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tags/tag21.xml" ContentType="application/vnd.openxmlformats-officedocument.presentationml.tags+xml"/>
  <Override PartName="/ppt/notesSlides/notesSlide25.xml" ContentType="application/vnd.openxmlformats-officedocument.presentationml.notesSlide+xml"/>
  <Override PartName="/ppt/tags/tag22.xml" ContentType="application/vnd.openxmlformats-officedocument.presentationml.tags+xml"/>
  <Override PartName="/ppt/notesSlides/notesSlide26.xml" ContentType="application/vnd.openxmlformats-officedocument.presentationml.notesSlide+xml"/>
  <Override PartName="/ppt/tags/tag23.xml" ContentType="application/vnd.openxmlformats-officedocument.presentationml.tags+xml"/>
  <Override PartName="/ppt/notesSlides/notesSlide27.xml" ContentType="application/vnd.openxmlformats-officedocument.presentationml.notesSlide+xml"/>
  <Override PartName="/ppt/tags/tag24.xml" ContentType="application/vnd.openxmlformats-officedocument.presentationml.tags+xml"/>
  <Override PartName="/ppt/notesSlides/notesSlide28.xml" ContentType="application/vnd.openxmlformats-officedocument.presentationml.notesSlide+xml"/>
  <Override PartName="/ppt/tags/tag25.xml" ContentType="application/vnd.openxmlformats-officedocument.presentationml.tags+xml"/>
  <Override PartName="/ppt/notesSlides/notesSlide29.xml" ContentType="application/vnd.openxmlformats-officedocument.presentationml.notesSlide+xml"/>
  <Override PartName="/ppt/tags/tag26.xml" ContentType="application/vnd.openxmlformats-officedocument.presentationml.tags+xml"/>
  <Override PartName="/ppt/notesSlides/notesSlide30.xml" ContentType="application/vnd.openxmlformats-officedocument.presentationml.notesSlide+xml"/>
  <Override PartName="/ppt/tags/tag27.xml" ContentType="application/vnd.openxmlformats-officedocument.presentationml.tags+xml"/>
  <Override PartName="/ppt/notesSlides/notesSlide31.xml" ContentType="application/vnd.openxmlformats-officedocument.presentationml.notesSlide+xml"/>
  <Override PartName="/ppt/tags/tag28.xml" ContentType="application/vnd.openxmlformats-officedocument.presentationml.tags+xml"/>
  <Override PartName="/ppt/notesSlides/notesSlide32.xml" ContentType="application/vnd.openxmlformats-officedocument.presentationml.notesSlide+xml"/>
  <Override PartName="/ppt/tags/tag29.xml" ContentType="application/vnd.openxmlformats-officedocument.presentationml.tags+xml"/>
  <Override PartName="/ppt/notesSlides/notesSlide33.xml" ContentType="application/vnd.openxmlformats-officedocument.presentationml.notesSlide+xml"/>
  <Override PartName="/ppt/tags/tag30.xml" ContentType="application/vnd.openxmlformats-officedocument.presentationml.tags+xml"/>
  <Override PartName="/ppt/notesSlides/notesSlide34.xml" ContentType="application/vnd.openxmlformats-officedocument.presentationml.notesSlide+xml"/>
  <Override PartName="/ppt/tags/tag31.xml" ContentType="application/vnd.openxmlformats-officedocument.presentationml.tags+xml"/>
  <Override PartName="/ppt/notesSlides/notesSlide35.xml" ContentType="application/vnd.openxmlformats-officedocument.presentationml.notesSlide+xml"/>
  <Override PartName="/ppt/tags/tag32.xml" ContentType="application/vnd.openxmlformats-officedocument.presentationml.tags+xml"/>
  <Override PartName="/ppt/notesSlides/notesSlide36.xml" ContentType="application/vnd.openxmlformats-officedocument.presentationml.notesSlide+xml"/>
  <Override PartName="/ppt/tags/tag33.xml" ContentType="application/vnd.openxmlformats-officedocument.presentationml.tags+xml"/>
  <Override PartName="/ppt/notesSlides/notesSlide37.xml" ContentType="application/vnd.openxmlformats-officedocument.presentationml.notesSlide+xml"/>
  <Override PartName="/ppt/tags/tag34.xml" ContentType="application/vnd.openxmlformats-officedocument.presentationml.tags+xml"/>
  <Override PartName="/ppt/notesSlides/notesSlide38.xml" ContentType="application/vnd.openxmlformats-officedocument.presentationml.notesSlide+xml"/>
  <Override PartName="/ppt/tags/tag35.xml" ContentType="application/vnd.openxmlformats-officedocument.presentationml.tags+xml"/>
  <Override PartName="/ppt/notesSlides/notesSlide39.xml" ContentType="application/vnd.openxmlformats-officedocument.presentationml.notesSlide+xml"/>
  <Override PartName="/ppt/tags/tag36.xml" ContentType="application/vnd.openxmlformats-officedocument.presentationml.tags+xml"/>
  <Override PartName="/ppt/notesSlides/notesSlide40.xml" ContentType="application/vnd.openxmlformats-officedocument.presentationml.notesSlide+xml"/>
  <Override PartName="/ppt/tags/tag37.xml" ContentType="application/vnd.openxmlformats-officedocument.presentationml.tags+xml"/>
  <Override PartName="/ppt/notesSlides/notesSlide41.xml" ContentType="application/vnd.openxmlformats-officedocument.presentationml.notesSlide+xml"/>
  <Override PartName="/ppt/tags/tag38.xml" ContentType="application/vnd.openxmlformats-officedocument.presentationml.tags+xml"/>
  <Override PartName="/ppt/notesSlides/notesSlide42.xml" ContentType="application/vnd.openxmlformats-officedocument.presentationml.notesSlide+xml"/>
  <Override PartName="/ppt/tags/tag39.xml" ContentType="application/vnd.openxmlformats-officedocument.presentationml.tags+xml"/>
  <Override PartName="/ppt/notesSlides/notesSlide43.xml" ContentType="application/vnd.openxmlformats-officedocument.presentationml.notesSlide+xml"/>
  <Override PartName="/ppt/tags/tag40.xml" ContentType="application/vnd.openxmlformats-officedocument.presentationml.tags+xml"/>
  <Override PartName="/ppt/notesSlides/notesSlide44.xml" ContentType="application/vnd.openxmlformats-officedocument.presentationml.notesSlide+xml"/>
  <Override PartName="/ppt/tags/tag41.xml" ContentType="application/vnd.openxmlformats-officedocument.presentationml.tags+xml"/>
  <Override PartName="/ppt/notesSlides/notesSlide45.xml" ContentType="application/vnd.openxmlformats-officedocument.presentationml.notesSlide+xml"/>
  <Override PartName="/ppt/tags/tag42.xml" ContentType="application/vnd.openxmlformats-officedocument.presentationml.tags+xml"/>
  <Override PartName="/ppt/notesSlides/notesSlide46.xml" ContentType="application/vnd.openxmlformats-officedocument.presentationml.notesSlide+xml"/>
  <Override PartName="/ppt/tags/tag43.xml" ContentType="application/vnd.openxmlformats-officedocument.presentationml.tags+xml"/>
  <Override PartName="/ppt/notesSlides/notesSlide47.xml" ContentType="application/vnd.openxmlformats-officedocument.presentationml.notesSlide+xml"/>
  <Override PartName="/ppt/tags/tag44.xml" ContentType="application/vnd.openxmlformats-officedocument.presentationml.tags+xml"/>
  <Override PartName="/ppt/notesSlides/notesSlide48.xml" ContentType="application/vnd.openxmlformats-officedocument.presentationml.notesSlide+xml"/>
  <Override PartName="/ppt/tags/tag45.xml" ContentType="application/vnd.openxmlformats-officedocument.presentationml.tags+xml"/>
  <Override PartName="/ppt/notesSlides/notesSlide49.xml" ContentType="application/vnd.openxmlformats-officedocument.presentationml.notesSlide+xml"/>
  <Override PartName="/ppt/tags/tag46.xml" ContentType="application/vnd.openxmlformats-officedocument.presentationml.tags+xml"/>
  <Override PartName="/ppt/notesSlides/notesSlide50.xml" ContentType="application/vnd.openxmlformats-officedocument.presentationml.notesSlide+xml"/>
  <Override PartName="/ppt/tags/tag47.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48.xml" ContentType="application/vnd.openxmlformats-officedocument.presentationml.tags+xml"/>
  <Override PartName="/ppt/notesSlides/notesSlide53.xml" ContentType="application/vnd.openxmlformats-officedocument.presentationml.notesSlide+xml"/>
  <Override PartName="/ppt/tags/tag49.xml" ContentType="application/vnd.openxmlformats-officedocument.presentationml.tags+xml"/>
  <Override PartName="/ppt/notesSlides/notesSlide54.xml" ContentType="application/vnd.openxmlformats-officedocument.presentationml.notesSlide+xml"/>
  <Override PartName="/ppt/tags/tag50.xml" ContentType="application/vnd.openxmlformats-officedocument.presentationml.tags+xml"/>
  <Override PartName="/ppt/notesSlides/notesSlide55.xml" ContentType="application/vnd.openxmlformats-officedocument.presentationml.notesSlide+xml"/>
  <Override PartName="/ppt/tags/tag51.xml" ContentType="application/vnd.openxmlformats-officedocument.presentationml.tags+xml"/>
  <Override PartName="/ppt/notesSlides/notesSlide56.xml" ContentType="application/vnd.openxmlformats-officedocument.presentationml.notesSlide+xml"/>
  <Override PartName="/ppt/tags/tag52.xml" ContentType="application/vnd.openxmlformats-officedocument.presentationml.tags+xml"/>
  <Override PartName="/ppt/notesSlides/notesSlide57.xml" ContentType="application/vnd.openxmlformats-officedocument.presentationml.notesSlide+xml"/>
  <Override PartName="/ppt/tags/tag53.xml" ContentType="application/vnd.openxmlformats-officedocument.presentationml.tags+xml"/>
  <Override PartName="/ppt/notesSlides/notesSlide58.xml" ContentType="application/vnd.openxmlformats-officedocument.presentationml.notesSlide+xml"/>
  <Override PartName="/ppt/tags/tag54.xml" ContentType="application/vnd.openxmlformats-officedocument.presentationml.tags+xml"/>
  <Override PartName="/ppt/notesSlides/notesSlide59.xml" ContentType="application/vnd.openxmlformats-officedocument.presentationml.notesSlide+xml"/>
  <Override PartName="/ppt/tags/tag55.xml" ContentType="application/vnd.openxmlformats-officedocument.presentationml.tags+xml"/>
  <Override PartName="/ppt/notesSlides/notesSlide60.xml" ContentType="application/vnd.openxmlformats-officedocument.presentationml.notesSlide+xml"/>
  <Override PartName="/ppt/tags/tag56.xml" ContentType="application/vnd.openxmlformats-officedocument.presentationml.tags+xml"/>
  <Override PartName="/ppt/notesSlides/notesSlide61.xml" ContentType="application/vnd.openxmlformats-officedocument.presentationml.notesSlide+xml"/>
  <Override PartName="/ppt/tags/tag57.xml" ContentType="application/vnd.openxmlformats-officedocument.presentationml.tags+xml"/>
  <Override PartName="/ppt/notesSlides/notesSlide62.xml" ContentType="application/vnd.openxmlformats-officedocument.presentationml.notesSlide+xml"/>
  <Override PartName="/ppt/tags/tag58.xml" ContentType="application/vnd.openxmlformats-officedocument.presentationml.tags+xml"/>
  <Override PartName="/ppt/notesSlides/notesSlide63.xml" ContentType="application/vnd.openxmlformats-officedocument.presentationml.notesSlide+xml"/>
  <Override PartName="/ppt/tags/tag59.xml" ContentType="application/vnd.openxmlformats-officedocument.presentationml.tags+xml"/>
  <Override PartName="/ppt/notesSlides/notesSlide64.xml" ContentType="application/vnd.openxmlformats-officedocument.presentationml.notesSlide+xml"/>
  <Override PartName="/ppt/tags/tag60.xml" ContentType="application/vnd.openxmlformats-officedocument.presentationml.tags+xml"/>
  <Override PartName="/ppt/notesSlides/notesSlide65.xml" ContentType="application/vnd.openxmlformats-officedocument.presentationml.notesSlide+xml"/>
  <Override PartName="/ppt/tags/tag61.xml" ContentType="application/vnd.openxmlformats-officedocument.presentationml.tags+xml"/>
  <Override PartName="/ppt/notesSlides/notesSlide66.xml" ContentType="application/vnd.openxmlformats-officedocument.presentationml.notesSlide+xml"/>
  <Override PartName="/ppt/tags/tag62.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63.xml" ContentType="application/vnd.openxmlformats-officedocument.presentationml.tags+xml"/>
  <Override PartName="/ppt/notesSlides/notesSlide69.xml" ContentType="application/vnd.openxmlformats-officedocument.presentationml.notesSlide+xml"/>
  <Override PartName="/ppt/tags/tag64.xml" ContentType="application/vnd.openxmlformats-officedocument.presentationml.tags+xml"/>
  <Override PartName="/ppt/notesSlides/notesSlide70.xml" ContentType="application/vnd.openxmlformats-officedocument.presentationml.notesSlide+xml"/>
  <Override PartName="/ppt/tags/tag65.xml" ContentType="application/vnd.openxmlformats-officedocument.presentationml.tags+xml"/>
  <Override PartName="/ppt/notesSlides/notesSlide71.xml" ContentType="application/vnd.openxmlformats-officedocument.presentationml.notesSlide+xml"/>
  <Override PartName="/ppt/tags/tag66.xml" ContentType="application/vnd.openxmlformats-officedocument.presentationml.tags+xml"/>
  <Override PartName="/ppt/notesSlides/notesSlide72.xml" ContentType="application/vnd.openxmlformats-officedocument.presentationml.notesSlide+xml"/>
  <Override PartName="/ppt/tags/tag67.xml" ContentType="application/vnd.openxmlformats-officedocument.presentationml.tags+xml"/>
  <Override PartName="/ppt/notesSlides/notesSlide73.xml" ContentType="application/vnd.openxmlformats-officedocument.presentationml.notesSlide+xml"/>
  <Override PartName="/ppt/tags/tag68.xml" ContentType="application/vnd.openxmlformats-officedocument.presentationml.tags+xml"/>
  <Override PartName="/ppt/notesSlides/notesSlide74.xml" ContentType="application/vnd.openxmlformats-officedocument.presentationml.notesSlide+xml"/>
  <Override PartName="/ppt/tags/tag69.xml" ContentType="application/vnd.openxmlformats-officedocument.presentationml.tags+xml"/>
  <Override PartName="/ppt/notesSlides/notesSlide75.xml" ContentType="application/vnd.openxmlformats-officedocument.presentationml.notesSlide+xml"/>
  <Override PartName="/ppt/tags/tag70.xml" ContentType="application/vnd.openxmlformats-officedocument.presentationml.tags+xml"/>
  <Override PartName="/ppt/notesSlides/notesSlide76.xml" ContentType="application/vnd.openxmlformats-officedocument.presentationml.notesSlide+xml"/>
  <Override PartName="/ppt/tags/tag71.xml" ContentType="application/vnd.openxmlformats-officedocument.presentationml.tags+xml"/>
  <Override PartName="/ppt/notesSlides/notesSlide77.xml" ContentType="application/vnd.openxmlformats-officedocument.presentationml.notesSlide+xml"/>
  <Override PartName="/ppt/tags/tag72.xml" ContentType="application/vnd.openxmlformats-officedocument.presentationml.tags+xml"/>
  <Override PartName="/ppt/notesSlides/notesSlide78.xml" ContentType="application/vnd.openxmlformats-officedocument.presentationml.notesSlide+xml"/>
  <Override PartName="/ppt/tags/tag73.xml" ContentType="application/vnd.openxmlformats-officedocument.presentationml.tags+xml"/>
  <Override PartName="/ppt/notesSlides/notesSlide79.xml" ContentType="application/vnd.openxmlformats-officedocument.presentationml.notesSlide+xml"/>
  <Override PartName="/ppt/tags/tag74.xml" ContentType="application/vnd.openxmlformats-officedocument.presentationml.tags+xml"/>
  <Override PartName="/ppt/notesSlides/notesSlide80.xml" ContentType="application/vnd.openxmlformats-officedocument.presentationml.notesSlide+xml"/>
  <Override PartName="/ppt/tags/tag75.xml" ContentType="application/vnd.openxmlformats-officedocument.presentationml.tags+xml"/>
  <Override PartName="/ppt/notesSlides/notesSlide81.xml" ContentType="application/vnd.openxmlformats-officedocument.presentationml.notesSlide+xml"/>
  <Override PartName="/ppt/tags/tag76.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77.xml" ContentType="application/vnd.openxmlformats-officedocument.presentationml.tags+xml"/>
  <Override PartName="/ppt/notesSlides/notesSlide84.xml" ContentType="application/vnd.openxmlformats-officedocument.presentationml.notesSlide+xml"/>
  <Override PartName="/ppt/tags/tag78.xml" ContentType="application/vnd.openxmlformats-officedocument.presentationml.tags+xml"/>
  <Override PartName="/ppt/notesSlides/notesSlide85.xml" ContentType="application/vnd.openxmlformats-officedocument.presentationml.notesSlide+xml"/>
  <Override PartName="/ppt/tags/tag79.xml" ContentType="application/vnd.openxmlformats-officedocument.presentationml.tags+xml"/>
  <Override PartName="/ppt/notesSlides/notesSlide86.xml" ContentType="application/vnd.openxmlformats-officedocument.presentationml.notesSlide+xml"/>
  <Override PartName="/ppt/tags/tag80.xml" ContentType="application/vnd.openxmlformats-officedocument.presentationml.tags+xml"/>
  <Override PartName="/ppt/notesSlides/notesSlide87.xml" ContentType="application/vnd.openxmlformats-officedocument.presentationml.notesSlide+xml"/>
  <Override PartName="/ppt/tags/tag81.xml" ContentType="application/vnd.openxmlformats-officedocument.presentationml.tags+xml"/>
  <Override PartName="/ppt/notesSlides/notesSlide88.xml" ContentType="application/vnd.openxmlformats-officedocument.presentationml.notesSlide+xml"/>
  <Override PartName="/ppt/tags/tag82.xml" ContentType="application/vnd.openxmlformats-officedocument.presentationml.tags+xml"/>
  <Override PartName="/ppt/notesSlides/notesSlide89.xml" ContentType="application/vnd.openxmlformats-officedocument.presentationml.notesSlide+xml"/>
  <Override PartName="/ppt/tags/tag83.xml" ContentType="application/vnd.openxmlformats-officedocument.presentationml.tags+xml"/>
  <Override PartName="/ppt/notesSlides/notesSlide90.xml" ContentType="application/vnd.openxmlformats-officedocument.presentationml.notesSlide+xml"/>
  <Override PartName="/ppt/tags/tag84.xml" ContentType="application/vnd.openxmlformats-officedocument.presentationml.tags+xml"/>
  <Override PartName="/ppt/notesSlides/notesSlide91.xml" ContentType="application/vnd.openxmlformats-officedocument.presentationml.notesSlide+xml"/>
  <Override PartName="/ppt/tags/tag85.xml" ContentType="application/vnd.openxmlformats-officedocument.presentationml.tags+xml"/>
  <Override PartName="/ppt/notesSlides/notesSlide92.xml" ContentType="application/vnd.openxmlformats-officedocument.presentationml.notesSlide+xml"/>
  <Override PartName="/ppt/tags/tag86.xml" ContentType="application/vnd.openxmlformats-officedocument.presentationml.tags+xml"/>
  <Override PartName="/ppt/notesSlides/notesSlide93.xml" ContentType="application/vnd.openxmlformats-officedocument.presentationml.notesSlide+xml"/>
  <Override PartName="/ppt/tags/tag87.xml" ContentType="application/vnd.openxmlformats-officedocument.presentationml.tags+xml"/>
  <Override PartName="/ppt/notesSlides/notesSlide94.xml" ContentType="application/vnd.openxmlformats-officedocument.presentationml.notesSlide+xml"/>
  <Override PartName="/ppt/tags/tag88.xml" ContentType="application/vnd.openxmlformats-officedocument.presentationml.tags+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tags/tag89.xml" ContentType="application/vnd.openxmlformats-officedocument.presentationml.tags+xml"/>
  <Override PartName="/ppt/notesSlides/notesSlide101.xml" ContentType="application/vnd.openxmlformats-officedocument.presentationml.notesSlide+xml"/>
  <Override PartName="/ppt/tags/tag90.xml" ContentType="application/vnd.openxmlformats-officedocument.presentationml.tags+xml"/>
  <Override PartName="/ppt/notesSlides/notesSlide102.xml" ContentType="application/vnd.openxmlformats-officedocument.presentationml.notesSlide+xml"/>
  <Override PartName="/ppt/tags/tag91.xml" ContentType="application/vnd.openxmlformats-officedocument.presentationml.tags+xml"/>
  <Override PartName="/ppt/notesSlides/notesSlide103.xml" ContentType="application/vnd.openxmlformats-officedocument.presentationml.notesSlide+xml"/>
  <Override PartName="/ppt/tags/tag92.xml" ContentType="application/vnd.openxmlformats-officedocument.presentationml.tags+xml"/>
  <Override PartName="/ppt/notesSlides/notesSlide104.xml" ContentType="application/vnd.openxmlformats-officedocument.presentationml.notesSlide+xml"/>
  <Override PartName="/ppt/tags/tag93.xml" ContentType="application/vnd.openxmlformats-officedocument.presentationml.tags+xml"/>
  <Override PartName="/ppt/notesSlides/notesSlide105.xml" ContentType="application/vnd.openxmlformats-officedocument.presentationml.notesSlide+xml"/>
  <Override PartName="/ppt/tags/tag94.xml" ContentType="application/vnd.openxmlformats-officedocument.presentationml.tags+xml"/>
  <Override PartName="/ppt/notesSlides/notesSlide106.xml" ContentType="application/vnd.openxmlformats-officedocument.presentationml.notesSlide+xml"/>
  <Override PartName="/ppt/tags/tag95.xml" ContentType="application/vnd.openxmlformats-officedocument.presentationml.tags+xml"/>
  <Override PartName="/ppt/notesSlides/notesSlide107.xml" ContentType="application/vnd.openxmlformats-officedocument.presentationml.notesSlide+xml"/>
  <Override PartName="/ppt/tags/tag96.xml" ContentType="application/vnd.openxmlformats-officedocument.presentationml.tags+xml"/>
  <Override PartName="/ppt/notesSlides/notesSlide108.xml" ContentType="application/vnd.openxmlformats-officedocument.presentationml.notesSlide+xml"/>
  <Override PartName="/ppt/tags/tag97.xml" ContentType="application/vnd.openxmlformats-officedocument.presentationml.tags+xml"/>
  <Override PartName="/ppt/notesSlides/notesSlide109.xml" ContentType="application/vnd.openxmlformats-officedocument.presentationml.notesSlide+xml"/>
  <Override PartName="/ppt/tags/tag98.xml" ContentType="application/vnd.openxmlformats-officedocument.presentationml.tags+xml"/>
  <Override PartName="/ppt/notesSlides/notesSlide110.xml" ContentType="application/vnd.openxmlformats-officedocument.presentationml.notesSlide+xml"/>
  <Override PartName="/ppt/tags/tag99.xml" ContentType="application/vnd.openxmlformats-officedocument.presentationml.tags+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5"/>
  </p:notesMasterIdLst>
  <p:handoutMasterIdLst>
    <p:handoutMasterId r:id="rId116"/>
  </p:handoutMasterIdLst>
  <p:sldIdLst>
    <p:sldId id="257" r:id="rId2"/>
    <p:sldId id="641" r:id="rId3"/>
    <p:sldId id="567" r:id="rId4"/>
    <p:sldId id="568" r:id="rId5"/>
    <p:sldId id="602" r:id="rId6"/>
    <p:sldId id="644" r:id="rId7"/>
    <p:sldId id="645" r:id="rId8"/>
    <p:sldId id="642" r:id="rId9"/>
    <p:sldId id="643" r:id="rId10"/>
    <p:sldId id="580" r:id="rId11"/>
    <p:sldId id="646" r:id="rId12"/>
    <p:sldId id="647" r:id="rId13"/>
    <p:sldId id="566" r:id="rId14"/>
    <p:sldId id="614" r:id="rId15"/>
    <p:sldId id="648" r:id="rId16"/>
    <p:sldId id="649" r:id="rId17"/>
    <p:sldId id="572" r:id="rId18"/>
    <p:sldId id="650" r:id="rId19"/>
    <p:sldId id="652" r:id="rId20"/>
    <p:sldId id="653" r:id="rId21"/>
    <p:sldId id="654" r:id="rId22"/>
    <p:sldId id="655" r:id="rId23"/>
    <p:sldId id="656" r:id="rId24"/>
    <p:sldId id="657" r:id="rId25"/>
    <p:sldId id="544" r:id="rId26"/>
    <p:sldId id="659" r:id="rId27"/>
    <p:sldId id="658" r:id="rId28"/>
    <p:sldId id="534" r:id="rId29"/>
    <p:sldId id="661" r:id="rId30"/>
    <p:sldId id="662" r:id="rId31"/>
    <p:sldId id="663" r:id="rId32"/>
    <p:sldId id="664" r:id="rId33"/>
    <p:sldId id="665" r:id="rId34"/>
    <p:sldId id="666" r:id="rId35"/>
    <p:sldId id="553" r:id="rId36"/>
    <p:sldId id="668" r:id="rId37"/>
    <p:sldId id="669" r:id="rId38"/>
    <p:sldId id="667" r:id="rId39"/>
    <p:sldId id="670" r:id="rId40"/>
    <p:sldId id="554" r:id="rId41"/>
    <p:sldId id="672" r:id="rId42"/>
    <p:sldId id="673" r:id="rId43"/>
    <p:sldId id="674" r:id="rId44"/>
    <p:sldId id="523" r:id="rId45"/>
    <p:sldId id="676" r:id="rId46"/>
    <p:sldId id="677" r:id="rId47"/>
    <p:sldId id="536" r:id="rId48"/>
    <p:sldId id="680" r:id="rId49"/>
    <p:sldId id="681" r:id="rId50"/>
    <p:sldId id="276" r:id="rId51"/>
    <p:sldId id="682" r:id="rId52"/>
    <p:sldId id="548" r:id="rId53"/>
    <p:sldId id="530" r:id="rId54"/>
    <p:sldId id="684" r:id="rId55"/>
    <p:sldId id="685" r:id="rId56"/>
    <p:sldId id="686" r:id="rId57"/>
    <p:sldId id="555" r:id="rId58"/>
    <p:sldId id="688" r:id="rId59"/>
    <p:sldId id="689" r:id="rId60"/>
    <p:sldId id="691" r:id="rId61"/>
    <p:sldId id="690" r:id="rId62"/>
    <p:sldId id="538" r:id="rId63"/>
    <p:sldId id="693" r:id="rId64"/>
    <p:sldId id="694" r:id="rId65"/>
    <p:sldId id="695" r:id="rId66"/>
    <p:sldId id="696" r:id="rId67"/>
    <p:sldId id="556" r:id="rId68"/>
    <p:sldId id="604" r:id="rId69"/>
    <p:sldId id="605" r:id="rId70"/>
    <p:sldId id="697" r:id="rId71"/>
    <p:sldId id="587" r:id="rId72"/>
    <p:sldId id="698" r:id="rId73"/>
    <p:sldId id="700" r:id="rId74"/>
    <p:sldId id="701" r:id="rId75"/>
    <p:sldId id="588" r:id="rId76"/>
    <p:sldId id="703" r:id="rId77"/>
    <p:sldId id="704" r:id="rId78"/>
    <p:sldId id="563" r:id="rId79"/>
    <p:sldId id="711" r:id="rId80"/>
    <p:sldId id="712" r:id="rId81"/>
    <p:sldId id="714" r:id="rId82"/>
    <p:sldId id="715" r:id="rId83"/>
    <p:sldId id="627" r:id="rId84"/>
    <p:sldId id="717" r:id="rId85"/>
    <p:sldId id="718" r:id="rId86"/>
    <p:sldId id="716" r:id="rId87"/>
    <p:sldId id="720" r:id="rId88"/>
    <p:sldId id="721" r:id="rId89"/>
    <p:sldId id="722" r:id="rId90"/>
    <p:sldId id="621" r:id="rId91"/>
    <p:sldId id="723" r:id="rId92"/>
    <p:sldId id="724" r:id="rId93"/>
    <p:sldId id="726" r:id="rId94"/>
    <p:sldId id="727" r:id="rId95"/>
    <p:sldId id="606" r:id="rId96"/>
    <p:sldId id="607" r:id="rId97"/>
    <p:sldId id="608" r:id="rId98"/>
    <p:sldId id="549" r:id="rId99"/>
    <p:sldId id="518" r:id="rId100"/>
    <p:sldId id="545" r:id="rId101"/>
    <p:sldId id="519" r:id="rId102"/>
    <p:sldId id="710" r:id="rId103"/>
    <p:sldId id="611" r:id="rId104"/>
    <p:sldId id="709" r:id="rId105"/>
    <p:sldId id="610" r:id="rId106"/>
    <p:sldId id="708" r:id="rId107"/>
    <p:sldId id="622" r:id="rId108"/>
    <p:sldId id="706" r:id="rId109"/>
    <p:sldId id="707" r:id="rId110"/>
    <p:sldId id="623" r:id="rId111"/>
    <p:sldId id="705" r:id="rId112"/>
    <p:sldId id="550" r:id="rId113"/>
    <p:sldId id="601"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79969"/>
  </p:normalViewPr>
  <p:slideViewPr>
    <p:cSldViewPr snapToGrid="0">
      <p:cViewPr>
        <p:scale>
          <a:sx n="127" d="100"/>
          <a:sy n="127" d="100"/>
        </p:scale>
        <p:origin x="-640" y="-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003937-93CE-DDE0-CC8E-709FB2B231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CD6E54A-7781-43A1-C5A3-7A1080CC08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9663ED-5B1D-9548-824A-DF1E3FBC4BE9}" type="datetimeFigureOut">
              <a:rPr lang="en-US" smtClean="0"/>
              <a:t>11/17/23</a:t>
            </a:fld>
            <a:endParaRPr lang="en-US"/>
          </a:p>
        </p:txBody>
      </p:sp>
      <p:sp>
        <p:nvSpPr>
          <p:cNvPr id="4" name="Footer Placeholder 3">
            <a:extLst>
              <a:ext uri="{FF2B5EF4-FFF2-40B4-BE49-F238E27FC236}">
                <a16:creationId xmlns:a16="http://schemas.microsoft.com/office/drawing/2014/main" id="{CA5A7C38-729C-28DD-79DE-692055016E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85B911C-E85F-052B-6728-1557D54BCB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495512-0742-E647-9DAF-676366CBF4E1}" type="slidenum">
              <a:rPr lang="en-US" smtClean="0"/>
              <a:t>‹#›</a:t>
            </a:fld>
            <a:endParaRPr lang="en-US"/>
          </a:p>
        </p:txBody>
      </p:sp>
    </p:spTree>
    <p:extLst>
      <p:ext uri="{BB962C8B-B14F-4D97-AF65-F5344CB8AC3E}">
        <p14:creationId xmlns:p14="http://schemas.microsoft.com/office/powerpoint/2010/main" val="40245111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428640-760D-5E40-B591-F7FCF781968D}" type="datetimeFigureOut">
              <a:rPr lang="en-US" smtClean="0"/>
              <a:t>11/17/23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D6C260-3824-F843-9F1A-F38C48FF9710}" type="slidenum">
              <a:rPr lang="en-US" smtClean="0"/>
              <a:t>‹#›</a:t>
            </a:fld>
            <a:endParaRPr lang="en-US"/>
          </a:p>
        </p:txBody>
      </p:sp>
    </p:spTree>
    <p:extLst>
      <p:ext uri="{BB962C8B-B14F-4D97-AF65-F5344CB8AC3E}">
        <p14:creationId xmlns:p14="http://schemas.microsoft.com/office/powerpoint/2010/main" val="407429817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 am </a:t>
            </a:r>
            <a:r>
              <a:rPr lang="en-US" dirty="0" err="1"/>
              <a:t>Amel</a:t>
            </a:r>
            <a:r>
              <a:rPr lang="en-US" dirty="0"/>
              <a:t> Fatima and today I am going to talk about our work on “</a:t>
            </a:r>
            <a:r>
              <a:rPr lang="en-US" dirty="0" err="1"/>
              <a:t>vPIM</a:t>
            </a:r>
            <a:r>
              <a:rPr lang="en-US" dirty="0"/>
              <a:t>: An efficient address translation mechanism for PIM architectures”</a:t>
            </a:r>
          </a:p>
        </p:txBody>
      </p:sp>
      <p:sp>
        <p:nvSpPr>
          <p:cNvPr id="5" name="Slide Number Placeholder 4">
            <a:extLst>
              <a:ext uri="{FF2B5EF4-FFF2-40B4-BE49-F238E27FC236}">
                <a16:creationId xmlns:a16="http://schemas.microsoft.com/office/drawing/2014/main" id="{A2C13E1D-5EFA-3712-7E80-E35EAA5ECBBF}"/>
              </a:ext>
            </a:extLst>
          </p:cNvPr>
          <p:cNvSpPr>
            <a:spLocks noGrp="1"/>
          </p:cNvSpPr>
          <p:nvPr>
            <p:ph type="sldNum" sz="quarter" idx="5"/>
          </p:nvPr>
        </p:nvSpPr>
        <p:spPr/>
        <p:txBody>
          <a:bodyPr/>
          <a:lstStyle/>
          <a:p>
            <a:fld id="{8DD6C260-3824-F843-9F1A-F38C48FF9710}" type="slidenum">
              <a:rPr lang="en-US" smtClean="0"/>
              <a:t>1</a:t>
            </a:fld>
            <a:endParaRPr lang="en-US"/>
          </a:p>
        </p:txBody>
      </p:sp>
    </p:spTree>
    <p:extLst>
      <p:ext uri="{BB962C8B-B14F-4D97-AF65-F5344CB8AC3E}">
        <p14:creationId xmlns:p14="http://schemas.microsoft.com/office/powerpoint/2010/main" val="3120497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Data-intensive applications demand more memory. To satisfy the demand of such emerging data intensive applications</a:t>
            </a:r>
            <a:endParaRPr lang="en-US" dirty="0"/>
          </a:p>
        </p:txBody>
      </p:sp>
      <p:sp>
        <p:nvSpPr>
          <p:cNvPr id="5" name="Slide Number Placeholder 4">
            <a:extLst>
              <a:ext uri="{FF2B5EF4-FFF2-40B4-BE49-F238E27FC236}">
                <a16:creationId xmlns:a16="http://schemas.microsoft.com/office/drawing/2014/main" id="{74CD6350-E391-8E0D-99CC-BC2A587EB905}"/>
              </a:ext>
            </a:extLst>
          </p:cNvPr>
          <p:cNvSpPr>
            <a:spLocks noGrp="1"/>
          </p:cNvSpPr>
          <p:nvPr>
            <p:ph type="sldNum" sz="quarter" idx="5"/>
          </p:nvPr>
        </p:nvSpPr>
        <p:spPr/>
        <p:txBody>
          <a:bodyPr/>
          <a:lstStyle/>
          <a:p>
            <a:fld id="{8DD6C260-3824-F843-9F1A-F38C48FF9710}" type="slidenum">
              <a:rPr lang="en-US" smtClean="0"/>
              <a:t>10</a:t>
            </a:fld>
            <a:endParaRPr lang="en-US"/>
          </a:p>
        </p:txBody>
      </p:sp>
    </p:spTree>
    <p:extLst>
      <p:ext uri="{BB962C8B-B14F-4D97-AF65-F5344CB8AC3E}">
        <p14:creationId xmlns:p14="http://schemas.microsoft.com/office/powerpoint/2010/main" val="37734513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 the workloads from the </a:t>
            </a:r>
            <a:r>
              <a:rPr lang="en-US" dirty="0" err="1"/>
              <a:t>gapbs</a:t>
            </a:r>
            <a:r>
              <a:rPr lang="en-US" dirty="0"/>
              <a:t> </a:t>
            </a:r>
            <a:r>
              <a:rPr lang="en-US" dirty="0" err="1"/>
              <a:t>benchamark</a:t>
            </a:r>
            <a:r>
              <a:rPr lang="en-US" dirty="0"/>
              <a:t> suite using the two real world input datasets twitter and Friendster. We also evaluate the workloads from parboil </a:t>
            </a:r>
            <a:r>
              <a:rPr lang="en-US" dirty="0" err="1"/>
              <a:t>bechmakr</a:t>
            </a:r>
            <a:r>
              <a:rPr lang="en-US" dirty="0"/>
              <a:t> with the largest available dataset</a:t>
            </a:r>
          </a:p>
        </p:txBody>
      </p:sp>
      <p:sp>
        <p:nvSpPr>
          <p:cNvPr id="4" name="Slide Number Placeholder 3">
            <a:extLst>
              <a:ext uri="{FF2B5EF4-FFF2-40B4-BE49-F238E27FC236}">
                <a16:creationId xmlns:a16="http://schemas.microsoft.com/office/drawing/2014/main" id="{721173A0-8E53-9576-5B5A-50A43D95ADDE}"/>
              </a:ext>
            </a:extLst>
          </p:cNvPr>
          <p:cNvSpPr>
            <a:spLocks noGrp="1"/>
          </p:cNvSpPr>
          <p:nvPr>
            <p:ph type="sldNum" sz="quarter" idx="5"/>
          </p:nvPr>
        </p:nvSpPr>
        <p:spPr/>
        <p:txBody>
          <a:bodyPr/>
          <a:lstStyle/>
          <a:p>
            <a:fld id="{8DD6C260-3824-F843-9F1A-F38C48FF9710}" type="slidenum">
              <a:rPr lang="en-US" smtClean="0"/>
              <a:t>100</a:t>
            </a:fld>
            <a:endParaRPr lang="en-US"/>
          </a:p>
        </p:txBody>
      </p:sp>
    </p:spTree>
    <p:extLst>
      <p:ext uri="{BB962C8B-B14F-4D97-AF65-F5344CB8AC3E}">
        <p14:creationId xmlns:p14="http://schemas.microsoft.com/office/powerpoint/2010/main" val="27613491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talking about the </a:t>
            </a:r>
            <a:r>
              <a:rPr lang="en-US" dirty="0" err="1"/>
              <a:t>performane</a:t>
            </a:r>
            <a:r>
              <a:rPr lang="en-US" dirty="0"/>
              <a:t> improvement. Our Y axis shows the slowdown relative to an ideal address translation and is normalized to that. Our x axis shows the average number across all the evaluated workloads discussed before. We had our two baseline radix and cuckoo hash page table and we see that</a:t>
            </a:r>
          </a:p>
        </p:txBody>
      </p:sp>
      <p:sp>
        <p:nvSpPr>
          <p:cNvPr id="5" name="Slide Number Placeholder 4">
            <a:extLst>
              <a:ext uri="{FF2B5EF4-FFF2-40B4-BE49-F238E27FC236}">
                <a16:creationId xmlns:a16="http://schemas.microsoft.com/office/drawing/2014/main" id="{AAB41B8C-BF18-D020-DC6D-14CF9EED3FCD}"/>
              </a:ext>
            </a:extLst>
          </p:cNvPr>
          <p:cNvSpPr>
            <a:spLocks noGrp="1"/>
          </p:cNvSpPr>
          <p:nvPr>
            <p:ph type="sldNum" sz="quarter" idx="5"/>
          </p:nvPr>
        </p:nvSpPr>
        <p:spPr/>
        <p:txBody>
          <a:bodyPr/>
          <a:lstStyle/>
          <a:p>
            <a:fld id="{8DD6C260-3824-F843-9F1A-F38C48FF9710}" type="slidenum">
              <a:rPr lang="en-US" smtClean="0"/>
              <a:t>101</a:t>
            </a:fld>
            <a:endParaRPr lang="en-US"/>
          </a:p>
        </p:txBody>
      </p:sp>
    </p:spTree>
    <p:extLst>
      <p:ext uri="{BB962C8B-B14F-4D97-AF65-F5344CB8AC3E}">
        <p14:creationId xmlns:p14="http://schemas.microsoft.com/office/powerpoint/2010/main" val="205899425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of them suffer from significant performance overhead in a PIM system</a:t>
            </a:r>
          </a:p>
        </p:txBody>
      </p:sp>
      <p:sp>
        <p:nvSpPr>
          <p:cNvPr id="5" name="Slide Number Placeholder 4">
            <a:extLst>
              <a:ext uri="{FF2B5EF4-FFF2-40B4-BE49-F238E27FC236}">
                <a16:creationId xmlns:a16="http://schemas.microsoft.com/office/drawing/2014/main" id="{EE01E803-BE15-13DB-69A6-11759E1BFB0C}"/>
              </a:ext>
            </a:extLst>
          </p:cNvPr>
          <p:cNvSpPr>
            <a:spLocks noGrp="1"/>
          </p:cNvSpPr>
          <p:nvPr>
            <p:ph type="sldNum" sz="quarter" idx="5"/>
          </p:nvPr>
        </p:nvSpPr>
        <p:spPr/>
        <p:txBody>
          <a:bodyPr/>
          <a:lstStyle/>
          <a:p>
            <a:fld id="{8DD6C260-3824-F843-9F1A-F38C48FF9710}" type="slidenum">
              <a:rPr lang="en-US" smtClean="0"/>
              <a:t>102</a:t>
            </a:fld>
            <a:endParaRPr lang="en-US"/>
          </a:p>
        </p:txBody>
      </p:sp>
    </p:spTree>
    <p:extLst>
      <p:ext uri="{BB962C8B-B14F-4D97-AF65-F5344CB8AC3E}">
        <p14:creationId xmlns:p14="http://schemas.microsoft.com/office/powerpoint/2010/main" val="211385751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network contention aware hash on top of that helper us</a:t>
            </a:r>
          </a:p>
        </p:txBody>
      </p:sp>
      <p:sp>
        <p:nvSpPr>
          <p:cNvPr id="5" name="Slide Number Placeholder 4">
            <a:extLst>
              <a:ext uri="{FF2B5EF4-FFF2-40B4-BE49-F238E27FC236}">
                <a16:creationId xmlns:a16="http://schemas.microsoft.com/office/drawing/2014/main" id="{5DDEB661-3BAC-421B-B5F1-4D3F71966123}"/>
              </a:ext>
            </a:extLst>
          </p:cNvPr>
          <p:cNvSpPr>
            <a:spLocks noGrp="1"/>
          </p:cNvSpPr>
          <p:nvPr>
            <p:ph type="sldNum" sz="quarter" idx="5"/>
          </p:nvPr>
        </p:nvSpPr>
        <p:spPr/>
        <p:txBody>
          <a:bodyPr/>
          <a:lstStyle/>
          <a:p>
            <a:fld id="{8DD6C260-3824-F843-9F1A-F38C48FF9710}" type="slidenum">
              <a:rPr lang="en-US" smtClean="0"/>
              <a:t>103</a:t>
            </a:fld>
            <a:endParaRPr lang="en-US"/>
          </a:p>
        </p:txBody>
      </p:sp>
    </p:spTree>
    <p:extLst>
      <p:ext uri="{BB962C8B-B14F-4D97-AF65-F5344CB8AC3E}">
        <p14:creationId xmlns:p14="http://schemas.microsoft.com/office/powerpoint/2010/main" val="21962339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Achieve a speedup of 3.97 and 1.6x compared to radix and cuckoo hash page table.</a:t>
            </a:r>
          </a:p>
        </p:txBody>
      </p:sp>
      <p:sp>
        <p:nvSpPr>
          <p:cNvPr id="5" name="Slide Number Placeholder 4">
            <a:extLst>
              <a:ext uri="{FF2B5EF4-FFF2-40B4-BE49-F238E27FC236}">
                <a16:creationId xmlns:a16="http://schemas.microsoft.com/office/drawing/2014/main" id="{C5649214-6DCF-7871-45A9-A931F3E277BB}"/>
              </a:ext>
            </a:extLst>
          </p:cNvPr>
          <p:cNvSpPr>
            <a:spLocks noGrp="1"/>
          </p:cNvSpPr>
          <p:nvPr>
            <p:ph type="sldNum" sz="quarter" idx="5"/>
          </p:nvPr>
        </p:nvSpPr>
        <p:spPr/>
        <p:txBody>
          <a:bodyPr/>
          <a:lstStyle/>
          <a:p>
            <a:fld id="{8DD6C260-3824-F843-9F1A-F38C48FF9710}" type="slidenum">
              <a:rPr lang="en-US" smtClean="0"/>
              <a:t>104</a:t>
            </a:fld>
            <a:endParaRPr lang="en-US"/>
          </a:p>
        </p:txBody>
      </p:sp>
    </p:spTree>
    <p:extLst>
      <p:ext uri="{BB962C8B-B14F-4D97-AF65-F5344CB8AC3E}">
        <p14:creationId xmlns:p14="http://schemas.microsoft.com/office/powerpoint/2010/main" val="20983158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that we proposed our pre-translation mechanism which</a:t>
            </a:r>
          </a:p>
        </p:txBody>
      </p:sp>
      <p:sp>
        <p:nvSpPr>
          <p:cNvPr id="5" name="Slide Number Placeholder 4">
            <a:extLst>
              <a:ext uri="{FF2B5EF4-FFF2-40B4-BE49-F238E27FC236}">
                <a16:creationId xmlns:a16="http://schemas.microsoft.com/office/drawing/2014/main" id="{DDA84BAF-257D-8EEB-D82D-AF1B14E0306A}"/>
              </a:ext>
            </a:extLst>
          </p:cNvPr>
          <p:cNvSpPr>
            <a:spLocks noGrp="1"/>
          </p:cNvSpPr>
          <p:nvPr>
            <p:ph type="sldNum" sz="quarter" idx="5"/>
          </p:nvPr>
        </p:nvSpPr>
        <p:spPr/>
        <p:txBody>
          <a:bodyPr/>
          <a:lstStyle/>
          <a:p>
            <a:fld id="{8DD6C260-3824-F843-9F1A-F38C48FF9710}" type="slidenum">
              <a:rPr lang="en-US" smtClean="0"/>
              <a:t>105</a:t>
            </a:fld>
            <a:endParaRPr lang="en-US"/>
          </a:p>
        </p:txBody>
      </p:sp>
    </p:spTree>
    <p:extLst>
      <p:ext uri="{BB962C8B-B14F-4D97-AF65-F5344CB8AC3E}">
        <p14:creationId xmlns:p14="http://schemas.microsoft.com/office/powerpoint/2010/main" val="105130333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Gave us a total speedup of 4.4x and 1.7x compared to </a:t>
            </a:r>
            <a:r>
              <a:rPr lang="en-US" dirty="0" err="1"/>
              <a:t>rasix</a:t>
            </a:r>
            <a:r>
              <a:rPr lang="en-US" dirty="0"/>
              <a:t> and cuckoo has page table</a:t>
            </a:r>
          </a:p>
        </p:txBody>
      </p:sp>
      <p:sp>
        <p:nvSpPr>
          <p:cNvPr id="5" name="Slide Number Placeholder 4">
            <a:extLst>
              <a:ext uri="{FF2B5EF4-FFF2-40B4-BE49-F238E27FC236}">
                <a16:creationId xmlns:a16="http://schemas.microsoft.com/office/drawing/2014/main" id="{FF875BB8-9AEB-228E-A6B4-320F22059BEE}"/>
              </a:ext>
            </a:extLst>
          </p:cNvPr>
          <p:cNvSpPr>
            <a:spLocks noGrp="1"/>
          </p:cNvSpPr>
          <p:nvPr>
            <p:ph type="sldNum" sz="quarter" idx="5"/>
          </p:nvPr>
        </p:nvSpPr>
        <p:spPr/>
        <p:txBody>
          <a:bodyPr/>
          <a:lstStyle/>
          <a:p>
            <a:fld id="{8DD6C260-3824-F843-9F1A-F38C48FF9710}" type="slidenum">
              <a:rPr lang="en-US" smtClean="0"/>
              <a:t>106</a:t>
            </a:fld>
            <a:endParaRPr lang="en-US"/>
          </a:p>
        </p:txBody>
      </p:sp>
    </p:spTree>
    <p:extLst>
      <p:ext uri="{BB962C8B-B14F-4D97-AF65-F5344CB8AC3E}">
        <p14:creationId xmlns:p14="http://schemas.microsoft.com/office/powerpoint/2010/main" val="37330701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discuss some sensitivity results as we increase the number of parallel accesses from 2 to ,4 and 8 </a:t>
            </a:r>
            <a:r>
              <a:rPr lang="en-US" dirty="0" err="1"/>
              <a:t>accesses.for</a:t>
            </a:r>
            <a:r>
              <a:rPr lang="en-US" dirty="0"/>
              <a:t> both cuckoo hash and our network contention aware hash. </a:t>
            </a:r>
          </a:p>
        </p:txBody>
      </p:sp>
      <p:sp>
        <p:nvSpPr>
          <p:cNvPr id="5" name="Slide Number Placeholder 4">
            <a:extLst>
              <a:ext uri="{FF2B5EF4-FFF2-40B4-BE49-F238E27FC236}">
                <a16:creationId xmlns:a16="http://schemas.microsoft.com/office/drawing/2014/main" id="{928E3121-DE59-9454-3B02-F8FD7656A50C}"/>
              </a:ext>
            </a:extLst>
          </p:cNvPr>
          <p:cNvSpPr>
            <a:spLocks noGrp="1"/>
          </p:cNvSpPr>
          <p:nvPr>
            <p:ph type="sldNum" sz="quarter" idx="5"/>
          </p:nvPr>
        </p:nvSpPr>
        <p:spPr/>
        <p:txBody>
          <a:bodyPr/>
          <a:lstStyle/>
          <a:p>
            <a:fld id="{8DD6C260-3824-F843-9F1A-F38C48FF9710}" type="slidenum">
              <a:rPr lang="en-US" smtClean="0"/>
              <a:t>107</a:t>
            </a:fld>
            <a:endParaRPr lang="en-US"/>
          </a:p>
        </p:txBody>
      </p:sp>
    </p:spTree>
    <p:extLst>
      <p:ext uri="{BB962C8B-B14F-4D97-AF65-F5344CB8AC3E}">
        <p14:creationId xmlns:p14="http://schemas.microsoft.com/office/powerpoint/2010/main" val="32187006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our network contention aware hash scales pretty well with 2,4, and 8 accesses</a:t>
            </a:r>
          </a:p>
        </p:txBody>
      </p:sp>
      <p:sp>
        <p:nvSpPr>
          <p:cNvPr id="5" name="Slide Number Placeholder 4">
            <a:extLst>
              <a:ext uri="{FF2B5EF4-FFF2-40B4-BE49-F238E27FC236}">
                <a16:creationId xmlns:a16="http://schemas.microsoft.com/office/drawing/2014/main" id="{423D133C-B510-C0D6-8690-F18551EEAAD6}"/>
              </a:ext>
            </a:extLst>
          </p:cNvPr>
          <p:cNvSpPr>
            <a:spLocks noGrp="1"/>
          </p:cNvSpPr>
          <p:nvPr>
            <p:ph type="sldNum" sz="quarter" idx="5"/>
          </p:nvPr>
        </p:nvSpPr>
        <p:spPr/>
        <p:txBody>
          <a:bodyPr/>
          <a:lstStyle/>
          <a:p>
            <a:fld id="{8DD6C260-3824-F843-9F1A-F38C48FF9710}" type="slidenum">
              <a:rPr lang="en-US" smtClean="0"/>
              <a:t>108</a:t>
            </a:fld>
            <a:endParaRPr lang="en-US"/>
          </a:p>
        </p:txBody>
      </p:sp>
    </p:spTree>
    <p:extLst>
      <p:ext uri="{BB962C8B-B14F-4D97-AF65-F5344CB8AC3E}">
        <p14:creationId xmlns:p14="http://schemas.microsoft.com/office/powerpoint/2010/main" val="26510003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Showing minimal network </a:t>
            </a:r>
            <a:r>
              <a:rPr lang="en-US" dirty="0" err="1"/>
              <a:t>conention</a:t>
            </a:r>
            <a:r>
              <a:rPr lang="en-US" dirty="0"/>
              <a:t> introduced and thus minimal performance degradation as we increase number of </a:t>
            </a:r>
            <a:r>
              <a:rPr lang="en-US" dirty="0" err="1"/>
              <a:t>paralle</a:t>
            </a:r>
            <a:r>
              <a:rPr lang="en-US" dirty="0"/>
              <a:t> accesses from 2 to 8 which is a result of generating parallel accesses within a stack instead of generating them across different stacks</a:t>
            </a:r>
          </a:p>
        </p:txBody>
      </p:sp>
      <p:sp>
        <p:nvSpPr>
          <p:cNvPr id="5" name="Slide Number Placeholder 4">
            <a:extLst>
              <a:ext uri="{FF2B5EF4-FFF2-40B4-BE49-F238E27FC236}">
                <a16:creationId xmlns:a16="http://schemas.microsoft.com/office/drawing/2014/main" id="{754ED492-7AC7-52D1-C63A-3966EC0F5884}"/>
              </a:ext>
            </a:extLst>
          </p:cNvPr>
          <p:cNvSpPr>
            <a:spLocks noGrp="1"/>
          </p:cNvSpPr>
          <p:nvPr>
            <p:ph type="sldNum" sz="quarter" idx="5"/>
          </p:nvPr>
        </p:nvSpPr>
        <p:spPr/>
        <p:txBody>
          <a:bodyPr/>
          <a:lstStyle/>
          <a:p>
            <a:fld id="{8DD6C260-3824-F843-9F1A-F38C48FF9710}" type="slidenum">
              <a:rPr lang="en-US" smtClean="0"/>
              <a:t>109</a:t>
            </a:fld>
            <a:endParaRPr lang="en-US"/>
          </a:p>
        </p:txBody>
      </p:sp>
    </p:spTree>
    <p:extLst>
      <p:ext uri="{BB962C8B-B14F-4D97-AF65-F5344CB8AC3E}">
        <p14:creationId xmlns:p14="http://schemas.microsoft.com/office/powerpoint/2010/main" val="574142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multiple PIM stacks are connected over a memory network to scale up to higher capacity. </a:t>
            </a:r>
            <a:endParaRPr lang="en-US" dirty="0"/>
          </a:p>
        </p:txBody>
      </p:sp>
      <p:sp>
        <p:nvSpPr>
          <p:cNvPr id="5" name="Slide Number Placeholder 4">
            <a:extLst>
              <a:ext uri="{FF2B5EF4-FFF2-40B4-BE49-F238E27FC236}">
                <a16:creationId xmlns:a16="http://schemas.microsoft.com/office/drawing/2014/main" id="{34EDA954-D71C-4D1A-AF10-DCF8F2F8E61F}"/>
              </a:ext>
            </a:extLst>
          </p:cNvPr>
          <p:cNvSpPr>
            <a:spLocks noGrp="1"/>
          </p:cNvSpPr>
          <p:nvPr>
            <p:ph type="sldNum" sz="quarter" idx="5"/>
          </p:nvPr>
        </p:nvSpPr>
        <p:spPr/>
        <p:txBody>
          <a:bodyPr/>
          <a:lstStyle/>
          <a:p>
            <a:fld id="{8DD6C260-3824-F843-9F1A-F38C48FF9710}" type="slidenum">
              <a:rPr lang="en-US" smtClean="0"/>
              <a:t>11</a:t>
            </a:fld>
            <a:endParaRPr lang="en-US"/>
          </a:p>
        </p:txBody>
      </p:sp>
    </p:spTree>
    <p:extLst>
      <p:ext uri="{BB962C8B-B14F-4D97-AF65-F5344CB8AC3E}">
        <p14:creationId xmlns:p14="http://schemas.microsoft.com/office/powerpoint/2010/main" val="4923589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that we have our sensitivity results for 2 pre-translation cores and 4 pre-translation </a:t>
            </a:r>
            <a:r>
              <a:rPr lang="en-US" dirty="0" err="1"/>
              <a:t>coeres</a:t>
            </a:r>
            <a:r>
              <a:rPr lang="en-US" dirty="0"/>
              <a:t> </a:t>
            </a:r>
            <a:r>
              <a:rPr lang="en-US" dirty="0" err="1"/>
              <a:t>epr</a:t>
            </a:r>
            <a:r>
              <a:rPr lang="en-US" dirty="0"/>
              <a:t> stacks.</a:t>
            </a:r>
          </a:p>
        </p:txBody>
      </p:sp>
      <p:sp>
        <p:nvSpPr>
          <p:cNvPr id="5" name="Slide Number Placeholder 4">
            <a:extLst>
              <a:ext uri="{FF2B5EF4-FFF2-40B4-BE49-F238E27FC236}">
                <a16:creationId xmlns:a16="http://schemas.microsoft.com/office/drawing/2014/main" id="{CDC626CA-88BE-4547-DBA3-1C7DE839A143}"/>
              </a:ext>
            </a:extLst>
          </p:cNvPr>
          <p:cNvSpPr>
            <a:spLocks noGrp="1"/>
          </p:cNvSpPr>
          <p:nvPr>
            <p:ph type="sldNum" sz="quarter" idx="5"/>
          </p:nvPr>
        </p:nvSpPr>
        <p:spPr/>
        <p:txBody>
          <a:bodyPr/>
          <a:lstStyle/>
          <a:p>
            <a:fld id="{8DD6C260-3824-F843-9F1A-F38C48FF9710}" type="slidenum">
              <a:rPr lang="en-US" smtClean="0"/>
              <a:t>110</a:t>
            </a:fld>
            <a:endParaRPr lang="en-US"/>
          </a:p>
        </p:txBody>
      </p:sp>
    </p:spTree>
    <p:extLst>
      <p:ext uri="{BB962C8B-B14F-4D97-AF65-F5344CB8AC3E}">
        <p14:creationId xmlns:p14="http://schemas.microsoft.com/office/powerpoint/2010/main" val="11319284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2 pre-translation cores per stack is a good tradeoff between performance loss as a result of reduced number of cores for main computation and performance gain due to reduced page table walks overhead.</a:t>
            </a:r>
          </a:p>
        </p:txBody>
      </p:sp>
      <p:sp>
        <p:nvSpPr>
          <p:cNvPr id="5" name="Slide Number Placeholder 4">
            <a:extLst>
              <a:ext uri="{FF2B5EF4-FFF2-40B4-BE49-F238E27FC236}">
                <a16:creationId xmlns:a16="http://schemas.microsoft.com/office/drawing/2014/main" id="{619278C3-CB1B-EC05-A1ED-5321608490B6}"/>
              </a:ext>
            </a:extLst>
          </p:cNvPr>
          <p:cNvSpPr>
            <a:spLocks noGrp="1"/>
          </p:cNvSpPr>
          <p:nvPr>
            <p:ph type="sldNum" sz="quarter" idx="5"/>
          </p:nvPr>
        </p:nvSpPr>
        <p:spPr/>
        <p:txBody>
          <a:bodyPr/>
          <a:lstStyle/>
          <a:p>
            <a:fld id="{8DD6C260-3824-F843-9F1A-F38C48FF9710}" type="slidenum">
              <a:rPr lang="en-US" smtClean="0"/>
              <a:t>111</a:t>
            </a:fld>
            <a:endParaRPr lang="en-US"/>
          </a:p>
        </p:txBody>
      </p:sp>
    </p:spTree>
    <p:extLst>
      <p:ext uri="{BB962C8B-B14F-4D97-AF65-F5344CB8AC3E}">
        <p14:creationId xmlns:p14="http://schemas.microsoft.com/office/powerpoint/2010/main" val="54583730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conclude my talk.</a:t>
            </a:r>
          </a:p>
        </p:txBody>
      </p:sp>
      <p:sp>
        <p:nvSpPr>
          <p:cNvPr id="4" name="Slide Number Placeholder 3">
            <a:extLst>
              <a:ext uri="{FF2B5EF4-FFF2-40B4-BE49-F238E27FC236}">
                <a16:creationId xmlns:a16="http://schemas.microsoft.com/office/drawing/2014/main" id="{E7A28EF7-74FC-DCA2-F11B-3BB49422CFBD}"/>
              </a:ext>
            </a:extLst>
          </p:cNvPr>
          <p:cNvSpPr>
            <a:spLocks noGrp="1"/>
          </p:cNvSpPr>
          <p:nvPr>
            <p:ph type="sldNum" sz="quarter" idx="5"/>
          </p:nvPr>
        </p:nvSpPr>
        <p:spPr/>
        <p:txBody>
          <a:bodyPr/>
          <a:lstStyle/>
          <a:p>
            <a:fld id="{8DD6C260-3824-F843-9F1A-F38C48FF9710}" type="slidenum">
              <a:rPr lang="en-US" smtClean="0"/>
              <a:t>112</a:t>
            </a:fld>
            <a:endParaRPr lang="en-US"/>
          </a:p>
        </p:txBody>
      </p:sp>
    </p:spTree>
    <p:extLst>
      <p:ext uri="{BB962C8B-B14F-4D97-AF65-F5344CB8AC3E}">
        <p14:creationId xmlns:p14="http://schemas.microsoft.com/office/powerpoint/2010/main" val="25101312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 </a:t>
            </a:r>
          </a:p>
        </p:txBody>
      </p:sp>
      <p:sp>
        <p:nvSpPr>
          <p:cNvPr id="5" name="Slide Number Placeholder 4">
            <a:extLst>
              <a:ext uri="{FF2B5EF4-FFF2-40B4-BE49-F238E27FC236}">
                <a16:creationId xmlns:a16="http://schemas.microsoft.com/office/drawing/2014/main" id="{A4402BBE-949C-255F-510D-25742FA044E2}"/>
              </a:ext>
            </a:extLst>
          </p:cNvPr>
          <p:cNvSpPr>
            <a:spLocks noGrp="1"/>
          </p:cNvSpPr>
          <p:nvPr>
            <p:ph type="sldNum" sz="quarter" idx="5"/>
          </p:nvPr>
        </p:nvSpPr>
        <p:spPr/>
        <p:txBody>
          <a:bodyPr/>
          <a:lstStyle/>
          <a:p>
            <a:fld id="{8DD6C260-3824-F843-9F1A-F38C48FF9710}" type="slidenum">
              <a:rPr lang="en-US" smtClean="0"/>
              <a:t>113</a:t>
            </a:fld>
            <a:endParaRPr lang="en-US"/>
          </a:p>
        </p:txBody>
      </p:sp>
    </p:spTree>
    <p:extLst>
      <p:ext uri="{BB962C8B-B14F-4D97-AF65-F5344CB8AC3E}">
        <p14:creationId xmlns:p14="http://schemas.microsoft.com/office/powerpoint/2010/main" val="2029895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 multi-stacked PIM system provides increased capacity for emerging data intensive applications</a:t>
            </a:r>
            <a:endParaRPr lang="en-US" dirty="0"/>
          </a:p>
        </p:txBody>
      </p:sp>
      <p:sp>
        <p:nvSpPr>
          <p:cNvPr id="5" name="Slide Number Placeholder 4">
            <a:extLst>
              <a:ext uri="{FF2B5EF4-FFF2-40B4-BE49-F238E27FC236}">
                <a16:creationId xmlns:a16="http://schemas.microsoft.com/office/drawing/2014/main" id="{3A218C36-0100-A27F-0F4C-5BE2488603C4}"/>
              </a:ext>
            </a:extLst>
          </p:cNvPr>
          <p:cNvSpPr>
            <a:spLocks noGrp="1"/>
          </p:cNvSpPr>
          <p:nvPr>
            <p:ph type="sldNum" sz="quarter" idx="5"/>
          </p:nvPr>
        </p:nvSpPr>
        <p:spPr/>
        <p:txBody>
          <a:bodyPr/>
          <a:lstStyle/>
          <a:p>
            <a:fld id="{8DD6C260-3824-F843-9F1A-F38C48FF9710}" type="slidenum">
              <a:rPr lang="en-US" smtClean="0"/>
              <a:t>12</a:t>
            </a:fld>
            <a:endParaRPr lang="en-US"/>
          </a:p>
        </p:txBody>
      </p:sp>
    </p:spTree>
    <p:extLst>
      <p:ext uri="{BB962C8B-B14F-4D97-AF65-F5344CB8AC3E}">
        <p14:creationId xmlns:p14="http://schemas.microsoft.com/office/powerpoint/2010/main" val="4246327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Now I will talk about address translation in such multi-stacked PIM architectures</a:t>
            </a:r>
            <a:endParaRPr lang="en-US" dirty="0"/>
          </a:p>
        </p:txBody>
      </p:sp>
      <p:sp>
        <p:nvSpPr>
          <p:cNvPr id="5" name="Slide Number Placeholder 4">
            <a:extLst>
              <a:ext uri="{FF2B5EF4-FFF2-40B4-BE49-F238E27FC236}">
                <a16:creationId xmlns:a16="http://schemas.microsoft.com/office/drawing/2014/main" id="{883B38D2-CD75-B65E-0B82-2ACED7952468}"/>
              </a:ext>
            </a:extLst>
          </p:cNvPr>
          <p:cNvSpPr>
            <a:spLocks noGrp="1"/>
          </p:cNvSpPr>
          <p:nvPr>
            <p:ph type="sldNum" sz="quarter" idx="5"/>
          </p:nvPr>
        </p:nvSpPr>
        <p:spPr/>
        <p:txBody>
          <a:bodyPr/>
          <a:lstStyle/>
          <a:p>
            <a:fld id="{8DD6C260-3824-F843-9F1A-F38C48FF9710}" type="slidenum">
              <a:rPr lang="en-US" smtClean="0"/>
              <a:t>13</a:t>
            </a:fld>
            <a:endParaRPr lang="en-US"/>
          </a:p>
        </p:txBody>
      </p:sp>
    </p:spTree>
    <p:extLst>
      <p:ext uri="{BB962C8B-B14F-4D97-AF65-F5344CB8AC3E}">
        <p14:creationId xmlns:p14="http://schemas.microsoft.com/office/powerpoint/2010/main" val="716549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The execution of an application is divided between the CPU and PIM cores</a:t>
            </a:r>
            <a:endParaRPr lang="en-US" dirty="0"/>
          </a:p>
        </p:txBody>
      </p:sp>
      <p:sp>
        <p:nvSpPr>
          <p:cNvPr id="5" name="Slide Number Placeholder 4">
            <a:extLst>
              <a:ext uri="{FF2B5EF4-FFF2-40B4-BE49-F238E27FC236}">
                <a16:creationId xmlns:a16="http://schemas.microsoft.com/office/drawing/2014/main" id="{B66499A6-BEA1-6476-3713-E74D1488E22D}"/>
              </a:ext>
            </a:extLst>
          </p:cNvPr>
          <p:cNvSpPr>
            <a:spLocks noGrp="1"/>
          </p:cNvSpPr>
          <p:nvPr>
            <p:ph type="sldNum" sz="quarter" idx="5"/>
          </p:nvPr>
        </p:nvSpPr>
        <p:spPr/>
        <p:txBody>
          <a:bodyPr/>
          <a:lstStyle/>
          <a:p>
            <a:fld id="{8DD6C260-3824-F843-9F1A-F38C48FF9710}" type="slidenum">
              <a:rPr lang="en-US" smtClean="0"/>
              <a:t>14</a:t>
            </a:fld>
            <a:endParaRPr lang="en-US"/>
          </a:p>
        </p:txBody>
      </p:sp>
    </p:spTree>
    <p:extLst>
      <p:ext uri="{BB962C8B-B14F-4D97-AF65-F5344CB8AC3E}">
        <p14:creationId xmlns:p14="http://schemas.microsoft.com/office/powerpoint/2010/main" val="1025791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and thus Both CPU and PIM cores access the same memory *</a:t>
            </a:r>
            <a:endParaRPr lang="en-US" dirty="0"/>
          </a:p>
        </p:txBody>
      </p:sp>
      <p:sp>
        <p:nvSpPr>
          <p:cNvPr id="5" name="Slide Number Placeholder 4">
            <a:extLst>
              <a:ext uri="{FF2B5EF4-FFF2-40B4-BE49-F238E27FC236}">
                <a16:creationId xmlns:a16="http://schemas.microsoft.com/office/drawing/2014/main" id="{CCD2AC23-7648-A107-480D-47307F91C644}"/>
              </a:ext>
            </a:extLst>
          </p:cNvPr>
          <p:cNvSpPr>
            <a:spLocks noGrp="1"/>
          </p:cNvSpPr>
          <p:nvPr>
            <p:ph type="sldNum" sz="quarter" idx="5"/>
          </p:nvPr>
        </p:nvSpPr>
        <p:spPr/>
        <p:txBody>
          <a:bodyPr/>
          <a:lstStyle/>
          <a:p>
            <a:fld id="{8DD6C260-3824-F843-9F1A-F38C48FF9710}" type="slidenum">
              <a:rPr lang="en-US" smtClean="0"/>
              <a:t>15</a:t>
            </a:fld>
            <a:endParaRPr lang="en-US"/>
          </a:p>
        </p:txBody>
      </p:sp>
    </p:spTree>
    <p:extLst>
      <p:ext uri="{BB962C8B-B14F-4D97-AF65-F5344CB8AC3E}">
        <p14:creationId xmlns:p14="http://schemas.microsoft.com/office/powerpoint/2010/main" val="502250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 This setting provides an opportunity for a unified virtual address space between the CPU and PIM cores</a:t>
            </a:r>
            <a:endParaRPr lang="en-US" dirty="0"/>
          </a:p>
        </p:txBody>
      </p:sp>
      <p:sp>
        <p:nvSpPr>
          <p:cNvPr id="5" name="Slide Number Placeholder 4">
            <a:extLst>
              <a:ext uri="{FF2B5EF4-FFF2-40B4-BE49-F238E27FC236}">
                <a16:creationId xmlns:a16="http://schemas.microsoft.com/office/drawing/2014/main" id="{341827AA-B54B-0289-AA76-FBBBE28B50F0}"/>
              </a:ext>
            </a:extLst>
          </p:cNvPr>
          <p:cNvSpPr>
            <a:spLocks noGrp="1"/>
          </p:cNvSpPr>
          <p:nvPr>
            <p:ph type="sldNum" sz="quarter" idx="5"/>
          </p:nvPr>
        </p:nvSpPr>
        <p:spPr/>
        <p:txBody>
          <a:bodyPr/>
          <a:lstStyle/>
          <a:p>
            <a:fld id="{8DD6C260-3824-F843-9F1A-F38C48FF9710}" type="slidenum">
              <a:rPr lang="en-US" smtClean="0"/>
              <a:t>16</a:t>
            </a:fld>
            <a:endParaRPr lang="en-US"/>
          </a:p>
        </p:txBody>
      </p:sp>
    </p:spTree>
    <p:extLst>
      <p:ext uri="{BB962C8B-B14F-4D97-AF65-F5344CB8AC3E}">
        <p14:creationId xmlns:p14="http://schemas.microsoft.com/office/powerpoint/2010/main" val="1445814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US" dirty="0"/>
          </a:p>
        </p:txBody>
      </p:sp>
      <p:sp>
        <p:nvSpPr>
          <p:cNvPr id="5" name="Slide Number Placeholder 4">
            <a:extLst>
              <a:ext uri="{FF2B5EF4-FFF2-40B4-BE49-F238E27FC236}">
                <a16:creationId xmlns:a16="http://schemas.microsoft.com/office/drawing/2014/main" id="{2E780A45-FC4A-E99F-0FB7-D0467B95D611}"/>
              </a:ext>
            </a:extLst>
          </p:cNvPr>
          <p:cNvSpPr>
            <a:spLocks noGrp="1"/>
          </p:cNvSpPr>
          <p:nvPr>
            <p:ph type="sldNum" sz="quarter" idx="5"/>
          </p:nvPr>
        </p:nvSpPr>
        <p:spPr/>
        <p:txBody>
          <a:bodyPr/>
          <a:lstStyle/>
          <a:p>
            <a:fld id="{8DD6C260-3824-F843-9F1A-F38C48FF9710}" type="slidenum">
              <a:rPr lang="en-US" smtClean="0"/>
              <a:t>17</a:t>
            </a:fld>
            <a:endParaRPr lang="en-US"/>
          </a:p>
        </p:txBody>
      </p:sp>
    </p:spTree>
    <p:extLst>
      <p:ext uri="{BB962C8B-B14F-4D97-AF65-F5344CB8AC3E}">
        <p14:creationId xmlns:p14="http://schemas.microsoft.com/office/powerpoint/2010/main" val="2911460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A unified virtual memory  requires translating virtual addresses to physical addresses * . </a:t>
            </a:r>
            <a:endParaRPr lang="en-US" b="0" dirty="0">
              <a:effectLst/>
            </a:endParaRPr>
          </a:p>
          <a:p>
            <a:br>
              <a:rPr lang="en-US" dirty="0"/>
            </a:br>
            <a:endParaRPr lang="en-US" dirty="0"/>
          </a:p>
        </p:txBody>
      </p:sp>
      <p:sp>
        <p:nvSpPr>
          <p:cNvPr id="5" name="Slide Number Placeholder 4">
            <a:extLst>
              <a:ext uri="{FF2B5EF4-FFF2-40B4-BE49-F238E27FC236}">
                <a16:creationId xmlns:a16="http://schemas.microsoft.com/office/drawing/2014/main" id="{D34B9F83-B476-421C-744A-0E1697DEDB47}"/>
              </a:ext>
            </a:extLst>
          </p:cNvPr>
          <p:cNvSpPr>
            <a:spLocks noGrp="1"/>
          </p:cNvSpPr>
          <p:nvPr>
            <p:ph type="sldNum" sz="quarter" idx="5"/>
          </p:nvPr>
        </p:nvSpPr>
        <p:spPr/>
        <p:txBody>
          <a:bodyPr/>
          <a:lstStyle/>
          <a:p>
            <a:fld id="{8DD6C260-3824-F843-9F1A-F38C48FF9710}" type="slidenum">
              <a:rPr lang="en-US" smtClean="0"/>
              <a:t>18</a:t>
            </a:fld>
            <a:endParaRPr lang="en-US"/>
          </a:p>
        </p:txBody>
      </p:sp>
    </p:spTree>
    <p:extLst>
      <p:ext uri="{BB962C8B-B14F-4D97-AF65-F5344CB8AC3E}">
        <p14:creationId xmlns:p14="http://schemas.microsoft.com/office/powerpoint/2010/main" val="3610038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  * This Address translation requires making multiple accesses to the page table</a:t>
            </a:r>
          </a:p>
        </p:txBody>
      </p:sp>
      <p:sp>
        <p:nvSpPr>
          <p:cNvPr id="5" name="Slide Number Placeholder 4">
            <a:extLst>
              <a:ext uri="{FF2B5EF4-FFF2-40B4-BE49-F238E27FC236}">
                <a16:creationId xmlns:a16="http://schemas.microsoft.com/office/drawing/2014/main" id="{447A06BA-45BD-2331-A971-B89AA9C6E428}"/>
              </a:ext>
            </a:extLst>
          </p:cNvPr>
          <p:cNvSpPr>
            <a:spLocks noGrp="1"/>
          </p:cNvSpPr>
          <p:nvPr>
            <p:ph type="sldNum" sz="quarter" idx="5"/>
          </p:nvPr>
        </p:nvSpPr>
        <p:spPr/>
        <p:txBody>
          <a:bodyPr/>
          <a:lstStyle/>
          <a:p>
            <a:fld id="{8DD6C260-3824-F843-9F1A-F38C48FF9710}" type="slidenum">
              <a:rPr lang="en-US" smtClean="0"/>
              <a:t>19</a:t>
            </a:fld>
            <a:endParaRPr lang="en-US"/>
          </a:p>
        </p:txBody>
      </p:sp>
    </p:spTree>
    <p:extLst>
      <p:ext uri="{BB962C8B-B14F-4D97-AF65-F5344CB8AC3E}">
        <p14:creationId xmlns:p14="http://schemas.microsoft.com/office/powerpoint/2010/main" val="940788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800" b="0" i="0" u="none" strike="noStrike" baseline="0" dirty="0">
                <a:solidFill>
                  <a:srgbClr val="000000"/>
                </a:solidFill>
                <a:effectLst/>
                <a:latin typeface="Arial" panose="020B0604020202020204" pitchFamily="34" charset="0"/>
              </a:rPr>
              <a:t>I WILL start by briefly summarizing our work. Processing in memory PIM is a new technology that brings computation closer to the memory. To further satisfy the demand of data intensive applications multiple PIM stacks are connected over a memory network to scale the capacity. Performing address translation in such multi-stack </a:t>
            </a:r>
            <a:r>
              <a:rPr lang="en-US" sz="1800" b="0" i="0" u="none" strike="noStrike" baseline="0" dirty="0" err="1">
                <a:solidFill>
                  <a:srgbClr val="000000"/>
                </a:solidFill>
                <a:effectLst/>
                <a:latin typeface="Arial" panose="020B0604020202020204" pitchFamily="34" charset="0"/>
              </a:rPr>
              <a:t>pIM</a:t>
            </a:r>
            <a:r>
              <a:rPr lang="en-US" sz="1800" b="0" i="0" u="none" strike="noStrike" baseline="0" dirty="0">
                <a:solidFill>
                  <a:srgbClr val="000000"/>
                </a:solidFill>
                <a:effectLst/>
                <a:latin typeface="Arial" panose="020B0604020202020204" pitchFamily="34" charset="0"/>
              </a:rPr>
              <a:t> systems incur additional overhead as a result of making multiple cross stack accesses over the network. For example in a radix based translation, we make multiple sequential cross stack accesses to retrieve the translation whereas in a recently proposed cuckoo hash based </a:t>
            </a:r>
            <a:r>
              <a:rPr lang="en-US" sz="1800" b="0" i="0" u="none" strike="noStrike" baseline="0" dirty="0" err="1">
                <a:solidFill>
                  <a:srgbClr val="000000"/>
                </a:solidFill>
                <a:effectLst/>
                <a:latin typeface="Arial" panose="020B0604020202020204" pitchFamily="34" charset="0"/>
              </a:rPr>
              <a:t>transaltion</a:t>
            </a:r>
            <a:r>
              <a:rPr lang="en-US" sz="1800" b="0" i="0" u="none" strike="noStrike" baseline="0" dirty="0">
                <a:solidFill>
                  <a:srgbClr val="000000"/>
                </a:solidFill>
                <a:effectLst/>
                <a:latin typeface="Arial" panose="020B0604020202020204" pitchFamily="34" charset="0"/>
              </a:rPr>
              <a:t> we make parallel accesses across the network. So in this work, our goal is to design an efficient address translation scheme for such multi-stacked PIM systems. To achieve our goal, we make a few observations and based on those we propose our two main key ideas. Our first observation is the presence of high intra stack parallelism with multiple vaults within each stack. BASED ON that, we propose our network contention aware hash which spawns parallel accesses within a stack by sending only one request across the network. Our second observation of high core parallelism which enables minimal performance loss with fewer cores leads to our second key idea of </a:t>
            </a:r>
            <a:r>
              <a:rPr lang="en-US" sz="1800" b="0" i="0" u="none" strike="noStrike" baseline="0" dirty="0" err="1">
                <a:solidFill>
                  <a:srgbClr val="000000"/>
                </a:solidFill>
                <a:effectLst/>
                <a:latin typeface="Arial" panose="020B0604020202020204" pitchFamily="34" charset="0"/>
              </a:rPr>
              <a:t>pretranslation</a:t>
            </a:r>
            <a:r>
              <a:rPr lang="en-US" sz="1800" b="0" i="0" u="none" strike="noStrike" baseline="0" dirty="0">
                <a:solidFill>
                  <a:srgbClr val="000000"/>
                </a:solidFill>
                <a:effectLst/>
                <a:latin typeface="Arial" panose="020B0604020202020204" pitchFamily="34" charset="0"/>
              </a:rPr>
              <a:t>. This involves dedicating some cores in a stack to run ahead future iterations of the workloads. By running future iterations we pre-translate page table walks and bring them inside the stack for future use. Our proposal achieves a 4.4 times 1.7 times speedup compared to radix and cuckoo hash.</a:t>
            </a:r>
            <a:endParaRPr lang="en-US" b="1" baseline="0" dirty="0"/>
          </a:p>
        </p:txBody>
      </p:sp>
      <p:sp>
        <p:nvSpPr>
          <p:cNvPr id="5" name="Slide Number Placeholder 4">
            <a:extLst>
              <a:ext uri="{FF2B5EF4-FFF2-40B4-BE49-F238E27FC236}">
                <a16:creationId xmlns:a16="http://schemas.microsoft.com/office/drawing/2014/main" id="{E2AE23A5-6F2B-ABED-2AA0-E75D85A871E2}"/>
              </a:ext>
            </a:extLst>
          </p:cNvPr>
          <p:cNvSpPr>
            <a:spLocks noGrp="1"/>
          </p:cNvSpPr>
          <p:nvPr>
            <p:ph type="sldNum" sz="quarter" idx="5"/>
          </p:nvPr>
        </p:nvSpPr>
        <p:spPr/>
        <p:txBody>
          <a:bodyPr/>
          <a:lstStyle/>
          <a:p>
            <a:fld id="{8DD6C260-3824-F843-9F1A-F38C48FF9710}" type="slidenum">
              <a:rPr lang="en-US" smtClean="0"/>
              <a:t>2</a:t>
            </a:fld>
            <a:endParaRPr lang="en-US"/>
          </a:p>
        </p:txBody>
      </p:sp>
    </p:spTree>
    <p:extLst>
      <p:ext uri="{BB962C8B-B14F-4D97-AF65-F5344CB8AC3E}">
        <p14:creationId xmlns:p14="http://schemas.microsoft.com/office/powerpoint/2010/main" val="342121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These accesses incurs significant overhead in a conventional system which is even worse in a PIM based system.</a:t>
            </a:r>
            <a:endParaRPr lang="en-US" sz="1800" b="0" dirty="0">
              <a:effectLst/>
            </a:endParaRPr>
          </a:p>
        </p:txBody>
      </p:sp>
      <p:sp>
        <p:nvSpPr>
          <p:cNvPr id="5" name="Slide Number Placeholder 4">
            <a:extLst>
              <a:ext uri="{FF2B5EF4-FFF2-40B4-BE49-F238E27FC236}">
                <a16:creationId xmlns:a16="http://schemas.microsoft.com/office/drawing/2014/main" id="{98F28595-6EA3-BF87-43BC-C52E66CFF4DE}"/>
              </a:ext>
            </a:extLst>
          </p:cNvPr>
          <p:cNvSpPr>
            <a:spLocks noGrp="1"/>
          </p:cNvSpPr>
          <p:nvPr>
            <p:ph type="sldNum" sz="quarter" idx="5"/>
          </p:nvPr>
        </p:nvSpPr>
        <p:spPr/>
        <p:txBody>
          <a:bodyPr/>
          <a:lstStyle/>
          <a:p>
            <a:fld id="{8DD6C260-3824-F843-9F1A-F38C48FF9710}" type="slidenum">
              <a:rPr lang="en-US" smtClean="0"/>
              <a:t>20</a:t>
            </a:fld>
            <a:endParaRPr lang="en-US"/>
          </a:p>
        </p:txBody>
      </p:sp>
    </p:spTree>
    <p:extLst>
      <p:ext uri="{BB962C8B-B14F-4D97-AF65-F5344CB8AC3E}">
        <p14:creationId xmlns:p14="http://schemas.microsoft.com/office/powerpoint/2010/main" val="3550992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 There are two commonly used approaches of translating virtual addresses in current systems: </a:t>
            </a:r>
            <a:endParaRPr lang="en-US" b="0" dirty="0">
              <a:effectLst/>
            </a:endParaRPr>
          </a:p>
          <a:p>
            <a:br>
              <a:rPr lang="en-US" dirty="0"/>
            </a:br>
            <a:endParaRPr lang="en-US" dirty="0"/>
          </a:p>
        </p:txBody>
      </p:sp>
      <p:sp>
        <p:nvSpPr>
          <p:cNvPr id="5" name="Slide Number Placeholder 4">
            <a:extLst>
              <a:ext uri="{FF2B5EF4-FFF2-40B4-BE49-F238E27FC236}">
                <a16:creationId xmlns:a16="http://schemas.microsoft.com/office/drawing/2014/main" id="{22A7130F-E45A-B386-75AC-7430B2BBD4C6}"/>
              </a:ext>
            </a:extLst>
          </p:cNvPr>
          <p:cNvSpPr>
            <a:spLocks noGrp="1"/>
          </p:cNvSpPr>
          <p:nvPr>
            <p:ph type="sldNum" sz="quarter" idx="5"/>
          </p:nvPr>
        </p:nvSpPr>
        <p:spPr/>
        <p:txBody>
          <a:bodyPr/>
          <a:lstStyle/>
          <a:p>
            <a:fld id="{8DD6C260-3824-F843-9F1A-F38C48FF9710}" type="slidenum">
              <a:rPr lang="en-US" smtClean="0"/>
              <a:t>21</a:t>
            </a:fld>
            <a:endParaRPr lang="en-US"/>
          </a:p>
        </p:txBody>
      </p:sp>
    </p:spTree>
    <p:extLst>
      <p:ext uri="{BB962C8B-B14F-4D97-AF65-F5344CB8AC3E}">
        <p14:creationId xmlns:p14="http://schemas.microsoft.com/office/powerpoint/2010/main" val="2283550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Radix page table based approach</a:t>
            </a:r>
          </a:p>
          <a:p>
            <a:pPr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t>
            </a:r>
            <a:endParaRPr lang="en-US" dirty="0"/>
          </a:p>
        </p:txBody>
      </p:sp>
      <p:sp>
        <p:nvSpPr>
          <p:cNvPr id="5" name="Slide Number Placeholder 4">
            <a:extLst>
              <a:ext uri="{FF2B5EF4-FFF2-40B4-BE49-F238E27FC236}">
                <a16:creationId xmlns:a16="http://schemas.microsoft.com/office/drawing/2014/main" id="{32A4E9A6-7B32-BCDC-07FF-23EDECA7F7C8}"/>
              </a:ext>
            </a:extLst>
          </p:cNvPr>
          <p:cNvSpPr>
            <a:spLocks noGrp="1"/>
          </p:cNvSpPr>
          <p:nvPr>
            <p:ph type="sldNum" sz="quarter" idx="5"/>
          </p:nvPr>
        </p:nvSpPr>
        <p:spPr/>
        <p:txBody>
          <a:bodyPr/>
          <a:lstStyle/>
          <a:p>
            <a:fld id="{8DD6C260-3824-F843-9F1A-F38C48FF9710}" type="slidenum">
              <a:rPr lang="en-US" smtClean="0"/>
              <a:t>22</a:t>
            </a:fld>
            <a:endParaRPr lang="en-US"/>
          </a:p>
        </p:txBody>
      </p:sp>
    </p:spTree>
    <p:extLst>
      <p:ext uri="{BB962C8B-B14F-4D97-AF65-F5344CB8AC3E}">
        <p14:creationId xmlns:p14="http://schemas.microsoft.com/office/powerpoint/2010/main" val="835890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Hash page table based approach</a:t>
            </a:r>
          </a:p>
        </p:txBody>
      </p:sp>
      <p:sp>
        <p:nvSpPr>
          <p:cNvPr id="5" name="Slide Number Placeholder 4">
            <a:extLst>
              <a:ext uri="{FF2B5EF4-FFF2-40B4-BE49-F238E27FC236}">
                <a16:creationId xmlns:a16="http://schemas.microsoft.com/office/drawing/2014/main" id="{1D653DB8-7C63-16D1-99B3-CA20892DD509}"/>
              </a:ext>
            </a:extLst>
          </p:cNvPr>
          <p:cNvSpPr>
            <a:spLocks noGrp="1"/>
          </p:cNvSpPr>
          <p:nvPr>
            <p:ph type="sldNum" sz="quarter" idx="5"/>
          </p:nvPr>
        </p:nvSpPr>
        <p:spPr/>
        <p:txBody>
          <a:bodyPr/>
          <a:lstStyle/>
          <a:p>
            <a:fld id="{8DD6C260-3824-F843-9F1A-F38C48FF9710}" type="slidenum">
              <a:rPr lang="en-US" smtClean="0"/>
              <a:t>23</a:t>
            </a:fld>
            <a:endParaRPr lang="en-US"/>
          </a:p>
        </p:txBody>
      </p:sp>
    </p:spTree>
    <p:extLst>
      <p:ext uri="{BB962C8B-B14F-4D97-AF65-F5344CB8AC3E}">
        <p14:creationId xmlns:p14="http://schemas.microsoft.com/office/powerpoint/2010/main" val="3277055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rtl="0">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Both radix and hash page table translation incur significant overhead in a PIM based system. </a:t>
            </a:r>
          </a:p>
          <a:p>
            <a:pPr marL="285750" indent="-285750" algn="just" rtl="0">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Now I will discuss about these two mechanisms one by one and talk about their integration overhead in a PIM system.</a:t>
            </a:r>
            <a:endParaRPr lang="en-US" b="0" dirty="0">
              <a:effectLst/>
            </a:endParaRPr>
          </a:p>
          <a:p>
            <a:br>
              <a:rPr lang="en-US" dirty="0"/>
            </a:br>
            <a:endParaRPr lang="en-US" dirty="0"/>
          </a:p>
        </p:txBody>
      </p:sp>
      <p:sp>
        <p:nvSpPr>
          <p:cNvPr id="5" name="Slide Number Placeholder 4">
            <a:extLst>
              <a:ext uri="{FF2B5EF4-FFF2-40B4-BE49-F238E27FC236}">
                <a16:creationId xmlns:a16="http://schemas.microsoft.com/office/drawing/2014/main" id="{A3A4D75B-82E6-969F-9B7D-CD9179FC1A3A}"/>
              </a:ext>
            </a:extLst>
          </p:cNvPr>
          <p:cNvSpPr>
            <a:spLocks noGrp="1"/>
          </p:cNvSpPr>
          <p:nvPr>
            <p:ph type="sldNum" sz="quarter" idx="5"/>
          </p:nvPr>
        </p:nvSpPr>
        <p:spPr/>
        <p:txBody>
          <a:bodyPr/>
          <a:lstStyle/>
          <a:p>
            <a:fld id="{8DD6C260-3824-F843-9F1A-F38C48FF9710}" type="slidenum">
              <a:rPr lang="en-US" smtClean="0"/>
              <a:t>24</a:t>
            </a:fld>
            <a:endParaRPr lang="en-US"/>
          </a:p>
        </p:txBody>
      </p:sp>
    </p:spTree>
    <p:extLst>
      <p:ext uri="{BB962C8B-B14F-4D97-AF65-F5344CB8AC3E}">
        <p14:creationId xmlns:p14="http://schemas.microsoft.com/office/powerpoint/2010/main" val="2497174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1" i="0" u="none" strike="noStrike" dirty="0">
                <a:solidFill>
                  <a:srgbClr val="000000"/>
                </a:solidFill>
                <a:effectLst/>
                <a:latin typeface="Arial" panose="020B0604020202020204" pitchFamily="34" charset="0"/>
              </a:rPr>
              <a:t>The first one is</a:t>
            </a:r>
            <a:r>
              <a:rPr lang="en-US" sz="1800" b="0" i="0" u="none" strike="noStrike" dirty="0">
                <a:solidFill>
                  <a:srgbClr val="000000"/>
                </a:solidFill>
                <a:effectLst/>
                <a:latin typeface="Arial" panose="020B0604020202020204" pitchFamily="34" charset="0"/>
              </a:rPr>
              <a:t> the radix based translation,</a:t>
            </a:r>
            <a:endParaRPr lang="en-US" dirty="0"/>
          </a:p>
        </p:txBody>
      </p:sp>
      <p:sp>
        <p:nvSpPr>
          <p:cNvPr id="5" name="Slide Number Placeholder 4">
            <a:extLst>
              <a:ext uri="{FF2B5EF4-FFF2-40B4-BE49-F238E27FC236}">
                <a16:creationId xmlns:a16="http://schemas.microsoft.com/office/drawing/2014/main" id="{27FA9D24-AD4D-F438-5930-98ED3A5B15A5}"/>
              </a:ext>
            </a:extLst>
          </p:cNvPr>
          <p:cNvSpPr>
            <a:spLocks noGrp="1"/>
          </p:cNvSpPr>
          <p:nvPr>
            <p:ph type="sldNum" sz="quarter" idx="5"/>
          </p:nvPr>
        </p:nvSpPr>
        <p:spPr/>
        <p:txBody>
          <a:bodyPr/>
          <a:lstStyle/>
          <a:p>
            <a:fld id="{8DD6C260-3824-F843-9F1A-F38C48FF9710}" type="slidenum">
              <a:rPr lang="en-US" smtClean="0"/>
              <a:t>25</a:t>
            </a:fld>
            <a:endParaRPr lang="en-US"/>
          </a:p>
        </p:txBody>
      </p:sp>
    </p:spTree>
    <p:extLst>
      <p:ext uri="{BB962C8B-B14F-4D97-AF65-F5344CB8AC3E}">
        <p14:creationId xmlns:p14="http://schemas.microsoft.com/office/powerpoint/2010/main" val="374269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In a radix based page table walk a virtual address is translated to a physical address</a:t>
            </a:r>
            <a:r>
              <a:rPr lang="en-US" sz="1800" b="1" i="0" u="none" strike="noStrike" dirty="0">
                <a:solidFill>
                  <a:srgbClr val="000000"/>
                </a:solidFill>
                <a:effectLst/>
                <a:latin typeface="Arial" panose="020B0604020202020204" pitchFamily="34" charset="0"/>
              </a:rPr>
              <a:t> </a:t>
            </a:r>
          </a:p>
          <a:p>
            <a:br>
              <a:rPr lang="en-US" dirty="0"/>
            </a:br>
            <a:endParaRPr lang="en-US" dirty="0"/>
          </a:p>
        </p:txBody>
      </p:sp>
      <p:sp>
        <p:nvSpPr>
          <p:cNvPr id="5" name="Slide Number Placeholder 4">
            <a:extLst>
              <a:ext uri="{FF2B5EF4-FFF2-40B4-BE49-F238E27FC236}">
                <a16:creationId xmlns:a16="http://schemas.microsoft.com/office/drawing/2014/main" id="{02466C1B-3270-E266-72E6-A23520472137}"/>
              </a:ext>
            </a:extLst>
          </p:cNvPr>
          <p:cNvSpPr>
            <a:spLocks noGrp="1"/>
          </p:cNvSpPr>
          <p:nvPr>
            <p:ph type="sldNum" sz="quarter" idx="5"/>
          </p:nvPr>
        </p:nvSpPr>
        <p:spPr/>
        <p:txBody>
          <a:bodyPr/>
          <a:lstStyle/>
          <a:p>
            <a:fld id="{8DD6C260-3824-F843-9F1A-F38C48FF9710}" type="slidenum">
              <a:rPr lang="en-US" smtClean="0"/>
              <a:t>26</a:t>
            </a:fld>
            <a:endParaRPr lang="en-US"/>
          </a:p>
        </p:txBody>
      </p:sp>
    </p:spTree>
    <p:extLst>
      <p:ext uri="{BB962C8B-B14F-4D97-AF65-F5344CB8AC3E}">
        <p14:creationId xmlns:p14="http://schemas.microsoft.com/office/powerpoint/2010/main" val="2144276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by making four sequential accesses to the page table</a:t>
            </a:r>
            <a:endParaRPr lang="en-US" b="0" dirty="0">
              <a:effectLst/>
            </a:endParaRPr>
          </a:p>
          <a:p>
            <a:br>
              <a:rPr lang="en-US" dirty="0"/>
            </a:br>
            <a:endParaRPr lang="en-US" dirty="0"/>
          </a:p>
        </p:txBody>
      </p:sp>
      <p:sp>
        <p:nvSpPr>
          <p:cNvPr id="5" name="Slide Number Placeholder 4">
            <a:extLst>
              <a:ext uri="{FF2B5EF4-FFF2-40B4-BE49-F238E27FC236}">
                <a16:creationId xmlns:a16="http://schemas.microsoft.com/office/drawing/2014/main" id="{89BF4DCA-A3B2-87FB-8D78-A3B752E94EA3}"/>
              </a:ext>
            </a:extLst>
          </p:cNvPr>
          <p:cNvSpPr>
            <a:spLocks noGrp="1"/>
          </p:cNvSpPr>
          <p:nvPr>
            <p:ph type="sldNum" sz="quarter" idx="5"/>
          </p:nvPr>
        </p:nvSpPr>
        <p:spPr/>
        <p:txBody>
          <a:bodyPr/>
          <a:lstStyle/>
          <a:p>
            <a:fld id="{8DD6C260-3824-F843-9F1A-F38C48FF9710}" type="slidenum">
              <a:rPr lang="en-US" smtClean="0"/>
              <a:t>27</a:t>
            </a:fld>
            <a:endParaRPr lang="en-US"/>
          </a:p>
        </p:txBody>
      </p:sp>
    </p:spTree>
    <p:extLst>
      <p:ext uri="{BB962C8B-B14F-4D97-AF65-F5344CB8AC3E}">
        <p14:creationId xmlns:p14="http://schemas.microsoft.com/office/powerpoint/2010/main" val="2738208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Now I will talk about integrating this radix page table walk in a PIM based system. </a:t>
            </a:r>
          </a:p>
          <a:p>
            <a:pPr algn="just" rtl="0">
              <a:spcBef>
                <a:spcPts val="0"/>
              </a:spcBef>
              <a:spcAft>
                <a:spcPts val="0"/>
              </a:spcAft>
            </a:pPr>
            <a:endParaRPr lang="en-US" sz="1800" b="0" i="0" u="none" strike="noStrike" dirty="0">
              <a:solidFill>
                <a:srgbClr val="000000"/>
              </a:solidFill>
              <a:effectLst/>
              <a:latin typeface="Arial" panose="020B0604020202020204" pitchFamily="34" charset="0"/>
            </a:endParaRPr>
          </a:p>
          <a:p>
            <a:br>
              <a:rPr lang="en-US" dirty="0"/>
            </a:br>
            <a:endParaRPr lang="en-US" dirty="0"/>
          </a:p>
        </p:txBody>
      </p:sp>
      <p:sp>
        <p:nvSpPr>
          <p:cNvPr id="5" name="Slide Number Placeholder 4">
            <a:extLst>
              <a:ext uri="{FF2B5EF4-FFF2-40B4-BE49-F238E27FC236}">
                <a16:creationId xmlns:a16="http://schemas.microsoft.com/office/drawing/2014/main" id="{215A602D-1736-4008-2B50-6C55F2CC2EDE}"/>
              </a:ext>
            </a:extLst>
          </p:cNvPr>
          <p:cNvSpPr>
            <a:spLocks noGrp="1"/>
          </p:cNvSpPr>
          <p:nvPr>
            <p:ph type="sldNum" sz="quarter" idx="5"/>
          </p:nvPr>
        </p:nvSpPr>
        <p:spPr/>
        <p:txBody>
          <a:bodyPr/>
          <a:lstStyle/>
          <a:p>
            <a:fld id="{8DD6C260-3824-F843-9F1A-F38C48FF9710}" type="slidenum">
              <a:rPr lang="en-US" smtClean="0"/>
              <a:t>28</a:t>
            </a:fld>
            <a:endParaRPr lang="en-US"/>
          </a:p>
        </p:txBody>
      </p:sp>
    </p:spTree>
    <p:extLst>
      <p:ext uri="{BB962C8B-B14F-4D97-AF65-F5344CB8AC3E}">
        <p14:creationId xmlns:p14="http://schemas.microsoft.com/office/powerpoint/2010/main" val="629298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 In a PIM based system, radix page table is distributed across the PIM stacks.  Therefore</a:t>
            </a:r>
            <a:br>
              <a:rPr lang="en-US" dirty="0"/>
            </a:br>
            <a:endParaRPr lang="en-US" dirty="0"/>
          </a:p>
        </p:txBody>
      </p:sp>
      <p:sp>
        <p:nvSpPr>
          <p:cNvPr id="5" name="Slide Number Placeholder 4">
            <a:extLst>
              <a:ext uri="{FF2B5EF4-FFF2-40B4-BE49-F238E27FC236}">
                <a16:creationId xmlns:a16="http://schemas.microsoft.com/office/drawing/2014/main" id="{A1270535-CCF0-33F7-F4AD-764BDF4960B9}"/>
              </a:ext>
            </a:extLst>
          </p:cNvPr>
          <p:cNvSpPr>
            <a:spLocks noGrp="1"/>
          </p:cNvSpPr>
          <p:nvPr>
            <p:ph type="sldNum" sz="quarter" idx="5"/>
          </p:nvPr>
        </p:nvSpPr>
        <p:spPr/>
        <p:txBody>
          <a:bodyPr/>
          <a:lstStyle/>
          <a:p>
            <a:fld id="{8DD6C260-3824-F843-9F1A-F38C48FF9710}" type="slidenum">
              <a:rPr lang="en-US" smtClean="0"/>
              <a:t>29</a:t>
            </a:fld>
            <a:endParaRPr lang="en-US"/>
          </a:p>
        </p:txBody>
      </p:sp>
    </p:spTree>
    <p:extLst>
      <p:ext uri="{BB962C8B-B14F-4D97-AF65-F5344CB8AC3E}">
        <p14:creationId xmlns:p14="http://schemas.microsoft.com/office/powerpoint/2010/main" val="661975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brief outline of todays talk</a:t>
            </a:r>
            <a:r>
              <a:rPr lang="en-US"/>
              <a:t>. I will st</a:t>
            </a:r>
            <a:endParaRPr lang="en-US" dirty="0"/>
          </a:p>
        </p:txBody>
      </p:sp>
      <p:sp>
        <p:nvSpPr>
          <p:cNvPr id="5" name="Slide Number Placeholder 4">
            <a:extLst>
              <a:ext uri="{FF2B5EF4-FFF2-40B4-BE49-F238E27FC236}">
                <a16:creationId xmlns:a16="http://schemas.microsoft.com/office/drawing/2014/main" id="{B88799DB-99CF-072C-7701-DCC70EF77C00}"/>
              </a:ext>
            </a:extLst>
          </p:cNvPr>
          <p:cNvSpPr>
            <a:spLocks noGrp="1"/>
          </p:cNvSpPr>
          <p:nvPr>
            <p:ph type="sldNum" sz="quarter" idx="5"/>
          </p:nvPr>
        </p:nvSpPr>
        <p:spPr/>
        <p:txBody>
          <a:bodyPr/>
          <a:lstStyle/>
          <a:p>
            <a:fld id="{8DD6C260-3824-F843-9F1A-F38C48FF9710}" type="slidenum">
              <a:rPr lang="en-US" smtClean="0"/>
              <a:t>3</a:t>
            </a:fld>
            <a:endParaRPr lang="en-US"/>
          </a:p>
        </p:txBody>
      </p:sp>
    </p:spTree>
    <p:extLst>
      <p:ext uri="{BB962C8B-B14F-4D97-AF65-F5344CB8AC3E}">
        <p14:creationId xmlns:p14="http://schemas.microsoft.com/office/powerpoint/2010/main" val="2963793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 EACH TRANSLATION access may require making four sequential accesses to different PIM stacks. *</a:t>
            </a:r>
            <a:endParaRPr lang="en-US" dirty="0"/>
          </a:p>
        </p:txBody>
      </p:sp>
      <p:sp>
        <p:nvSpPr>
          <p:cNvPr id="5" name="Slide Number Placeholder 4">
            <a:extLst>
              <a:ext uri="{FF2B5EF4-FFF2-40B4-BE49-F238E27FC236}">
                <a16:creationId xmlns:a16="http://schemas.microsoft.com/office/drawing/2014/main" id="{157128AA-6697-E4EC-9434-1BE4B2BB7D26}"/>
              </a:ext>
            </a:extLst>
          </p:cNvPr>
          <p:cNvSpPr>
            <a:spLocks noGrp="1"/>
          </p:cNvSpPr>
          <p:nvPr>
            <p:ph type="sldNum" sz="quarter" idx="5"/>
          </p:nvPr>
        </p:nvSpPr>
        <p:spPr/>
        <p:txBody>
          <a:bodyPr/>
          <a:lstStyle/>
          <a:p>
            <a:fld id="{8DD6C260-3824-F843-9F1A-F38C48FF9710}" type="slidenum">
              <a:rPr lang="en-US" smtClean="0"/>
              <a:t>30</a:t>
            </a:fld>
            <a:endParaRPr lang="en-US"/>
          </a:p>
        </p:txBody>
      </p:sp>
    </p:spTree>
    <p:extLst>
      <p:ext uri="{BB962C8B-B14F-4D97-AF65-F5344CB8AC3E}">
        <p14:creationId xmlns:p14="http://schemas.microsoft.com/office/powerpoint/2010/main" val="1337443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5" name="Slide Number Placeholder 4">
            <a:extLst>
              <a:ext uri="{FF2B5EF4-FFF2-40B4-BE49-F238E27FC236}">
                <a16:creationId xmlns:a16="http://schemas.microsoft.com/office/drawing/2014/main" id="{3576693A-6CCE-35D9-9CB0-06455C6E3D45}"/>
              </a:ext>
            </a:extLst>
          </p:cNvPr>
          <p:cNvSpPr>
            <a:spLocks noGrp="1"/>
          </p:cNvSpPr>
          <p:nvPr>
            <p:ph type="sldNum" sz="quarter" idx="5"/>
          </p:nvPr>
        </p:nvSpPr>
        <p:spPr/>
        <p:txBody>
          <a:bodyPr/>
          <a:lstStyle/>
          <a:p>
            <a:fld id="{8DD6C260-3824-F843-9F1A-F38C48FF9710}" type="slidenum">
              <a:rPr lang="en-US" smtClean="0"/>
              <a:t>31</a:t>
            </a:fld>
            <a:endParaRPr lang="en-US"/>
          </a:p>
        </p:txBody>
      </p:sp>
    </p:spTree>
    <p:extLst>
      <p:ext uri="{BB962C8B-B14F-4D97-AF65-F5344CB8AC3E}">
        <p14:creationId xmlns:p14="http://schemas.microsoft.com/office/powerpoint/2010/main" val="13846827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5" name="Slide Number Placeholder 4">
            <a:extLst>
              <a:ext uri="{FF2B5EF4-FFF2-40B4-BE49-F238E27FC236}">
                <a16:creationId xmlns:a16="http://schemas.microsoft.com/office/drawing/2014/main" id="{85A4DEDD-29E0-EFBA-B95F-DD42D2C50B20}"/>
              </a:ext>
            </a:extLst>
          </p:cNvPr>
          <p:cNvSpPr>
            <a:spLocks noGrp="1"/>
          </p:cNvSpPr>
          <p:nvPr>
            <p:ph type="sldNum" sz="quarter" idx="5"/>
          </p:nvPr>
        </p:nvSpPr>
        <p:spPr/>
        <p:txBody>
          <a:bodyPr/>
          <a:lstStyle/>
          <a:p>
            <a:fld id="{8DD6C260-3824-F843-9F1A-F38C48FF9710}" type="slidenum">
              <a:rPr lang="en-US" smtClean="0"/>
              <a:t>32</a:t>
            </a:fld>
            <a:endParaRPr lang="en-US"/>
          </a:p>
        </p:txBody>
      </p:sp>
    </p:spTree>
    <p:extLst>
      <p:ext uri="{BB962C8B-B14F-4D97-AF65-F5344CB8AC3E}">
        <p14:creationId xmlns:p14="http://schemas.microsoft.com/office/powerpoint/2010/main" val="6594258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5" name="Slide Number Placeholder 4">
            <a:extLst>
              <a:ext uri="{FF2B5EF4-FFF2-40B4-BE49-F238E27FC236}">
                <a16:creationId xmlns:a16="http://schemas.microsoft.com/office/drawing/2014/main" id="{9B03A225-B307-9A88-0A15-80B6C193F018}"/>
              </a:ext>
            </a:extLst>
          </p:cNvPr>
          <p:cNvSpPr>
            <a:spLocks noGrp="1"/>
          </p:cNvSpPr>
          <p:nvPr>
            <p:ph type="sldNum" sz="quarter" idx="5"/>
          </p:nvPr>
        </p:nvSpPr>
        <p:spPr/>
        <p:txBody>
          <a:bodyPr/>
          <a:lstStyle/>
          <a:p>
            <a:fld id="{8DD6C260-3824-F843-9F1A-F38C48FF9710}" type="slidenum">
              <a:rPr lang="en-US" smtClean="0"/>
              <a:t>33</a:t>
            </a:fld>
            <a:endParaRPr lang="en-US"/>
          </a:p>
        </p:txBody>
      </p:sp>
    </p:spTree>
    <p:extLst>
      <p:ext uri="{BB962C8B-B14F-4D97-AF65-F5344CB8AC3E}">
        <p14:creationId xmlns:p14="http://schemas.microsoft.com/office/powerpoint/2010/main" val="3706608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So we can conclude that a radix page table walk can introduce sequential accesses to multiple memory stacks.</a:t>
            </a:r>
            <a:endParaRPr lang="en-US" sz="1800" b="0" dirty="0">
              <a:effectLst/>
            </a:endParaRPr>
          </a:p>
          <a:p>
            <a:br>
              <a:rPr lang="en-US" sz="1800" dirty="0"/>
            </a:br>
            <a:endParaRPr lang="en-US" sz="1800" dirty="0"/>
          </a:p>
        </p:txBody>
      </p:sp>
      <p:sp>
        <p:nvSpPr>
          <p:cNvPr id="5" name="Slide Number Placeholder 4">
            <a:extLst>
              <a:ext uri="{FF2B5EF4-FFF2-40B4-BE49-F238E27FC236}">
                <a16:creationId xmlns:a16="http://schemas.microsoft.com/office/drawing/2014/main" id="{EB63425F-6BB1-A3F8-BAB2-0836389422F5}"/>
              </a:ext>
            </a:extLst>
          </p:cNvPr>
          <p:cNvSpPr>
            <a:spLocks noGrp="1"/>
          </p:cNvSpPr>
          <p:nvPr>
            <p:ph type="sldNum" sz="quarter" idx="5"/>
          </p:nvPr>
        </p:nvSpPr>
        <p:spPr/>
        <p:txBody>
          <a:bodyPr/>
          <a:lstStyle/>
          <a:p>
            <a:fld id="{8DD6C260-3824-F843-9F1A-F38C48FF9710}" type="slidenum">
              <a:rPr lang="en-US" smtClean="0"/>
              <a:t>34</a:t>
            </a:fld>
            <a:endParaRPr lang="en-US"/>
          </a:p>
        </p:txBody>
      </p:sp>
    </p:spTree>
    <p:extLst>
      <p:ext uri="{BB962C8B-B14F-4D97-AF65-F5344CB8AC3E}">
        <p14:creationId xmlns:p14="http://schemas.microsoft.com/office/powerpoint/2010/main" val="28547161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Now </a:t>
            </a:r>
            <a:r>
              <a:rPr lang="en-US" sz="1800" b="0" i="0" u="none" strike="noStrike" dirty="0" err="1">
                <a:solidFill>
                  <a:srgbClr val="000000"/>
                </a:solidFill>
                <a:effectLst/>
                <a:latin typeface="Arial" panose="020B0604020202020204" pitchFamily="34" charset="0"/>
              </a:rPr>
              <a:t>i</a:t>
            </a:r>
            <a:r>
              <a:rPr lang="en-US" sz="1800" b="0" i="0" u="none" strike="noStrike" dirty="0">
                <a:solidFill>
                  <a:srgbClr val="000000"/>
                </a:solidFill>
                <a:effectLst/>
                <a:latin typeface="Arial" panose="020B0604020202020204" pitchFamily="34" charset="0"/>
              </a:rPr>
              <a:t> will talk about the second commonly used approach of address translation i.e. hash based translation </a:t>
            </a:r>
          </a:p>
          <a:p>
            <a:br>
              <a:rPr lang="en-US" dirty="0"/>
            </a:br>
            <a:endParaRPr lang="en-US" dirty="0"/>
          </a:p>
        </p:txBody>
      </p:sp>
      <p:sp>
        <p:nvSpPr>
          <p:cNvPr id="5" name="Slide Number Placeholder 4">
            <a:extLst>
              <a:ext uri="{FF2B5EF4-FFF2-40B4-BE49-F238E27FC236}">
                <a16:creationId xmlns:a16="http://schemas.microsoft.com/office/drawing/2014/main" id="{5BE2667B-AF79-5402-DF2C-EFE0CD21E74E}"/>
              </a:ext>
            </a:extLst>
          </p:cNvPr>
          <p:cNvSpPr>
            <a:spLocks noGrp="1"/>
          </p:cNvSpPr>
          <p:nvPr>
            <p:ph type="sldNum" sz="quarter" idx="5"/>
          </p:nvPr>
        </p:nvSpPr>
        <p:spPr/>
        <p:txBody>
          <a:bodyPr/>
          <a:lstStyle/>
          <a:p>
            <a:fld id="{8DD6C260-3824-F843-9F1A-F38C48FF9710}" type="slidenum">
              <a:rPr lang="en-US" smtClean="0"/>
              <a:t>35</a:t>
            </a:fld>
            <a:endParaRPr lang="en-US"/>
          </a:p>
        </p:txBody>
      </p:sp>
    </p:spTree>
    <p:extLst>
      <p:ext uri="{BB962C8B-B14F-4D97-AF65-F5344CB8AC3E}">
        <p14:creationId xmlns:p14="http://schemas.microsoft.com/office/powerpoint/2010/main" val="3688948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which requires accessing a hash table to retrieve the translation..</a:t>
            </a:r>
            <a:endParaRPr lang="en-US" sz="1800" b="0" dirty="0">
              <a:effectLst/>
            </a:endParaRPr>
          </a:p>
        </p:txBody>
      </p:sp>
      <p:sp>
        <p:nvSpPr>
          <p:cNvPr id="5" name="Slide Number Placeholder 4">
            <a:extLst>
              <a:ext uri="{FF2B5EF4-FFF2-40B4-BE49-F238E27FC236}">
                <a16:creationId xmlns:a16="http://schemas.microsoft.com/office/drawing/2014/main" id="{EA73A149-EDEF-16CB-12F9-54FBEE6DA54C}"/>
              </a:ext>
            </a:extLst>
          </p:cNvPr>
          <p:cNvSpPr>
            <a:spLocks noGrp="1"/>
          </p:cNvSpPr>
          <p:nvPr>
            <p:ph type="sldNum" sz="quarter" idx="5"/>
          </p:nvPr>
        </p:nvSpPr>
        <p:spPr/>
        <p:txBody>
          <a:bodyPr/>
          <a:lstStyle/>
          <a:p>
            <a:fld id="{8DD6C260-3824-F843-9F1A-F38C48FF9710}" type="slidenum">
              <a:rPr lang="en-US" smtClean="0"/>
              <a:t>36</a:t>
            </a:fld>
            <a:endParaRPr lang="en-US"/>
          </a:p>
        </p:txBody>
      </p:sp>
    </p:spTree>
    <p:extLst>
      <p:ext uri="{BB962C8B-B14F-4D97-AF65-F5344CB8AC3E}">
        <p14:creationId xmlns:p14="http://schemas.microsoft.com/office/powerpoint/2010/main" val="34082292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HASH page tables suffer from collision overhead </a:t>
            </a:r>
          </a:p>
          <a:p>
            <a:br>
              <a:rPr lang="en-US" dirty="0"/>
            </a:br>
            <a:endParaRPr lang="en-US" dirty="0"/>
          </a:p>
        </p:txBody>
      </p:sp>
      <p:sp>
        <p:nvSpPr>
          <p:cNvPr id="5" name="Slide Number Placeholder 4">
            <a:extLst>
              <a:ext uri="{FF2B5EF4-FFF2-40B4-BE49-F238E27FC236}">
                <a16:creationId xmlns:a16="http://schemas.microsoft.com/office/drawing/2014/main" id="{10414FBF-7FD9-9A64-36EB-5AE658C82BD6}"/>
              </a:ext>
            </a:extLst>
          </p:cNvPr>
          <p:cNvSpPr>
            <a:spLocks noGrp="1"/>
          </p:cNvSpPr>
          <p:nvPr>
            <p:ph type="sldNum" sz="quarter" idx="5"/>
          </p:nvPr>
        </p:nvSpPr>
        <p:spPr/>
        <p:txBody>
          <a:bodyPr/>
          <a:lstStyle/>
          <a:p>
            <a:fld id="{8DD6C260-3824-F843-9F1A-F38C48FF9710}" type="slidenum">
              <a:rPr lang="en-US" smtClean="0"/>
              <a:t>37</a:t>
            </a:fld>
            <a:endParaRPr lang="en-US"/>
          </a:p>
        </p:txBody>
      </p:sp>
    </p:spTree>
    <p:extLst>
      <p:ext uri="{BB962C8B-B14F-4D97-AF65-F5344CB8AC3E}">
        <p14:creationId xmlns:p14="http://schemas.microsoft.com/office/powerpoint/2010/main" val="331237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which requires making sequential accesses in order to be resolved</a:t>
            </a:r>
            <a:endParaRPr lang="en-US" sz="1800" b="0" dirty="0">
              <a:effectLst/>
            </a:endParaRPr>
          </a:p>
        </p:txBody>
      </p:sp>
      <p:sp>
        <p:nvSpPr>
          <p:cNvPr id="5" name="Slide Number Placeholder 4">
            <a:extLst>
              <a:ext uri="{FF2B5EF4-FFF2-40B4-BE49-F238E27FC236}">
                <a16:creationId xmlns:a16="http://schemas.microsoft.com/office/drawing/2014/main" id="{E6929ED0-6CEB-328F-746D-135B518B4494}"/>
              </a:ext>
            </a:extLst>
          </p:cNvPr>
          <p:cNvSpPr>
            <a:spLocks noGrp="1"/>
          </p:cNvSpPr>
          <p:nvPr>
            <p:ph type="sldNum" sz="quarter" idx="5"/>
          </p:nvPr>
        </p:nvSpPr>
        <p:spPr/>
        <p:txBody>
          <a:bodyPr/>
          <a:lstStyle/>
          <a:p>
            <a:fld id="{8DD6C260-3824-F843-9F1A-F38C48FF9710}" type="slidenum">
              <a:rPr lang="en-US" smtClean="0"/>
              <a:t>38</a:t>
            </a:fld>
            <a:endParaRPr lang="en-US"/>
          </a:p>
        </p:txBody>
      </p:sp>
    </p:spTree>
    <p:extLst>
      <p:ext uri="{BB962C8B-B14F-4D97-AF65-F5344CB8AC3E}">
        <p14:creationId xmlns:p14="http://schemas.microsoft.com/office/powerpoint/2010/main" val="7156628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 So we can say that hash table reduces pointer chasing based </a:t>
            </a:r>
            <a:r>
              <a:rPr lang="en-US" sz="1800" b="0" i="0" u="none" strike="noStrike" dirty="0" err="1">
                <a:solidFill>
                  <a:srgbClr val="000000"/>
                </a:solidFill>
                <a:effectLst/>
                <a:latin typeface="Arial" panose="020B0604020202020204" pitchFamily="34" charset="0"/>
              </a:rPr>
              <a:t>ptw</a:t>
            </a:r>
            <a:r>
              <a:rPr lang="en-US" sz="1800" b="0" i="0" u="none" strike="noStrike" dirty="0">
                <a:solidFill>
                  <a:srgbClr val="000000"/>
                </a:solidFill>
                <a:effectLst/>
                <a:latin typeface="Arial" panose="020B0604020202020204" pitchFamily="34" charset="0"/>
              </a:rPr>
              <a:t> but introduces sequential accesses due to collisions.</a:t>
            </a:r>
            <a:endParaRPr lang="en-US" dirty="0"/>
          </a:p>
        </p:txBody>
      </p:sp>
      <p:sp>
        <p:nvSpPr>
          <p:cNvPr id="5" name="Slide Number Placeholder 4">
            <a:extLst>
              <a:ext uri="{FF2B5EF4-FFF2-40B4-BE49-F238E27FC236}">
                <a16:creationId xmlns:a16="http://schemas.microsoft.com/office/drawing/2014/main" id="{1FE9593C-1551-8352-550A-49E455F516E2}"/>
              </a:ext>
            </a:extLst>
          </p:cNvPr>
          <p:cNvSpPr>
            <a:spLocks noGrp="1"/>
          </p:cNvSpPr>
          <p:nvPr>
            <p:ph type="sldNum" sz="quarter" idx="5"/>
          </p:nvPr>
        </p:nvSpPr>
        <p:spPr/>
        <p:txBody>
          <a:bodyPr/>
          <a:lstStyle/>
          <a:p>
            <a:fld id="{8DD6C260-3824-F843-9F1A-F38C48FF9710}" type="slidenum">
              <a:rPr lang="en-US" smtClean="0"/>
              <a:t>39</a:t>
            </a:fld>
            <a:endParaRPr lang="en-US"/>
          </a:p>
        </p:txBody>
      </p:sp>
    </p:spTree>
    <p:extLst>
      <p:ext uri="{BB962C8B-B14F-4D97-AF65-F5344CB8AC3E}">
        <p14:creationId xmlns:p14="http://schemas.microsoft.com/office/powerpoint/2010/main" val="1520845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 will start by introducing processing-in-memory architecture.</a:t>
            </a:r>
            <a:endParaRPr lang="en-US" dirty="0"/>
          </a:p>
        </p:txBody>
      </p:sp>
      <p:sp>
        <p:nvSpPr>
          <p:cNvPr id="5" name="Slide Number Placeholder 4">
            <a:extLst>
              <a:ext uri="{FF2B5EF4-FFF2-40B4-BE49-F238E27FC236}">
                <a16:creationId xmlns:a16="http://schemas.microsoft.com/office/drawing/2014/main" id="{BE2065A4-83B2-BADA-0474-32A08085116E}"/>
              </a:ext>
            </a:extLst>
          </p:cNvPr>
          <p:cNvSpPr>
            <a:spLocks noGrp="1"/>
          </p:cNvSpPr>
          <p:nvPr>
            <p:ph type="sldNum" sz="quarter" idx="5"/>
          </p:nvPr>
        </p:nvSpPr>
        <p:spPr/>
        <p:txBody>
          <a:bodyPr/>
          <a:lstStyle/>
          <a:p>
            <a:fld id="{8DD6C260-3824-F843-9F1A-F38C48FF9710}" type="slidenum">
              <a:rPr lang="en-US" smtClean="0"/>
              <a:t>4</a:t>
            </a:fld>
            <a:endParaRPr lang="en-US"/>
          </a:p>
        </p:txBody>
      </p:sp>
    </p:spTree>
    <p:extLst>
      <p:ext uri="{BB962C8B-B14F-4D97-AF65-F5344CB8AC3E}">
        <p14:creationId xmlns:p14="http://schemas.microsoft.com/office/powerpoint/2010/main" val="37058895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Cuckoo hash table as used by recent prior works introduces a new collision resolution technique </a:t>
            </a:r>
          </a:p>
        </p:txBody>
      </p:sp>
      <p:sp>
        <p:nvSpPr>
          <p:cNvPr id="5" name="Slide Number Placeholder 4">
            <a:extLst>
              <a:ext uri="{FF2B5EF4-FFF2-40B4-BE49-F238E27FC236}">
                <a16:creationId xmlns:a16="http://schemas.microsoft.com/office/drawing/2014/main" id="{08C16CF4-801C-BBEC-8665-5907485EEBFD}"/>
              </a:ext>
            </a:extLst>
          </p:cNvPr>
          <p:cNvSpPr>
            <a:spLocks noGrp="1"/>
          </p:cNvSpPr>
          <p:nvPr>
            <p:ph type="sldNum" sz="quarter" idx="5"/>
          </p:nvPr>
        </p:nvSpPr>
        <p:spPr/>
        <p:txBody>
          <a:bodyPr/>
          <a:lstStyle/>
          <a:p>
            <a:fld id="{8DD6C260-3824-F843-9F1A-F38C48FF9710}" type="slidenum">
              <a:rPr lang="en-US" smtClean="0"/>
              <a:t>40</a:t>
            </a:fld>
            <a:endParaRPr lang="en-US"/>
          </a:p>
        </p:txBody>
      </p:sp>
    </p:spTree>
    <p:extLst>
      <p:ext uri="{BB962C8B-B14F-4D97-AF65-F5344CB8AC3E}">
        <p14:creationId xmlns:p14="http://schemas.microsoft.com/office/powerpoint/2010/main" val="2671792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that makes parallel accesses</a:t>
            </a:r>
            <a:endParaRPr lang="en-US" dirty="0"/>
          </a:p>
        </p:txBody>
      </p:sp>
      <p:sp>
        <p:nvSpPr>
          <p:cNvPr id="5" name="Slide Number Placeholder 4">
            <a:extLst>
              <a:ext uri="{FF2B5EF4-FFF2-40B4-BE49-F238E27FC236}">
                <a16:creationId xmlns:a16="http://schemas.microsoft.com/office/drawing/2014/main" id="{F4EDAC62-EA8A-C8AF-2937-B28D55D1F280}"/>
              </a:ext>
            </a:extLst>
          </p:cNvPr>
          <p:cNvSpPr>
            <a:spLocks noGrp="1"/>
          </p:cNvSpPr>
          <p:nvPr>
            <p:ph type="sldNum" sz="quarter" idx="5"/>
          </p:nvPr>
        </p:nvSpPr>
        <p:spPr/>
        <p:txBody>
          <a:bodyPr/>
          <a:lstStyle/>
          <a:p>
            <a:fld id="{8DD6C260-3824-F843-9F1A-F38C48FF9710}" type="slidenum">
              <a:rPr lang="en-US" smtClean="0"/>
              <a:t>41</a:t>
            </a:fld>
            <a:endParaRPr lang="en-US"/>
          </a:p>
        </p:txBody>
      </p:sp>
    </p:spTree>
    <p:extLst>
      <p:ext uri="{BB962C8B-B14F-4D97-AF65-F5344CB8AC3E}">
        <p14:creationId xmlns:p14="http://schemas.microsoft.com/office/powerpoint/2010/main" val="18182218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 to resolve collisions. </a:t>
            </a:r>
            <a:endParaRPr lang="en-US" dirty="0"/>
          </a:p>
        </p:txBody>
      </p:sp>
      <p:sp>
        <p:nvSpPr>
          <p:cNvPr id="5" name="Slide Number Placeholder 4">
            <a:extLst>
              <a:ext uri="{FF2B5EF4-FFF2-40B4-BE49-F238E27FC236}">
                <a16:creationId xmlns:a16="http://schemas.microsoft.com/office/drawing/2014/main" id="{B0E19E6E-824A-EC53-88B1-91187F849946}"/>
              </a:ext>
            </a:extLst>
          </p:cNvPr>
          <p:cNvSpPr>
            <a:spLocks noGrp="1"/>
          </p:cNvSpPr>
          <p:nvPr>
            <p:ph type="sldNum" sz="quarter" idx="5"/>
          </p:nvPr>
        </p:nvSpPr>
        <p:spPr/>
        <p:txBody>
          <a:bodyPr/>
          <a:lstStyle/>
          <a:p>
            <a:fld id="{8DD6C260-3824-F843-9F1A-F38C48FF9710}" type="slidenum">
              <a:rPr lang="en-US" smtClean="0"/>
              <a:t>42</a:t>
            </a:fld>
            <a:endParaRPr lang="en-US"/>
          </a:p>
        </p:txBody>
      </p:sp>
    </p:spTree>
    <p:extLst>
      <p:ext uri="{BB962C8B-B14F-4D97-AF65-F5344CB8AC3E}">
        <p14:creationId xmlns:p14="http://schemas.microsoft.com/office/powerpoint/2010/main" val="32838990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 * Thus we can say that cuckoo hashing allows us to avoid  expensive sequential memory accesses  and instead enables parallel lookups upon collisions.</a:t>
            </a:r>
            <a:endParaRPr lang="en-US" dirty="0"/>
          </a:p>
        </p:txBody>
      </p:sp>
      <p:sp>
        <p:nvSpPr>
          <p:cNvPr id="5" name="Slide Number Placeholder 4">
            <a:extLst>
              <a:ext uri="{FF2B5EF4-FFF2-40B4-BE49-F238E27FC236}">
                <a16:creationId xmlns:a16="http://schemas.microsoft.com/office/drawing/2014/main" id="{2C0468B7-5E01-DB0C-9315-70453CC294D0}"/>
              </a:ext>
            </a:extLst>
          </p:cNvPr>
          <p:cNvSpPr>
            <a:spLocks noGrp="1"/>
          </p:cNvSpPr>
          <p:nvPr>
            <p:ph type="sldNum" sz="quarter" idx="5"/>
          </p:nvPr>
        </p:nvSpPr>
        <p:spPr/>
        <p:txBody>
          <a:bodyPr/>
          <a:lstStyle/>
          <a:p>
            <a:fld id="{8DD6C260-3824-F843-9F1A-F38C48FF9710}" type="slidenum">
              <a:rPr lang="en-US" smtClean="0"/>
              <a:t>43</a:t>
            </a:fld>
            <a:endParaRPr lang="en-US"/>
          </a:p>
        </p:txBody>
      </p:sp>
    </p:spTree>
    <p:extLst>
      <p:ext uri="{BB962C8B-B14F-4D97-AF65-F5344CB8AC3E}">
        <p14:creationId xmlns:p14="http://schemas.microsoft.com/office/powerpoint/2010/main" val="39592215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discuss the integration of cuckoo hash page table in a </a:t>
            </a:r>
            <a:r>
              <a:rPr lang="en-US" dirty="0" err="1"/>
              <a:t>pIM</a:t>
            </a:r>
            <a:r>
              <a:rPr lang="en-US" dirty="0"/>
              <a:t> system. </a:t>
            </a:r>
          </a:p>
        </p:txBody>
      </p:sp>
      <p:sp>
        <p:nvSpPr>
          <p:cNvPr id="5" name="Slide Number Placeholder 4">
            <a:extLst>
              <a:ext uri="{FF2B5EF4-FFF2-40B4-BE49-F238E27FC236}">
                <a16:creationId xmlns:a16="http://schemas.microsoft.com/office/drawing/2014/main" id="{BBBBAF59-7A4E-B273-1EE2-E535B5F85159}"/>
              </a:ext>
            </a:extLst>
          </p:cNvPr>
          <p:cNvSpPr>
            <a:spLocks noGrp="1"/>
          </p:cNvSpPr>
          <p:nvPr>
            <p:ph type="sldNum" sz="quarter" idx="5"/>
          </p:nvPr>
        </p:nvSpPr>
        <p:spPr/>
        <p:txBody>
          <a:bodyPr/>
          <a:lstStyle/>
          <a:p>
            <a:fld id="{8DD6C260-3824-F843-9F1A-F38C48FF9710}" type="slidenum">
              <a:rPr lang="en-US" smtClean="0"/>
              <a:t>44</a:t>
            </a:fld>
            <a:endParaRPr lang="en-US"/>
          </a:p>
        </p:txBody>
      </p:sp>
    </p:spTree>
    <p:extLst>
      <p:ext uri="{BB962C8B-B14F-4D97-AF65-F5344CB8AC3E}">
        <p14:creationId xmlns:p14="http://schemas.microsoft.com/office/powerpoint/2010/main" val="2496360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integrating cuckoo hash page table in PIM introduces parallel accesses which can be directed to different PIM stacks * </a:t>
            </a:r>
          </a:p>
          <a:p>
            <a:endParaRPr lang="en-US" dirty="0"/>
          </a:p>
        </p:txBody>
      </p:sp>
      <p:sp>
        <p:nvSpPr>
          <p:cNvPr id="5" name="Slide Number Placeholder 4">
            <a:extLst>
              <a:ext uri="{FF2B5EF4-FFF2-40B4-BE49-F238E27FC236}">
                <a16:creationId xmlns:a16="http://schemas.microsoft.com/office/drawing/2014/main" id="{BAB94456-6953-5FBB-8763-BDF2A927F735}"/>
              </a:ext>
            </a:extLst>
          </p:cNvPr>
          <p:cNvSpPr>
            <a:spLocks noGrp="1"/>
          </p:cNvSpPr>
          <p:nvPr>
            <p:ph type="sldNum" sz="quarter" idx="5"/>
          </p:nvPr>
        </p:nvSpPr>
        <p:spPr/>
        <p:txBody>
          <a:bodyPr/>
          <a:lstStyle/>
          <a:p>
            <a:fld id="{8DD6C260-3824-F843-9F1A-F38C48FF9710}" type="slidenum">
              <a:rPr lang="en-US" smtClean="0"/>
              <a:t>45</a:t>
            </a:fld>
            <a:endParaRPr lang="en-US"/>
          </a:p>
        </p:txBody>
      </p:sp>
    </p:spTree>
    <p:extLst>
      <p:ext uri="{BB962C8B-B14F-4D97-AF65-F5344CB8AC3E}">
        <p14:creationId xmlns:p14="http://schemas.microsoft.com/office/powerpoint/2010/main" val="42356629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parallel accesses increase memory network contention and thus overall cross-stack memory access time</a:t>
            </a:r>
          </a:p>
        </p:txBody>
      </p:sp>
      <p:sp>
        <p:nvSpPr>
          <p:cNvPr id="5" name="Slide Number Placeholder 4">
            <a:extLst>
              <a:ext uri="{FF2B5EF4-FFF2-40B4-BE49-F238E27FC236}">
                <a16:creationId xmlns:a16="http://schemas.microsoft.com/office/drawing/2014/main" id="{0D687CA7-3515-BD4E-6C78-9DDB6B4C3C42}"/>
              </a:ext>
            </a:extLst>
          </p:cNvPr>
          <p:cNvSpPr>
            <a:spLocks noGrp="1"/>
          </p:cNvSpPr>
          <p:nvPr>
            <p:ph type="sldNum" sz="quarter" idx="5"/>
          </p:nvPr>
        </p:nvSpPr>
        <p:spPr/>
        <p:txBody>
          <a:bodyPr/>
          <a:lstStyle/>
          <a:p>
            <a:fld id="{8DD6C260-3824-F843-9F1A-F38C48FF9710}" type="slidenum">
              <a:rPr lang="en-US" smtClean="0"/>
              <a:t>46</a:t>
            </a:fld>
            <a:endParaRPr lang="en-US"/>
          </a:p>
        </p:txBody>
      </p:sp>
    </p:spTree>
    <p:extLst>
      <p:ext uri="{BB962C8B-B14F-4D97-AF65-F5344CB8AC3E}">
        <p14:creationId xmlns:p14="http://schemas.microsoft.com/office/powerpoint/2010/main" val="2001939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the overhead of radix and hash page translation in PIM</a:t>
            </a:r>
          </a:p>
        </p:txBody>
      </p:sp>
      <p:sp>
        <p:nvSpPr>
          <p:cNvPr id="5" name="Slide Number Placeholder 4">
            <a:extLst>
              <a:ext uri="{FF2B5EF4-FFF2-40B4-BE49-F238E27FC236}">
                <a16:creationId xmlns:a16="http://schemas.microsoft.com/office/drawing/2014/main" id="{68E6B7C5-13F7-34C4-8B14-5FCFD1904194}"/>
              </a:ext>
            </a:extLst>
          </p:cNvPr>
          <p:cNvSpPr>
            <a:spLocks noGrp="1"/>
          </p:cNvSpPr>
          <p:nvPr>
            <p:ph type="sldNum" sz="quarter" idx="5"/>
          </p:nvPr>
        </p:nvSpPr>
        <p:spPr/>
        <p:txBody>
          <a:bodyPr/>
          <a:lstStyle/>
          <a:p>
            <a:fld id="{8DD6C260-3824-F843-9F1A-F38C48FF9710}" type="slidenum">
              <a:rPr lang="en-US" smtClean="0"/>
              <a:t>47</a:t>
            </a:fld>
            <a:endParaRPr lang="en-US"/>
          </a:p>
        </p:txBody>
      </p:sp>
    </p:spTree>
    <p:extLst>
      <p:ext uri="{BB962C8B-B14F-4D97-AF65-F5344CB8AC3E}">
        <p14:creationId xmlns:p14="http://schemas.microsoft.com/office/powerpoint/2010/main" val="565200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graph shows the slowdown from each approach relative to an ideal address translation. *</a:t>
            </a:r>
          </a:p>
        </p:txBody>
      </p:sp>
      <p:sp>
        <p:nvSpPr>
          <p:cNvPr id="5" name="Slide Number Placeholder 4">
            <a:extLst>
              <a:ext uri="{FF2B5EF4-FFF2-40B4-BE49-F238E27FC236}">
                <a16:creationId xmlns:a16="http://schemas.microsoft.com/office/drawing/2014/main" id="{52870B12-3A4F-983C-0055-4061A4C6BB6B}"/>
              </a:ext>
            </a:extLst>
          </p:cNvPr>
          <p:cNvSpPr>
            <a:spLocks noGrp="1"/>
          </p:cNvSpPr>
          <p:nvPr>
            <p:ph type="sldNum" sz="quarter" idx="5"/>
          </p:nvPr>
        </p:nvSpPr>
        <p:spPr/>
        <p:txBody>
          <a:bodyPr/>
          <a:lstStyle/>
          <a:p>
            <a:fld id="{8DD6C260-3824-F843-9F1A-F38C48FF9710}" type="slidenum">
              <a:rPr lang="en-US" smtClean="0"/>
              <a:t>48</a:t>
            </a:fld>
            <a:endParaRPr lang="en-US"/>
          </a:p>
        </p:txBody>
      </p:sp>
    </p:spTree>
    <p:extLst>
      <p:ext uri="{BB962C8B-B14F-4D97-AF65-F5344CB8AC3E}">
        <p14:creationId xmlns:p14="http://schemas.microsoft.com/office/powerpoint/2010/main" val="9031045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conclude that naïve </a:t>
            </a:r>
            <a:r>
              <a:rPr lang="en-US" dirty="0" err="1"/>
              <a:t>integraton</a:t>
            </a:r>
            <a:r>
              <a:rPr lang="en-US" dirty="0"/>
              <a:t> of radix and cuckoo hash table in PIM causes significant slowdown in a PIM based system.</a:t>
            </a:r>
          </a:p>
        </p:txBody>
      </p:sp>
      <p:sp>
        <p:nvSpPr>
          <p:cNvPr id="5" name="Slide Number Placeholder 4">
            <a:extLst>
              <a:ext uri="{FF2B5EF4-FFF2-40B4-BE49-F238E27FC236}">
                <a16:creationId xmlns:a16="http://schemas.microsoft.com/office/drawing/2014/main" id="{72E151AB-1604-AA54-F488-833CBC4A36F4}"/>
              </a:ext>
            </a:extLst>
          </p:cNvPr>
          <p:cNvSpPr>
            <a:spLocks noGrp="1"/>
          </p:cNvSpPr>
          <p:nvPr>
            <p:ph type="sldNum" sz="quarter" idx="5"/>
          </p:nvPr>
        </p:nvSpPr>
        <p:spPr/>
        <p:txBody>
          <a:bodyPr/>
          <a:lstStyle/>
          <a:p>
            <a:fld id="{8DD6C260-3824-F843-9F1A-F38C48FF9710}" type="slidenum">
              <a:rPr lang="en-US" smtClean="0"/>
              <a:t>49</a:t>
            </a:fld>
            <a:endParaRPr lang="en-US"/>
          </a:p>
        </p:txBody>
      </p:sp>
    </p:spTree>
    <p:extLst>
      <p:ext uri="{BB962C8B-B14F-4D97-AF65-F5344CB8AC3E}">
        <p14:creationId xmlns:p14="http://schemas.microsoft.com/office/powerpoint/2010/main" val="1562074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PIM is a new technology where</a:t>
            </a:r>
            <a:endParaRPr lang="en-US" dirty="0"/>
          </a:p>
        </p:txBody>
      </p:sp>
      <p:sp>
        <p:nvSpPr>
          <p:cNvPr id="5" name="Slide Number Placeholder 4">
            <a:extLst>
              <a:ext uri="{FF2B5EF4-FFF2-40B4-BE49-F238E27FC236}">
                <a16:creationId xmlns:a16="http://schemas.microsoft.com/office/drawing/2014/main" id="{DBA52925-68EB-EBE7-D609-1556FAEA76AF}"/>
              </a:ext>
            </a:extLst>
          </p:cNvPr>
          <p:cNvSpPr>
            <a:spLocks noGrp="1"/>
          </p:cNvSpPr>
          <p:nvPr>
            <p:ph type="sldNum" sz="quarter" idx="5"/>
          </p:nvPr>
        </p:nvSpPr>
        <p:spPr/>
        <p:txBody>
          <a:bodyPr/>
          <a:lstStyle/>
          <a:p>
            <a:fld id="{8DD6C260-3824-F843-9F1A-F38C48FF9710}" type="slidenum">
              <a:rPr lang="en-US" smtClean="0"/>
              <a:t>5</a:t>
            </a:fld>
            <a:endParaRPr lang="en-US"/>
          </a:p>
        </p:txBody>
      </p:sp>
    </p:spTree>
    <p:extLst>
      <p:ext uri="{BB962C8B-B14F-4D97-AF65-F5344CB8AC3E}">
        <p14:creationId xmlns:p14="http://schemas.microsoft.com/office/powerpoint/2010/main" val="30888125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goal which is to</a:t>
            </a:r>
          </a:p>
        </p:txBody>
      </p:sp>
      <p:sp>
        <p:nvSpPr>
          <p:cNvPr id="5" name="Slide Number Placeholder 4">
            <a:extLst>
              <a:ext uri="{FF2B5EF4-FFF2-40B4-BE49-F238E27FC236}">
                <a16:creationId xmlns:a16="http://schemas.microsoft.com/office/drawing/2014/main" id="{B9E0C486-F420-4138-980C-34BCE64386E5}"/>
              </a:ext>
            </a:extLst>
          </p:cNvPr>
          <p:cNvSpPr>
            <a:spLocks noGrp="1"/>
          </p:cNvSpPr>
          <p:nvPr>
            <p:ph type="sldNum" sz="quarter" idx="5"/>
          </p:nvPr>
        </p:nvSpPr>
        <p:spPr/>
        <p:txBody>
          <a:bodyPr/>
          <a:lstStyle/>
          <a:p>
            <a:fld id="{8DD6C260-3824-F843-9F1A-F38C48FF9710}" type="slidenum">
              <a:rPr lang="en-US" smtClean="0"/>
              <a:t>50</a:t>
            </a:fld>
            <a:endParaRPr lang="en-US"/>
          </a:p>
        </p:txBody>
      </p:sp>
    </p:spTree>
    <p:extLst>
      <p:ext uri="{BB962C8B-B14F-4D97-AF65-F5344CB8AC3E}">
        <p14:creationId xmlns:p14="http://schemas.microsoft.com/office/powerpoint/2010/main" val="15593444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an efficient address </a:t>
            </a:r>
            <a:r>
              <a:rPr lang="en-US" dirty="0" err="1"/>
              <a:t>transltion</a:t>
            </a:r>
            <a:r>
              <a:rPr lang="en-US" dirty="0"/>
              <a:t> scheme for multi-stacked PIM systems</a:t>
            </a:r>
          </a:p>
        </p:txBody>
      </p:sp>
      <p:sp>
        <p:nvSpPr>
          <p:cNvPr id="5" name="Slide Number Placeholder 4">
            <a:extLst>
              <a:ext uri="{FF2B5EF4-FFF2-40B4-BE49-F238E27FC236}">
                <a16:creationId xmlns:a16="http://schemas.microsoft.com/office/drawing/2014/main" id="{E65E33C8-B63F-2C3B-C414-1BEF342DC53D}"/>
              </a:ext>
            </a:extLst>
          </p:cNvPr>
          <p:cNvSpPr>
            <a:spLocks noGrp="1"/>
          </p:cNvSpPr>
          <p:nvPr>
            <p:ph type="sldNum" sz="quarter" idx="5"/>
          </p:nvPr>
        </p:nvSpPr>
        <p:spPr/>
        <p:txBody>
          <a:bodyPr/>
          <a:lstStyle/>
          <a:p>
            <a:fld id="{8DD6C260-3824-F843-9F1A-F38C48FF9710}" type="slidenum">
              <a:rPr lang="en-US" smtClean="0"/>
              <a:t>51</a:t>
            </a:fld>
            <a:endParaRPr lang="en-US"/>
          </a:p>
        </p:txBody>
      </p:sp>
    </p:spTree>
    <p:extLst>
      <p:ext uri="{BB962C8B-B14F-4D97-AF65-F5344CB8AC3E}">
        <p14:creationId xmlns:p14="http://schemas.microsoft.com/office/powerpoint/2010/main" val="34523601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talk about the challenges and our proposed key ideas to achieve our goal</a:t>
            </a:r>
          </a:p>
        </p:txBody>
      </p:sp>
      <p:sp>
        <p:nvSpPr>
          <p:cNvPr id="5" name="Slide Number Placeholder 4">
            <a:extLst>
              <a:ext uri="{FF2B5EF4-FFF2-40B4-BE49-F238E27FC236}">
                <a16:creationId xmlns:a16="http://schemas.microsoft.com/office/drawing/2014/main" id="{0205C924-D941-6494-8AFC-F287C21A6DAC}"/>
              </a:ext>
            </a:extLst>
          </p:cNvPr>
          <p:cNvSpPr>
            <a:spLocks noGrp="1"/>
          </p:cNvSpPr>
          <p:nvPr>
            <p:ph type="sldNum" sz="quarter" idx="5"/>
          </p:nvPr>
        </p:nvSpPr>
        <p:spPr/>
        <p:txBody>
          <a:bodyPr/>
          <a:lstStyle/>
          <a:p>
            <a:fld id="{8DD6C260-3824-F843-9F1A-F38C48FF9710}" type="slidenum">
              <a:rPr lang="en-US" smtClean="0"/>
              <a:t>52</a:t>
            </a:fld>
            <a:endParaRPr lang="en-US"/>
          </a:p>
        </p:txBody>
      </p:sp>
    </p:spTree>
    <p:extLst>
      <p:ext uri="{BB962C8B-B14F-4D97-AF65-F5344CB8AC3E}">
        <p14:creationId xmlns:p14="http://schemas.microsoft.com/office/powerpoint/2010/main" val="6929756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t>Parallel lookups in cuckoo hash lead to increased memory network contention</a:t>
            </a:r>
          </a:p>
        </p:txBody>
      </p:sp>
      <p:sp>
        <p:nvSpPr>
          <p:cNvPr id="5" name="Slide Number Placeholder 4">
            <a:extLst>
              <a:ext uri="{FF2B5EF4-FFF2-40B4-BE49-F238E27FC236}">
                <a16:creationId xmlns:a16="http://schemas.microsoft.com/office/drawing/2014/main" id="{114F0136-9734-08B7-30F9-304CD276DA07}"/>
              </a:ext>
            </a:extLst>
          </p:cNvPr>
          <p:cNvSpPr>
            <a:spLocks noGrp="1"/>
          </p:cNvSpPr>
          <p:nvPr>
            <p:ph type="sldNum" sz="quarter" idx="5"/>
          </p:nvPr>
        </p:nvSpPr>
        <p:spPr/>
        <p:txBody>
          <a:bodyPr/>
          <a:lstStyle/>
          <a:p>
            <a:fld id="{8DD6C260-3824-F843-9F1A-F38C48FF9710}" type="slidenum">
              <a:rPr lang="en-US" smtClean="0"/>
              <a:t>53</a:t>
            </a:fld>
            <a:endParaRPr lang="en-US"/>
          </a:p>
        </p:txBody>
      </p:sp>
    </p:spTree>
    <p:extLst>
      <p:ext uri="{BB962C8B-B14F-4D97-AF65-F5344CB8AC3E}">
        <p14:creationId xmlns:p14="http://schemas.microsoft.com/office/powerpoint/2010/main" val="10991310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3500"/>
              </a:lnSpc>
            </a:pPr>
            <a:r>
              <a:rPr lang="en-US" sz="1200" b="0" dirty="0">
                <a:solidFill>
                  <a:schemeClr val="bg1"/>
                </a:solidFill>
              </a:rPr>
              <a:t>The graph on the right shows average cross stack memory latency on the y axis and number of parallel accesses on the x axis. We can see that the average memory access latency is dominated by The network traversal time 	</a:t>
            </a:r>
          </a:p>
          <a:p>
            <a:endParaRPr lang="en-US" dirty="0"/>
          </a:p>
        </p:txBody>
      </p:sp>
      <p:sp>
        <p:nvSpPr>
          <p:cNvPr id="5" name="Slide Number Placeholder 4">
            <a:extLst>
              <a:ext uri="{FF2B5EF4-FFF2-40B4-BE49-F238E27FC236}">
                <a16:creationId xmlns:a16="http://schemas.microsoft.com/office/drawing/2014/main" id="{1F5D6BBB-0292-E63C-07F5-03F549884C09}"/>
              </a:ext>
            </a:extLst>
          </p:cNvPr>
          <p:cNvSpPr>
            <a:spLocks noGrp="1"/>
          </p:cNvSpPr>
          <p:nvPr>
            <p:ph type="sldNum" sz="quarter" idx="5"/>
          </p:nvPr>
        </p:nvSpPr>
        <p:spPr/>
        <p:txBody>
          <a:bodyPr/>
          <a:lstStyle/>
          <a:p>
            <a:fld id="{8DD6C260-3824-F843-9F1A-F38C48FF9710}" type="slidenum">
              <a:rPr lang="en-US" smtClean="0"/>
              <a:t>54</a:t>
            </a:fld>
            <a:endParaRPr lang="en-US"/>
          </a:p>
        </p:txBody>
      </p:sp>
    </p:spTree>
    <p:extLst>
      <p:ext uri="{BB962C8B-B14F-4D97-AF65-F5344CB8AC3E}">
        <p14:creationId xmlns:p14="http://schemas.microsoft.com/office/powerpoint/2010/main" val="20845987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3500"/>
              </a:lnSpc>
            </a:pPr>
            <a:r>
              <a:rPr lang="en-US" sz="1200" b="1" dirty="0">
                <a:solidFill>
                  <a:schemeClr val="bg1"/>
                </a:solidFill>
              </a:rPr>
              <a:t>	</a:t>
            </a:r>
          </a:p>
          <a:p>
            <a:r>
              <a:rPr lang="en-US" dirty="0"/>
              <a:t>And increases with the number of parallel accesses issued the hash table</a:t>
            </a:r>
          </a:p>
        </p:txBody>
      </p:sp>
      <p:sp>
        <p:nvSpPr>
          <p:cNvPr id="5" name="Slide Number Placeholder 4">
            <a:extLst>
              <a:ext uri="{FF2B5EF4-FFF2-40B4-BE49-F238E27FC236}">
                <a16:creationId xmlns:a16="http://schemas.microsoft.com/office/drawing/2014/main" id="{ED97205C-7DA1-056E-C130-27A9577D7654}"/>
              </a:ext>
            </a:extLst>
          </p:cNvPr>
          <p:cNvSpPr>
            <a:spLocks noGrp="1"/>
          </p:cNvSpPr>
          <p:nvPr>
            <p:ph type="sldNum" sz="quarter" idx="5"/>
          </p:nvPr>
        </p:nvSpPr>
        <p:spPr/>
        <p:txBody>
          <a:bodyPr/>
          <a:lstStyle/>
          <a:p>
            <a:fld id="{8DD6C260-3824-F843-9F1A-F38C48FF9710}" type="slidenum">
              <a:rPr lang="en-US" smtClean="0"/>
              <a:t>55</a:t>
            </a:fld>
            <a:endParaRPr lang="en-US"/>
          </a:p>
        </p:txBody>
      </p:sp>
    </p:spTree>
    <p:extLst>
      <p:ext uri="{BB962C8B-B14F-4D97-AF65-F5344CB8AC3E}">
        <p14:creationId xmlns:p14="http://schemas.microsoft.com/office/powerpoint/2010/main" val="22842967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3500"/>
              </a:lnSpc>
            </a:pPr>
            <a:r>
              <a:rPr lang="en-US" sz="1200" b="1" dirty="0">
                <a:solidFill>
                  <a:schemeClr val="bg1"/>
                </a:solidFill>
              </a:rPr>
              <a:t>	</a:t>
            </a:r>
          </a:p>
          <a:p>
            <a:r>
              <a:rPr lang="en-US" dirty="0"/>
              <a:t>So we can say that the average cross-stack memory access latency increase wit the number of parallel accesses</a:t>
            </a:r>
          </a:p>
        </p:txBody>
      </p:sp>
      <p:sp>
        <p:nvSpPr>
          <p:cNvPr id="5" name="Slide Number Placeholder 4">
            <a:extLst>
              <a:ext uri="{FF2B5EF4-FFF2-40B4-BE49-F238E27FC236}">
                <a16:creationId xmlns:a16="http://schemas.microsoft.com/office/drawing/2014/main" id="{D12EB92D-35BB-DE3C-AFA9-8DA1F5995799}"/>
              </a:ext>
            </a:extLst>
          </p:cNvPr>
          <p:cNvSpPr>
            <a:spLocks noGrp="1"/>
          </p:cNvSpPr>
          <p:nvPr>
            <p:ph type="sldNum" sz="quarter" idx="5"/>
          </p:nvPr>
        </p:nvSpPr>
        <p:spPr/>
        <p:txBody>
          <a:bodyPr/>
          <a:lstStyle/>
          <a:p>
            <a:fld id="{8DD6C260-3824-F843-9F1A-F38C48FF9710}" type="slidenum">
              <a:rPr lang="en-US" smtClean="0"/>
              <a:t>56</a:t>
            </a:fld>
            <a:endParaRPr lang="en-US"/>
          </a:p>
        </p:txBody>
      </p:sp>
    </p:spTree>
    <p:extLst>
      <p:ext uri="{BB962C8B-B14F-4D97-AF65-F5344CB8AC3E}">
        <p14:creationId xmlns:p14="http://schemas.microsoft.com/office/powerpoint/2010/main" val="32679428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3500"/>
              </a:lnSpc>
            </a:pPr>
            <a:r>
              <a:rPr lang="en-US" sz="1200" b="1" dirty="0">
                <a:solidFill>
                  <a:schemeClr val="bg1"/>
                </a:solidFill>
              </a:rPr>
              <a:t>	</a:t>
            </a:r>
          </a:p>
          <a:p>
            <a:r>
              <a:rPr lang="en-US" dirty="0"/>
              <a:t>To counter that challenge we make our first observation of</a:t>
            </a:r>
          </a:p>
        </p:txBody>
      </p:sp>
      <p:sp>
        <p:nvSpPr>
          <p:cNvPr id="5" name="Slide Number Placeholder 4">
            <a:extLst>
              <a:ext uri="{FF2B5EF4-FFF2-40B4-BE49-F238E27FC236}">
                <a16:creationId xmlns:a16="http://schemas.microsoft.com/office/drawing/2014/main" id="{634544D4-7F3E-3019-9576-AEB24FB1D876}"/>
              </a:ext>
            </a:extLst>
          </p:cNvPr>
          <p:cNvSpPr>
            <a:spLocks noGrp="1"/>
          </p:cNvSpPr>
          <p:nvPr>
            <p:ph type="sldNum" sz="quarter" idx="5"/>
          </p:nvPr>
        </p:nvSpPr>
        <p:spPr/>
        <p:txBody>
          <a:bodyPr/>
          <a:lstStyle/>
          <a:p>
            <a:fld id="{8DD6C260-3824-F843-9F1A-F38C48FF9710}" type="slidenum">
              <a:rPr lang="en-US" smtClean="0"/>
              <a:t>57</a:t>
            </a:fld>
            <a:endParaRPr lang="en-US"/>
          </a:p>
        </p:txBody>
      </p:sp>
    </p:spTree>
    <p:extLst>
      <p:ext uri="{BB962C8B-B14F-4D97-AF65-F5344CB8AC3E}">
        <p14:creationId xmlns:p14="http://schemas.microsoft.com/office/powerpoint/2010/main" val="29315427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3500"/>
              </a:lnSpc>
            </a:pPr>
            <a:r>
              <a:rPr lang="en-US" sz="1200" b="1" dirty="0">
                <a:solidFill>
                  <a:schemeClr val="bg1"/>
                </a:solidFill>
              </a:rPr>
              <a:t>	</a:t>
            </a:r>
          </a:p>
          <a:p>
            <a:r>
              <a:rPr lang="en-US" dirty="0"/>
              <a:t>massive parallelism inside each stack</a:t>
            </a:r>
          </a:p>
        </p:txBody>
      </p:sp>
      <p:sp>
        <p:nvSpPr>
          <p:cNvPr id="5" name="Slide Number Placeholder 4">
            <a:extLst>
              <a:ext uri="{FF2B5EF4-FFF2-40B4-BE49-F238E27FC236}">
                <a16:creationId xmlns:a16="http://schemas.microsoft.com/office/drawing/2014/main" id="{3EC36113-AA21-C7A1-5D33-13E13EBA07E7}"/>
              </a:ext>
            </a:extLst>
          </p:cNvPr>
          <p:cNvSpPr>
            <a:spLocks noGrp="1"/>
          </p:cNvSpPr>
          <p:nvPr>
            <p:ph type="sldNum" sz="quarter" idx="5"/>
          </p:nvPr>
        </p:nvSpPr>
        <p:spPr/>
        <p:txBody>
          <a:bodyPr/>
          <a:lstStyle/>
          <a:p>
            <a:fld id="{8DD6C260-3824-F843-9F1A-F38C48FF9710}" type="slidenum">
              <a:rPr lang="en-US" smtClean="0"/>
              <a:t>58</a:t>
            </a:fld>
            <a:endParaRPr lang="en-US"/>
          </a:p>
        </p:txBody>
      </p:sp>
    </p:spTree>
    <p:extLst>
      <p:ext uri="{BB962C8B-B14F-4D97-AF65-F5344CB8AC3E}">
        <p14:creationId xmlns:p14="http://schemas.microsoft.com/office/powerpoint/2010/main" val="30235661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3500"/>
              </a:lnSpc>
            </a:pPr>
            <a:r>
              <a:rPr lang="en-US" sz="1200" b="1" dirty="0">
                <a:solidFill>
                  <a:schemeClr val="bg1"/>
                </a:solidFill>
              </a:rPr>
              <a:t>	</a:t>
            </a:r>
          </a:p>
          <a:p>
            <a:r>
              <a:rPr lang="en-US" dirty="0"/>
              <a:t>Each stack has multiple vaults</a:t>
            </a:r>
          </a:p>
        </p:txBody>
      </p:sp>
      <p:sp>
        <p:nvSpPr>
          <p:cNvPr id="5" name="Slide Number Placeholder 4">
            <a:extLst>
              <a:ext uri="{FF2B5EF4-FFF2-40B4-BE49-F238E27FC236}">
                <a16:creationId xmlns:a16="http://schemas.microsoft.com/office/drawing/2014/main" id="{6AE505DB-F950-6C27-88DA-A0B4AA006182}"/>
              </a:ext>
            </a:extLst>
          </p:cNvPr>
          <p:cNvSpPr>
            <a:spLocks noGrp="1"/>
          </p:cNvSpPr>
          <p:nvPr>
            <p:ph type="sldNum" sz="quarter" idx="5"/>
          </p:nvPr>
        </p:nvSpPr>
        <p:spPr/>
        <p:txBody>
          <a:bodyPr/>
          <a:lstStyle/>
          <a:p>
            <a:fld id="{8DD6C260-3824-F843-9F1A-F38C48FF9710}" type="slidenum">
              <a:rPr lang="en-US" smtClean="0"/>
              <a:t>59</a:t>
            </a:fld>
            <a:endParaRPr lang="en-US"/>
          </a:p>
        </p:txBody>
      </p:sp>
    </p:spTree>
    <p:extLst>
      <p:ext uri="{BB962C8B-B14F-4D97-AF65-F5344CB8AC3E}">
        <p14:creationId xmlns:p14="http://schemas.microsoft.com/office/powerpoint/2010/main" val="4291319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computation * </a:t>
            </a:r>
            <a:endParaRPr lang="en-US" sz="1800" b="0" dirty="0">
              <a:effectLst/>
            </a:endParaRPr>
          </a:p>
          <a:p>
            <a:pPr algn="just" rtl="0">
              <a:spcBef>
                <a:spcPts val="0"/>
              </a:spcBef>
              <a:spcAft>
                <a:spcPts val="0"/>
              </a:spcAft>
            </a:pPr>
            <a:r>
              <a:rPr lang="en-US" sz="1800" b="0" i="0" u="none" strike="noStrike" dirty="0">
                <a:solidFill>
                  <a:srgbClr val="000000"/>
                </a:solidFill>
                <a:effectLst/>
                <a:latin typeface="Arial" panose="020B0604020202020204" pitchFamily="34" charset="0"/>
              </a:rPr>
              <a:t>is placed</a:t>
            </a:r>
            <a:endParaRPr lang="en-US" sz="1800" dirty="0"/>
          </a:p>
          <a:p>
            <a:br>
              <a:rPr lang="en-US" b="0" dirty="0">
                <a:effectLst/>
              </a:rPr>
            </a:br>
            <a:endParaRPr lang="en-US" dirty="0"/>
          </a:p>
        </p:txBody>
      </p:sp>
      <p:sp>
        <p:nvSpPr>
          <p:cNvPr id="5" name="Slide Number Placeholder 4">
            <a:extLst>
              <a:ext uri="{FF2B5EF4-FFF2-40B4-BE49-F238E27FC236}">
                <a16:creationId xmlns:a16="http://schemas.microsoft.com/office/drawing/2014/main" id="{6D923D41-FD9A-0724-7D1C-0FB623436AA9}"/>
              </a:ext>
            </a:extLst>
          </p:cNvPr>
          <p:cNvSpPr>
            <a:spLocks noGrp="1"/>
          </p:cNvSpPr>
          <p:nvPr>
            <p:ph type="sldNum" sz="quarter" idx="5"/>
          </p:nvPr>
        </p:nvSpPr>
        <p:spPr/>
        <p:txBody>
          <a:bodyPr/>
          <a:lstStyle/>
          <a:p>
            <a:fld id="{8DD6C260-3824-F843-9F1A-F38C48FF9710}" type="slidenum">
              <a:rPr lang="en-US" smtClean="0"/>
              <a:t>6</a:t>
            </a:fld>
            <a:endParaRPr lang="en-US"/>
          </a:p>
        </p:txBody>
      </p:sp>
    </p:spTree>
    <p:extLst>
      <p:ext uri="{BB962C8B-B14F-4D97-AF65-F5344CB8AC3E}">
        <p14:creationId xmlns:p14="http://schemas.microsoft.com/office/powerpoint/2010/main" val="23058652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3500"/>
              </a:lnSpc>
            </a:pPr>
            <a:r>
              <a:rPr lang="en-US" sz="1200" b="1" dirty="0">
                <a:solidFill>
                  <a:schemeClr val="bg1"/>
                </a:solidFill>
              </a:rPr>
              <a:t>	</a:t>
            </a:r>
          </a:p>
          <a:p>
            <a:r>
              <a:rPr lang="en-US" dirty="0"/>
              <a:t>Which can be used to trigger parallel accesses</a:t>
            </a:r>
          </a:p>
        </p:txBody>
      </p:sp>
      <p:sp>
        <p:nvSpPr>
          <p:cNvPr id="5" name="Slide Number Placeholder 4">
            <a:extLst>
              <a:ext uri="{FF2B5EF4-FFF2-40B4-BE49-F238E27FC236}">
                <a16:creationId xmlns:a16="http://schemas.microsoft.com/office/drawing/2014/main" id="{24817752-E394-22D2-393A-8E9BC6227067}"/>
              </a:ext>
            </a:extLst>
          </p:cNvPr>
          <p:cNvSpPr>
            <a:spLocks noGrp="1"/>
          </p:cNvSpPr>
          <p:nvPr>
            <p:ph type="sldNum" sz="quarter" idx="5"/>
          </p:nvPr>
        </p:nvSpPr>
        <p:spPr/>
        <p:txBody>
          <a:bodyPr/>
          <a:lstStyle/>
          <a:p>
            <a:fld id="{8DD6C260-3824-F843-9F1A-F38C48FF9710}" type="slidenum">
              <a:rPr lang="en-US" smtClean="0"/>
              <a:t>60</a:t>
            </a:fld>
            <a:endParaRPr lang="en-US"/>
          </a:p>
        </p:txBody>
      </p:sp>
    </p:spTree>
    <p:extLst>
      <p:ext uri="{BB962C8B-B14F-4D97-AF65-F5344CB8AC3E}">
        <p14:creationId xmlns:p14="http://schemas.microsoft.com/office/powerpoint/2010/main" val="15278931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ts val="3500"/>
              </a:lnSpc>
            </a:pPr>
            <a:r>
              <a:rPr lang="en-US" sz="1200" b="1" dirty="0">
                <a:solidFill>
                  <a:schemeClr val="bg1"/>
                </a:solidFill>
              </a:rPr>
              <a:t>	</a:t>
            </a:r>
          </a:p>
          <a:p>
            <a:r>
              <a:rPr lang="en-US" dirty="0"/>
              <a:t>So we ask the question whether we can utilize the intra stack parallelism to generate parallel inside the stack to avoid expensive network traversal</a:t>
            </a:r>
          </a:p>
        </p:txBody>
      </p:sp>
      <p:sp>
        <p:nvSpPr>
          <p:cNvPr id="5" name="Slide Number Placeholder 4">
            <a:extLst>
              <a:ext uri="{FF2B5EF4-FFF2-40B4-BE49-F238E27FC236}">
                <a16:creationId xmlns:a16="http://schemas.microsoft.com/office/drawing/2014/main" id="{A2B5D721-7AF7-DC67-0321-C7C145390326}"/>
              </a:ext>
            </a:extLst>
          </p:cNvPr>
          <p:cNvSpPr>
            <a:spLocks noGrp="1"/>
          </p:cNvSpPr>
          <p:nvPr>
            <p:ph type="sldNum" sz="quarter" idx="5"/>
          </p:nvPr>
        </p:nvSpPr>
        <p:spPr/>
        <p:txBody>
          <a:bodyPr/>
          <a:lstStyle/>
          <a:p>
            <a:fld id="{8DD6C260-3824-F843-9F1A-F38C48FF9710}" type="slidenum">
              <a:rPr lang="en-US" smtClean="0"/>
              <a:t>61</a:t>
            </a:fld>
            <a:endParaRPr lang="en-US"/>
          </a:p>
        </p:txBody>
      </p:sp>
    </p:spTree>
    <p:extLst>
      <p:ext uri="{BB962C8B-B14F-4D97-AF65-F5344CB8AC3E}">
        <p14:creationId xmlns:p14="http://schemas.microsoft.com/office/powerpoint/2010/main" val="40086943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first key idea of network contention aware hash where parallel accesses are generated inside each stack</a:t>
            </a:r>
          </a:p>
        </p:txBody>
      </p:sp>
      <p:sp>
        <p:nvSpPr>
          <p:cNvPr id="5" name="Slide Number Placeholder 4">
            <a:extLst>
              <a:ext uri="{FF2B5EF4-FFF2-40B4-BE49-F238E27FC236}">
                <a16:creationId xmlns:a16="http://schemas.microsoft.com/office/drawing/2014/main" id="{16761966-78A9-3836-426C-F1B7CF60CE55}"/>
              </a:ext>
            </a:extLst>
          </p:cNvPr>
          <p:cNvSpPr>
            <a:spLocks noGrp="1"/>
          </p:cNvSpPr>
          <p:nvPr>
            <p:ph type="sldNum" sz="quarter" idx="5"/>
          </p:nvPr>
        </p:nvSpPr>
        <p:spPr/>
        <p:txBody>
          <a:bodyPr/>
          <a:lstStyle/>
          <a:p>
            <a:fld id="{8DD6C260-3824-F843-9F1A-F38C48FF9710}" type="slidenum">
              <a:rPr lang="en-US" smtClean="0"/>
              <a:t>62</a:t>
            </a:fld>
            <a:endParaRPr lang="en-US"/>
          </a:p>
        </p:txBody>
      </p:sp>
    </p:spTree>
    <p:extLst>
      <p:ext uri="{BB962C8B-B14F-4D97-AF65-F5344CB8AC3E}">
        <p14:creationId xmlns:p14="http://schemas.microsoft.com/office/powerpoint/2010/main" val="6474741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 TLB miss</a:t>
            </a:r>
          </a:p>
        </p:txBody>
      </p:sp>
      <p:sp>
        <p:nvSpPr>
          <p:cNvPr id="5" name="Slide Number Placeholder 4">
            <a:extLst>
              <a:ext uri="{FF2B5EF4-FFF2-40B4-BE49-F238E27FC236}">
                <a16:creationId xmlns:a16="http://schemas.microsoft.com/office/drawing/2014/main" id="{E3BF383F-C0DC-3433-6ABF-98D136AA2FD5}"/>
              </a:ext>
            </a:extLst>
          </p:cNvPr>
          <p:cNvSpPr>
            <a:spLocks noGrp="1"/>
          </p:cNvSpPr>
          <p:nvPr>
            <p:ph type="sldNum" sz="quarter" idx="5"/>
          </p:nvPr>
        </p:nvSpPr>
        <p:spPr/>
        <p:txBody>
          <a:bodyPr/>
          <a:lstStyle/>
          <a:p>
            <a:fld id="{8DD6C260-3824-F843-9F1A-F38C48FF9710}" type="slidenum">
              <a:rPr lang="en-US" smtClean="0"/>
              <a:t>63</a:t>
            </a:fld>
            <a:endParaRPr lang="en-US"/>
          </a:p>
        </p:txBody>
      </p:sp>
    </p:spTree>
    <p:extLst>
      <p:ext uri="{BB962C8B-B14F-4D97-AF65-F5344CB8AC3E}">
        <p14:creationId xmlns:p14="http://schemas.microsoft.com/office/powerpoint/2010/main" val="23616124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only send one access across the network and on reaching the destination stack that request</a:t>
            </a:r>
          </a:p>
        </p:txBody>
      </p:sp>
      <p:sp>
        <p:nvSpPr>
          <p:cNvPr id="5" name="Slide Number Placeholder 4">
            <a:extLst>
              <a:ext uri="{FF2B5EF4-FFF2-40B4-BE49-F238E27FC236}">
                <a16:creationId xmlns:a16="http://schemas.microsoft.com/office/drawing/2014/main" id="{C6DB97DF-D8E8-FAFD-EF43-8F18EA521F07}"/>
              </a:ext>
            </a:extLst>
          </p:cNvPr>
          <p:cNvSpPr>
            <a:spLocks noGrp="1"/>
          </p:cNvSpPr>
          <p:nvPr>
            <p:ph type="sldNum" sz="quarter" idx="5"/>
          </p:nvPr>
        </p:nvSpPr>
        <p:spPr/>
        <p:txBody>
          <a:bodyPr/>
          <a:lstStyle/>
          <a:p>
            <a:fld id="{8DD6C260-3824-F843-9F1A-F38C48FF9710}" type="slidenum">
              <a:rPr lang="en-US" smtClean="0"/>
              <a:t>64</a:t>
            </a:fld>
            <a:endParaRPr lang="en-US"/>
          </a:p>
        </p:txBody>
      </p:sp>
    </p:spTree>
    <p:extLst>
      <p:ext uri="{BB962C8B-B14F-4D97-AF65-F5344CB8AC3E}">
        <p14:creationId xmlns:p14="http://schemas.microsoft.com/office/powerpoint/2010/main" val="38596380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Spawns parallel accesses inside the stack and across different vaults</a:t>
            </a:r>
          </a:p>
        </p:txBody>
      </p:sp>
      <p:sp>
        <p:nvSpPr>
          <p:cNvPr id="5" name="Slide Number Placeholder 4">
            <a:extLst>
              <a:ext uri="{FF2B5EF4-FFF2-40B4-BE49-F238E27FC236}">
                <a16:creationId xmlns:a16="http://schemas.microsoft.com/office/drawing/2014/main" id="{987A1845-1474-495B-D820-EA2092389D3F}"/>
              </a:ext>
            </a:extLst>
          </p:cNvPr>
          <p:cNvSpPr>
            <a:spLocks noGrp="1"/>
          </p:cNvSpPr>
          <p:nvPr>
            <p:ph type="sldNum" sz="quarter" idx="5"/>
          </p:nvPr>
        </p:nvSpPr>
        <p:spPr/>
        <p:txBody>
          <a:bodyPr/>
          <a:lstStyle/>
          <a:p>
            <a:fld id="{8DD6C260-3824-F843-9F1A-F38C48FF9710}" type="slidenum">
              <a:rPr lang="en-US" smtClean="0"/>
              <a:t>65</a:t>
            </a:fld>
            <a:endParaRPr lang="en-US"/>
          </a:p>
        </p:txBody>
      </p:sp>
    </p:spTree>
    <p:extLst>
      <p:ext uri="{BB962C8B-B14F-4D97-AF65-F5344CB8AC3E}">
        <p14:creationId xmlns:p14="http://schemas.microsoft.com/office/powerpoint/2010/main" val="31103725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way of parallel access generation ensures that we avoid expensive network traversal and reduce the network contention</a:t>
            </a:r>
          </a:p>
        </p:txBody>
      </p:sp>
      <p:sp>
        <p:nvSpPr>
          <p:cNvPr id="5" name="Slide Number Placeholder 4">
            <a:extLst>
              <a:ext uri="{FF2B5EF4-FFF2-40B4-BE49-F238E27FC236}">
                <a16:creationId xmlns:a16="http://schemas.microsoft.com/office/drawing/2014/main" id="{9C0DF44F-1D4B-2A00-C8A0-2ADB6397994B}"/>
              </a:ext>
            </a:extLst>
          </p:cNvPr>
          <p:cNvSpPr>
            <a:spLocks noGrp="1"/>
          </p:cNvSpPr>
          <p:nvPr>
            <p:ph type="sldNum" sz="quarter" idx="5"/>
          </p:nvPr>
        </p:nvSpPr>
        <p:spPr/>
        <p:txBody>
          <a:bodyPr/>
          <a:lstStyle/>
          <a:p>
            <a:fld id="{8DD6C260-3824-F843-9F1A-F38C48FF9710}" type="slidenum">
              <a:rPr lang="en-US" smtClean="0"/>
              <a:t>66</a:t>
            </a:fld>
            <a:endParaRPr lang="en-US"/>
          </a:p>
        </p:txBody>
      </p:sp>
    </p:spTree>
    <p:extLst>
      <p:ext uri="{BB962C8B-B14F-4D97-AF65-F5344CB8AC3E}">
        <p14:creationId xmlns:p14="http://schemas.microsoft.com/office/powerpoint/2010/main" val="30617856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talk about the benefits and opportunities after the application of out first key idea. We had our baseline cuckoo hash which generated parallel accesses across the NETWORK leading to increased network contention.</a:t>
            </a:r>
          </a:p>
        </p:txBody>
      </p:sp>
      <p:sp>
        <p:nvSpPr>
          <p:cNvPr id="5" name="Slide Number Placeholder 4">
            <a:extLst>
              <a:ext uri="{FF2B5EF4-FFF2-40B4-BE49-F238E27FC236}">
                <a16:creationId xmlns:a16="http://schemas.microsoft.com/office/drawing/2014/main" id="{7360DAE9-4727-49F1-32C1-403851BA1913}"/>
              </a:ext>
            </a:extLst>
          </p:cNvPr>
          <p:cNvSpPr>
            <a:spLocks noGrp="1"/>
          </p:cNvSpPr>
          <p:nvPr>
            <p:ph type="sldNum" sz="quarter" idx="5"/>
          </p:nvPr>
        </p:nvSpPr>
        <p:spPr/>
        <p:txBody>
          <a:bodyPr/>
          <a:lstStyle/>
          <a:p>
            <a:fld id="{8DD6C260-3824-F843-9F1A-F38C48FF9710}" type="slidenum">
              <a:rPr lang="en-US" smtClean="0"/>
              <a:t>67</a:t>
            </a:fld>
            <a:endParaRPr lang="en-US"/>
          </a:p>
        </p:txBody>
      </p:sp>
    </p:spTree>
    <p:extLst>
      <p:ext uri="{BB962C8B-B14F-4D97-AF65-F5344CB8AC3E}">
        <p14:creationId xmlns:p14="http://schemas.microsoft.com/office/powerpoint/2010/main" val="4571561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that, we proposed our network contention aware hash which spawned parallel accesses within the stack and reduced the network contention thus reducing the overall cross-stack memory access latency</a:t>
            </a:r>
          </a:p>
        </p:txBody>
      </p:sp>
      <p:sp>
        <p:nvSpPr>
          <p:cNvPr id="5" name="Slide Number Placeholder 4">
            <a:extLst>
              <a:ext uri="{FF2B5EF4-FFF2-40B4-BE49-F238E27FC236}">
                <a16:creationId xmlns:a16="http://schemas.microsoft.com/office/drawing/2014/main" id="{6430A22E-AA2B-536B-7C5F-EA9325D38A58}"/>
              </a:ext>
            </a:extLst>
          </p:cNvPr>
          <p:cNvSpPr>
            <a:spLocks noGrp="1"/>
          </p:cNvSpPr>
          <p:nvPr>
            <p:ph type="sldNum" sz="quarter" idx="5"/>
          </p:nvPr>
        </p:nvSpPr>
        <p:spPr/>
        <p:txBody>
          <a:bodyPr/>
          <a:lstStyle/>
          <a:p>
            <a:fld id="{8DD6C260-3824-F843-9F1A-F38C48FF9710}" type="slidenum">
              <a:rPr lang="en-US" smtClean="0"/>
              <a:t>68</a:t>
            </a:fld>
            <a:endParaRPr lang="en-US"/>
          </a:p>
        </p:txBody>
      </p:sp>
    </p:spTree>
    <p:extLst>
      <p:ext uri="{BB962C8B-B14F-4D97-AF65-F5344CB8AC3E}">
        <p14:creationId xmlns:p14="http://schemas.microsoft.com/office/powerpoint/2010/main" val="38864127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application of this , we still see that we are generating an access that is still traversing the network. </a:t>
            </a:r>
          </a:p>
        </p:txBody>
      </p:sp>
      <p:sp>
        <p:nvSpPr>
          <p:cNvPr id="5" name="Slide Number Placeholder 4">
            <a:extLst>
              <a:ext uri="{FF2B5EF4-FFF2-40B4-BE49-F238E27FC236}">
                <a16:creationId xmlns:a16="http://schemas.microsoft.com/office/drawing/2014/main" id="{50004A6D-5F8C-DCB3-58B2-EEC36D21BBD3}"/>
              </a:ext>
            </a:extLst>
          </p:cNvPr>
          <p:cNvSpPr>
            <a:spLocks noGrp="1"/>
          </p:cNvSpPr>
          <p:nvPr>
            <p:ph type="sldNum" sz="quarter" idx="5"/>
          </p:nvPr>
        </p:nvSpPr>
        <p:spPr/>
        <p:txBody>
          <a:bodyPr/>
          <a:lstStyle/>
          <a:p>
            <a:fld id="{8DD6C260-3824-F843-9F1A-F38C48FF9710}" type="slidenum">
              <a:rPr lang="en-US" smtClean="0"/>
              <a:t>69</a:t>
            </a:fld>
            <a:endParaRPr lang="en-US"/>
          </a:p>
        </p:txBody>
      </p:sp>
    </p:spTree>
    <p:extLst>
      <p:ext uri="{BB962C8B-B14F-4D97-AF65-F5344CB8AC3E}">
        <p14:creationId xmlns:p14="http://schemas.microsoft.com/office/powerpoint/2010/main" val="3790972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closer to the memory * in order to reduce the data movement bottleneck in current systems. </a:t>
            </a:r>
            <a:endParaRPr lang="en-US" dirty="0"/>
          </a:p>
        </p:txBody>
      </p:sp>
      <p:sp>
        <p:nvSpPr>
          <p:cNvPr id="5" name="Slide Number Placeholder 4">
            <a:extLst>
              <a:ext uri="{FF2B5EF4-FFF2-40B4-BE49-F238E27FC236}">
                <a16:creationId xmlns:a16="http://schemas.microsoft.com/office/drawing/2014/main" id="{703A92A0-7E2B-024A-3607-5C362CFB9B84}"/>
              </a:ext>
            </a:extLst>
          </p:cNvPr>
          <p:cNvSpPr>
            <a:spLocks noGrp="1"/>
          </p:cNvSpPr>
          <p:nvPr>
            <p:ph type="sldNum" sz="quarter" idx="5"/>
          </p:nvPr>
        </p:nvSpPr>
        <p:spPr/>
        <p:txBody>
          <a:bodyPr/>
          <a:lstStyle/>
          <a:p>
            <a:fld id="{8DD6C260-3824-F843-9F1A-F38C48FF9710}" type="slidenum">
              <a:rPr lang="en-US" smtClean="0"/>
              <a:t>7</a:t>
            </a:fld>
            <a:endParaRPr lang="en-US"/>
          </a:p>
        </p:txBody>
      </p:sp>
    </p:spTree>
    <p:extLst>
      <p:ext uri="{BB962C8B-B14F-4D97-AF65-F5344CB8AC3E}">
        <p14:creationId xmlns:p14="http://schemas.microsoft.com/office/powerpoint/2010/main" val="23704573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ask the question, whether we can get rid of this cross-stack access and eliminate the overhead of cross-stack accesses further</a:t>
            </a:r>
          </a:p>
        </p:txBody>
      </p:sp>
      <p:sp>
        <p:nvSpPr>
          <p:cNvPr id="5" name="Slide Number Placeholder 4">
            <a:extLst>
              <a:ext uri="{FF2B5EF4-FFF2-40B4-BE49-F238E27FC236}">
                <a16:creationId xmlns:a16="http://schemas.microsoft.com/office/drawing/2014/main" id="{681B2BEB-D1E5-6C76-2428-5C7A97545ACE}"/>
              </a:ext>
            </a:extLst>
          </p:cNvPr>
          <p:cNvSpPr>
            <a:spLocks noGrp="1"/>
          </p:cNvSpPr>
          <p:nvPr>
            <p:ph type="sldNum" sz="quarter" idx="5"/>
          </p:nvPr>
        </p:nvSpPr>
        <p:spPr/>
        <p:txBody>
          <a:bodyPr/>
          <a:lstStyle/>
          <a:p>
            <a:fld id="{8DD6C260-3824-F843-9F1A-F38C48FF9710}" type="slidenum">
              <a:rPr lang="en-US" smtClean="0"/>
              <a:t>70</a:t>
            </a:fld>
            <a:endParaRPr lang="en-US"/>
          </a:p>
        </p:txBody>
      </p:sp>
    </p:spTree>
    <p:extLst>
      <p:ext uri="{BB962C8B-B14F-4D97-AF65-F5344CB8AC3E}">
        <p14:creationId xmlns:p14="http://schemas.microsoft.com/office/powerpoint/2010/main" val="24966230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that question, we make another observation i.e. that PIM programs feature high parallelism</a:t>
            </a:r>
          </a:p>
        </p:txBody>
      </p:sp>
      <p:sp>
        <p:nvSpPr>
          <p:cNvPr id="5" name="Slide Number Placeholder 4">
            <a:extLst>
              <a:ext uri="{FF2B5EF4-FFF2-40B4-BE49-F238E27FC236}">
                <a16:creationId xmlns:a16="http://schemas.microsoft.com/office/drawing/2014/main" id="{3D18AAF7-22FC-1598-A758-3E9E26ECDDEC}"/>
              </a:ext>
            </a:extLst>
          </p:cNvPr>
          <p:cNvSpPr>
            <a:spLocks noGrp="1"/>
          </p:cNvSpPr>
          <p:nvPr>
            <p:ph type="sldNum" sz="quarter" idx="5"/>
          </p:nvPr>
        </p:nvSpPr>
        <p:spPr/>
        <p:txBody>
          <a:bodyPr/>
          <a:lstStyle/>
          <a:p>
            <a:fld id="{8DD6C260-3824-F843-9F1A-F38C48FF9710}" type="slidenum">
              <a:rPr lang="en-US" smtClean="0"/>
              <a:t>71</a:t>
            </a:fld>
            <a:endParaRPr lang="en-US"/>
          </a:p>
        </p:txBody>
      </p:sp>
    </p:spTree>
    <p:extLst>
      <p:ext uri="{BB962C8B-B14F-4D97-AF65-F5344CB8AC3E}">
        <p14:creationId xmlns:p14="http://schemas.microsoft.com/office/powerpoint/2010/main" val="36424799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PIM suitable programs manifest as independent threads that can be assigned across different stacks</a:t>
            </a:r>
          </a:p>
          <a:p>
            <a:endParaRPr lang="en-US" dirty="0"/>
          </a:p>
        </p:txBody>
      </p:sp>
      <p:sp>
        <p:nvSpPr>
          <p:cNvPr id="5" name="Slide Number Placeholder 4">
            <a:extLst>
              <a:ext uri="{FF2B5EF4-FFF2-40B4-BE49-F238E27FC236}">
                <a16:creationId xmlns:a16="http://schemas.microsoft.com/office/drawing/2014/main" id="{9B7E27D3-D131-9C02-4270-A8777BA835F6}"/>
              </a:ext>
            </a:extLst>
          </p:cNvPr>
          <p:cNvSpPr>
            <a:spLocks noGrp="1"/>
          </p:cNvSpPr>
          <p:nvPr>
            <p:ph type="sldNum" sz="quarter" idx="5"/>
          </p:nvPr>
        </p:nvSpPr>
        <p:spPr/>
        <p:txBody>
          <a:bodyPr/>
          <a:lstStyle/>
          <a:p>
            <a:fld id="{8DD6C260-3824-F843-9F1A-F38C48FF9710}" type="slidenum">
              <a:rPr lang="en-US" smtClean="0"/>
              <a:t>72</a:t>
            </a:fld>
            <a:endParaRPr lang="en-US"/>
          </a:p>
        </p:txBody>
      </p:sp>
    </p:spTree>
    <p:extLst>
      <p:ext uri="{BB962C8B-B14F-4D97-AF65-F5344CB8AC3E}">
        <p14:creationId xmlns:p14="http://schemas.microsoft.com/office/powerpoint/2010/main" val="18607139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further within the stack and across different vaults to be executed in parallel</a:t>
            </a:r>
          </a:p>
        </p:txBody>
      </p:sp>
      <p:sp>
        <p:nvSpPr>
          <p:cNvPr id="5" name="Slide Number Placeholder 4">
            <a:extLst>
              <a:ext uri="{FF2B5EF4-FFF2-40B4-BE49-F238E27FC236}">
                <a16:creationId xmlns:a16="http://schemas.microsoft.com/office/drawing/2014/main" id="{332E0377-929D-00F8-C00B-177DC1A9C99F}"/>
              </a:ext>
            </a:extLst>
          </p:cNvPr>
          <p:cNvSpPr>
            <a:spLocks noGrp="1"/>
          </p:cNvSpPr>
          <p:nvPr>
            <p:ph type="sldNum" sz="quarter" idx="5"/>
          </p:nvPr>
        </p:nvSpPr>
        <p:spPr/>
        <p:txBody>
          <a:bodyPr/>
          <a:lstStyle/>
          <a:p>
            <a:fld id="{8DD6C260-3824-F843-9F1A-F38C48FF9710}" type="slidenum">
              <a:rPr lang="en-US" smtClean="0"/>
              <a:t>73</a:t>
            </a:fld>
            <a:endParaRPr lang="en-US"/>
          </a:p>
        </p:txBody>
      </p:sp>
    </p:spTree>
    <p:extLst>
      <p:ext uri="{BB962C8B-B14F-4D97-AF65-F5344CB8AC3E}">
        <p14:creationId xmlns:p14="http://schemas.microsoft.com/office/powerpoint/2010/main" val="36469984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that we make another observation that reducing throughout has minimal impact on performance</a:t>
            </a:r>
          </a:p>
        </p:txBody>
      </p:sp>
      <p:sp>
        <p:nvSpPr>
          <p:cNvPr id="5" name="Slide Number Placeholder 4">
            <a:extLst>
              <a:ext uri="{FF2B5EF4-FFF2-40B4-BE49-F238E27FC236}">
                <a16:creationId xmlns:a16="http://schemas.microsoft.com/office/drawing/2014/main" id="{CEA06A4B-086E-C393-7B5A-88F583CFFBC0}"/>
              </a:ext>
            </a:extLst>
          </p:cNvPr>
          <p:cNvSpPr>
            <a:spLocks noGrp="1"/>
          </p:cNvSpPr>
          <p:nvPr>
            <p:ph type="sldNum" sz="quarter" idx="5"/>
          </p:nvPr>
        </p:nvSpPr>
        <p:spPr/>
        <p:txBody>
          <a:bodyPr/>
          <a:lstStyle/>
          <a:p>
            <a:fld id="{8DD6C260-3824-F843-9F1A-F38C48FF9710}" type="slidenum">
              <a:rPr lang="en-US" smtClean="0"/>
              <a:t>74</a:t>
            </a:fld>
            <a:endParaRPr lang="en-US"/>
          </a:p>
        </p:txBody>
      </p:sp>
    </p:spTree>
    <p:extLst>
      <p:ext uri="{BB962C8B-B14F-4D97-AF65-F5344CB8AC3E}">
        <p14:creationId xmlns:p14="http://schemas.microsoft.com/office/powerpoint/2010/main" val="31439224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solidify our observation, we show this graph. This graph shows the reduction in performance as we reduce the number of cores from 512 to 480</a:t>
            </a:r>
          </a:p>
          <a:p>
            <a:endParaRPr lang="en-US" dirty="0"/>
          </a:p>
        </p:txBody>
      </p:sp>
      <p:sp>
        <p:nvSpPr>
          <p:cNvPr id="5" name="Slide Number Placeholder 4">
            <a:extLst>
              <a:ext uri="{FF2B5EF4-FFF2-40B4-BE49-F238E27FC236}">
                <a16:creationId xmlns:a16="http://schemas.microsoft.com/office/drawing/2014/main" id="{65E39D38-F4B5-9257-5C82-C8AE08326B05}"/>
              </a:ext>
            </a:extLst>
          </p:cNvPr>
          <p:cNvSpPr>
            <a:spLocks noGrp="1"/>
          </p:cNvSpPr>
          <p:nvPr>
            <p:ph type="sldNum" sz="quarter" idx="5"/>
          </p:nvPr>
        </p:nvSpPr>
        <p:spPr/>
        <p:txBody>
          <a:bodyPr/>
          <a:lstStyle/>
          <a:p>
            <a:fld id="{8DD6C260-3824-F843-9F1A-F38C48FF9710}" type="slidenum">
              <a:rPr lang="en-US" smtClean="0"/>
              <a:t>75</a:t>
            </a:fld>
            <a:endParaRPr lang="en-US"/>
          </a:p>
        </p:txBody>
      </p:sp>
    </p:spTree>
    <p:extLst>
      <p:ext uri="{BB962C8B-B14F-4D97-AF65-F5344CB8AC3E}">
        <p14:creationId xmlns:p14="http://schemas.microsoft.com/office/powerpoint/2010/main" val="41188404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there is very slight reduction in performance as we reduce the number of cores from 512 to 480</a:t>
            </a:r>
          </a:p>
        </p:txBody>
      </p:sp>
      <p:sp>
        <p:nvSpPr>
          <p:cNvPr id="5" name="Slide Number Placeholder 4">
            <a:extLst>
              <a:ext uri="{FF2B5EF4-FFF2-40B4-BE49-F238E27FC236}">
                <a16:creationId xmlns:a16="http://schemas.microsoft.com/office/drawing/2014/main" id="{8D49D800-7C32-2B4E-0095-0014521DEDB8}"/>
              </a:ext>
            </a:extLst>
          </p:cNvPr>
          <p:cNvSpPr>
            <a:spLocks noGrp="1"/>
          </p:cNvSpPr>
          <p:nvPr>
            <p:ph type="sldNum" sz="quarter" idx="5"/>
          </p:nvPr>
        </p:nvSpPr>
        <p:spPr/>
        <p:txBody>
          <a:bodyPr/>
          <a:lstStyle/>
          <a:p>
            <a:fld id="{8DD6C260-3824-F843-9F1A-F38C48FF9710}" type="slidenum">
              <a:rPr lang="en-US" smtClean="0"/>
              <a:t>76</a:t>
            </a:fld>
            <a:endParaRPr lang="en-US"/>
          </a:p>
        </p:txBody>
      </p:sp>
    </p:spTree>
    <p:extLst>
      <p:ext uri="{BB962C8B-B14F-4D97-AF65-F5344CB8AC3E}">
        <p14:creationId xmlns:p14="http://schemas.microsoft.com/office/powerpoint/2010/main" val="35809225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we do see the performance gains that are possible by keeping the same reduced number of cores but elimination the page table walk overhead . This shows that the performance is bottlenecked by the page table walk overhead</a:t>
            </a:r>
          </a:p>
        </p:txBody>
      </p:sp>
      <p:sp>
        <p:nvSpPr>
          <p:cNvPr id="5" name="Slide Number Placeholder 4">
            <a:extLst>
              <a:ext uri="{FF2B5EF4-FFF2-40B4-BE49-F238E27FC236}">
                <a16:creationId xmlns:a16="http://schemas.microsoft.com/office/drawing/2014/main" id="{DB50A3EC-A9E7-8EB2-9567-81624069D8EA}"/>
              </a:ext>
            </a:extLst>
          </p:cNvPr>
          <p:cNvSpPr>
            <a:spLocks noGrp="1"/>
          </p:cNvSpPr>
          <p:nvPr>
            <p:ph type="sldNum" sz="quarter" idx="5"/>
          </p:nvPr>
        </p:nvSpPr>
        <p:spPr/>
        <p:txBody>
          <a:bodyPr/>
          <a:lstStyle/>
          <a:p>
            <a:fld id="{8DD6C260-3824-F843-9F1A-F38C48FF9710}" type="slidenum">
              <a:rPr lang="en-US" smtClean="0"/>
              <a:t>77</a:t>
            </a:fld>
            <a:endParaRPr lang="en-US"/>
          </a:p>
        </p:txBody>
      </p:sp>
    </p:spTree>
    <p:extLst>
      <p:ext uri="{BB962C8B-B14F-4D97-AF65-F5344CB8AC3E}">
        <p14:creationId xmlns:p14="http://schemas.microsoft.com/office/powerpoint/2010/main" val="38186537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these observations we propose our key idea of pre-translation of page table walks. In this key idea we propose to </a:t>
            </a:r>
          </a:p>
        </p:txBody>
      </p:sp>
      <p:sp>
        <p:nvSpPr>
          <p:cNvPr id="5" name="Slide Number Placeholder 4">
            <a:extLst>
              <a:ext uri="{FF2B5EF4-FFF2-40B4-BE49-F238E27FC236}">
                <a16:creationId xmlns:a16="http://schemas.microsoft.com/office/drawing/2014/main" id="{6E104C04-5FEA-565E-25E8-BD6F0AFC8111}"/>
              </a:ext>
            </a:extLst>
          </p:cNvPr>
          <p:cNvSpPr>
            <a:spLocks noGrp="1"/>
          </p:cNvSpPr>
          <p:nvPr>
            <p:ph type="sldNum" sz="quarter" idx="5"/>
          </p:nvPr>
        </p:nvSpPr>
        <p:spPr/>
        <p:txBody>
          <a:bodyPr/>
          <a:lstStyle/>
          <a:p>
            <a:fld id="{8DD6C260-3824-F843-9F1A-F38C48FF9710}" type="slidenum">
              <a:rPr lang="en-US" smtClean="0"/>
              <a:t>78</a:t>
            </a:fld>
            <a:endParaRPr lang="en-US"/>
          </a:p>
        </p:txBody>
      </p:sp>
    </p:spTree>
    <p:extLst>
      <p:ext uri="{BB962C8B-B14F-4D97-AF65-F5344CB8AC3E}">
        <p14:creationId xmlns:p14="http://schemas.microsoft.com/office/powerpoint/2010/main" val="6106637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Utilize some throughput to pre-translate page table walks. So in each stack we assign a fraction of the cores are pre-translation cores and the remaining cores remain the main cores performing the main computations.</a:t>
            </a:r>
          </a:p>
        </p:txBody>
      </p:sp>
      <p:sp>
        <p:nvSpPr>
          <p:cNvPr id="5" name="Slide Number Placeholder 4">
            <a:extLst>
              <a:ext uri="{FF2B5EF4-FFF2-40B4-BE49-F238E27FC236}">
                <a16:creationId xmlns:a16="http://schemas.microsoft.com/office/drawing/2014/main" id="{3B6C8C77-D922-1728-C954-6D98E7FE4D5F}"/>
              </a:ext>
            </a:extLst>
          </p:cNvPr>
          <p:cNvSpPr>
            <a:spLocks noGrp="1"/>
          </p:cNvSpPr>
          <p:nvPr>
            <p:ph type="sldNum" sz="quarter" idx="5"/>
          </p:nvPr>
        </p:nvSpPr>
        <p:spPr/>
        <p:txBody>
          <a:bodyPr/>
          <a:lstStyle/>
          <a:p>
            <a:fld id="{8DD6C260-3824-F843-9F1A-F38C48FF9710}" type="slidenum">
              <a:rPr lang="en-US" smtClean="0"/>
              <a:t>79</a:t>
            </a:fld>
            <a:endParaRPr lang="en-US"/>
          </a:p>
        </p:txBody>
      </p:sp>
    </p:spTree>
    <p:extLst>
      <p:ext uri="{BB962C8B-B14F-4D97-AF65-F5344CB8AC3E}">
        <p14:creationId xmlns:p14="http://schemas.microsoft.com/office/powerpoint/2010/main" val="153131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*There are several prior works that leverage PIM capability to enhance performance.</a:t>
            </a:r>
            <a:endParaRPr lang="en-US" sz="1800" b="0" dirty="0">
              <a:effectLst/>
            </a:endParaRPr>
          </a:p>
          <a:p>
            <a:br>
              <a:rPr lang="en-US" sz="1800" b="0" dirty="0">
                <a:effectLst/>
              </a:rPr>
            </a:br>
            <a:endParaRPr lang="en-US" sz="1800" dirty="0"/>
          </a:p>
          <a:p>
            <a:br>
              <a:rPr lang="en-US" b="0" dirty="0">
                <a:effectLst/>
              </a:rPr>
            </a:br>
            <a:endParaRPr lang="en-US" dirty="0"/>
          </a:p>
        </p:txBody>
      </p:sp>
      <p:sp>
        <p:nvSpPr>
          <p:cNvPr id="5" name="Slide Number Placeholder 4">
            <a:extLst>
              <a:ext uri="{FF2B5EF4-FFF2-40B4-BE49-F238E27FC236}">
                <a16:creationId xmlns:a16="http://schemas.microsoft.com/office/drawing/2014/main" id="{164816E7-2849-F6EB-5697-70BC8B9D8E8C}"/>
              </a:ext>
            </a:extLst>
          </p:cNvPr>
          <p:cNvSpPr>
            <a:spLocks noGrp="1"/>
          </p:cNvSpPr>
          <p:nvPr>
            <p:ph type="sldNum" sz="quarter" idx="5"/>
          </p:nvPr>
        </p:nvSpPr>
        <p:spPr/>
        <p:txBody>
          <a:bodyPr/>
          <a:lstStyle/>
          <a:p>
            <a:fld id="{8DD6C260-3824-F843-9F1A-F38C48FF9710}" type="slidenum">
              <a:rPr lang="en-US" smtClean="0"/>
              <a:t>8</a:t>
            </a:fld>
            <a:endParaRPr lang="en-US"/>
          </a:p>
        </p:txBody>
      </p:sp>
    </p:spTree>
    <p:extLst>
      <p:ext uri="{BB962C8B-B14F-4D97-AF65-F5344CB8AC3E}">
        <p14:creationId xmlns:p14="http://schemas.microsoft.com/office/powerpoint/2010/main" val="11124121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pre-translation cores run ahead iterations for the main cores.</a:t>
            </a:r>
          </a:p>
        </p:txBody>
      </p:sp>
      <p:sp>
        <p:nvSpPr>
          <p:cNvPr id="5" name="Slide Number Placeholder 4">
            <a:extLst>
              <a:ext uri="{FF2B5EF4-FFF2-40B4-BE49-F238E27FC236}">
                <a16:creationId xmlns:a16="http://schemas.microsoft.com/office/drawing/2014/main" id="{EFA61064-FE64-50D9-68AC-9E2F91A288F8}"/>
              </a:ext>
            </a:extLst>
          </p:cNvPr>
          <p:cNvSpPr>
            <a:spLocks noGrp="1"/>
          </p:cNvSpPr>
          <p:nvPr>
            <p:ph type="sldNum" sz="quarter" idx="5"/>
          </p:nvPr>
        </p:nvSpPr>
        <p:spPr/>
        <p:txBody>
          <a:bodyPr/>
          <a:lstStyle/>
          <a:p>
            <a:fld id="{8DD6C260-3824-F843-9F1A-F38C48FF9710}" type="slidenum">
              <a:rPr lang="en-US" smtClean="0"/>
              <a:t>80</a:t>
            </a:fld>
            <a:endParaRPr lang="en-US"/>
          </a:p>
        </p:txBody>
      </p:sp>
    </p:spTree>
    <p:extLst>
      <p:ext uri="{BB962C8B-B14F-4D97-AF65-F5344CB8AC3E}">
        <p14:creationId xmlns:p14="http://schemas.microsoft.com/office/powerpoint/2010/main" val="13328224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further propose to filter</a:t>
            </a:r>
          </a:p>
        </p:txBody>
      </p:sp>
      <p:sp>
        <p:nvSpPr>
          <p:cNvPr id="5" name="Slide Number Placeholder 4">
            <a:extLst>
              <a:ext uri="{FF2B5EF4-FFF2-40B4-BE49-F238E27FC236}">
                <a16:creationId xmlns:a16="http://schemas.microsoft.com/office/drawing/2014/main" id="{087ADC1F-D5B5-0CA7-CAF3-DD65E1990116}"/>
              </a:ext>
            </a:extLst>
          </p:cNvPr>
          <p:cNvSpPr>
            <a:spLocks noGrp="1"/>
          </p:cNvSpPr>
          <p:nvPr>
            <p:ph type="sldNum" sz="quarter" idx="5"/>
          </p:nvPr>
        </p:nvSpPr>
        <p:spPr/>
        <p:txBody>
          <a:bodyPr/>
          <a:lstStyle/>
          <a:p>
            <a:fld id="{8DD6C260-3824-F843-9F1A-F38C48FF9710}" type="slidenum">
              <a:rPr lang="en-US" smtClean="0"/>
              <a:t>81</a:t>
            </a:fld>
            <a:endParaRPr lang="en-US"/>
          </a:p>
        </p:txBody>
      </p:sp>
    </p:spTree>
    <p:extLst>
      <p:ext uri="{BB962C8B-B14F-4D97-AF65-F5344CB8AC3E}">
        <p14:creationId xmlns:p14="http://schemas.microsoft.com/office/powerpoint/2010/main" val="26507609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pre-translation core’s code to ensure that they always run faster and ahead of the main cores</a:t>
            </a:r>
          </a:p>
        </p:txBody>
      </p:sp>
      <p:sp>
        <p:nvSpPr>
          <p:cNvPr id="5" name="Slide Number Placeholder 4">
            <a:extLst>
              <a:ext uri="{FF2B5EF4-FFF2-40B4-BE49-F238E27FC236}">
                <a16:creationId xmlns:a16="http://schemas.microsoft.com/office/drawing/2014/main" id="{0F35F691-87A7-297E-C006-DAF44BD62C8C}"/>
              </a:ext>
            </a:extLst>
          </p:cNvPr>
          <p:cNvSpPr>
            <a:spLocks noGrp="1"/>
          </p:cNvSpPr>
          <p:nvPr>
            <p:ph type="sldNum" sz="quarter" idx="5"/>
          </p:nvPr>
        </p:nvSpPr>
        <p:spPr/>
        <p:txBody>
          <a:bodyPr/>
          <a:lstStyle/>
          <a:p>
            <a:fld id="{8DD6C260-3824-F843-9F1A-F38C48FF9710}" type="slidenum">
              <a:rPr lang="en-US" smtClean="0"/>
              <a:t>82</a:t>
            </a:fld>
            <a:endParaRPr lang="en-US"/>
          </a:p>
        </p:txBody>
      </p:sp>
    </p:spTree>
    <p:extLst>
      <p:ext uri="{BB962C8B-B14F-4D97-AF65-F5344CB8AC3E}">
        <p14:creationId xmlns:p14="http://schemas.microsoft.com/office/powerpoint/2010/main" val="41539838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on the extreme right shows the ratio of execution time between main and pre-translation cores per </a:t>
            </a:r>
            <a:r>
              <a:rPr lang="en-US" dirty="0" err="1"/>
              <a:t>iteraton</a:t>
            </a:r>
            <a:r>
              <a:rPr lang="en-US" dirty="0"/>
              <a:t> IT SHOWS THAT THE PRE-TRANSLATION CORES RUN AN ITERATION ON AVERAGE 4.2 times faster than the main cores. This also provides an opportunity for the pre-translation cores to help a relatively larger fraction of the main cores within the same stack.</a:t>
            </a:r>
          </a:p>
        </p:txBody>
      </p:sp>
      <p:sp>
        <p:nvSpPr>
          <p:cNvPr id="5" name="Slide Number Placeholder 4">
            <a:extLst>
              <a:ext uri="{FF2B5EF4-FFF2-40B4-BE49-F238E27FC236}">
                <a16:creationId xmlns:a16="http://schemas.microsoft.com/office/drawing/2014/main" id="{3FE2C7CC-548F-0DF5-5BE6-E6A50C614654}"/>
              </a:ext>
            </a:extLst>
          </p:cNvPr>
          <p:cNvSpPr>
            <a:spLocks noGrp="1"/>
          </p:cNvSpPr>
          <p:nvPr>
            <p:ph type="sldNum" sz="quarter" idx="5"/>
          </p:nvPr>
        </p:nvSpPr>
        <p:spPr/>
        <p:txBody>
          <a:bodyPr/>
          <a:lstStyle/>
          <a:p>
            <a:fld id="{8DD6C260-3824-F843-9F1A-F38C48FF9710}" type="slidenum">
              <a:rPr lang="en-US" smtClean="0"/>
              <a:t>83</a:t>
            </a:fld>
            <a:endParaRPr lang="en-US"/>
          </a:p>
        </p:txBody>
      </p:sp>
    </p:spTree>
    <p:extLst>
      <p:ext uri="{BB962C8B-B14F-4D97-AF65-F5344CB8AC3E}">
        <p14:creationId xmlns:p14="http://schemas.microsoft.com/office/powerpoint/2010/main" val="34869943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our key idea, lets do a walk through example</a:t>
            </a:r>
          </a:p>
        </p:txBody>
      </p:sp>
      <p:sp>
        <p:nvSpPr>
          <p:cNvPr id="5" name="Slide Number Placeholder 4">
            <a:extLst>
              <a:ext uri="{FF2B5EF4-FFF2-40B4-BE49-F238E27FC236}">
                <a16:creationId xmlns:a16="http://schemas.microsoft.com/office/drawing/2014/main" id="{29A2219E-59CF-AEAF-03A6-ED2DE48DB8BD}"/>
              </a:ext>
            </a:extLst>
          </p:cNvPr>
          <p:cNvSpPr>
            <a:spLocks noGrp="1"/>
          </p:cNvSpPr>
          <p:nvPr>
            <p:ph type="sldNum" sz="quarter" idx="5"/>
          </p:nvPr>
        </p:nvSpPr>
        <p:spPr/>
        <p:txBody>
          <a:bodyPr/>
          <a:lstStyle/>
          <a:p>
            <a:fld id="{8DD6C260-3824-F843-9F1A-F38C48FF9710}" type="slidenum">
              <a:rPr lang="en-US" smtClean="0"/>
              <a:t>84</a:t>
            </a:fld>
            <a:endParaRPr lang="en-US"/>
          </a:p>
        </p:txBody>
      </p:sp>
    </p:spTree>
    <p:extLst>
      <p:ext uri="{BB962C8B-B14F-4D97-AF65-F5344CB8AC3E}">
        <p14:creationId xmlns:p14="http://schemas.microsoft.com/office/powerpoint/2010/main" val="18698147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step 1, as the pre-translation cores are running ahead of the main cores</a:t>
            </a:r>
          </a:p>
        </p:txBody>
      </p:sp>
      <p:sp>
        <p:nvSpPr>
          <p:cNvPr id="5" name="Slide Number Placeholder 4">
            <a:extLst>
              <a:ext uri="{FF2B5EF4-FFF2-40B4-BE49-F238E27FC236}">
                <a16:creationId xmlns:a16="http://schemas.microsoft.com/office/drawing/2014/main" id="{D8DF50C3-E213-C488-0656-A0098B3522D8}"/>
              </a:ext>
            </a:extLst>
          </p:cNvPr>
          <p:cNvSpPr>
            <a:spLocks noGrp="1"/>
          </p:cNvSpPr>
          <p:nvPr>
            <p:ph type="sldNum" sz="quarter" idx="5"/>
          </p:nvPr>
        </p:nvSpPr>
        <p:spPr/>
        <p:txBody>
          <a:bodyPr/>
          <a:lstStyle/>
          <a:p>
            <a:fld id="{8DD6C260-3824-F843-9F1A-F38C48FF9710}" type="slidenum">
              <a:rPr lang="en-US" smtClean="0"/>
              <a:t>85</a:t>
            </a:fld>
            <a:endParaRPr lang="en-US"/>
          </a:p>
        </p:txBody>
      </p:sp>
    </p:spTree>
    <p:extLst>
      <p:ext uri="{BB962C8B-B14F-4D97-AF65-F5344CB8AC3E}">
        <p14:creationId xmlns:p14="http://schemas.microsoft.com/office/powerpoint/2010/main" val="7007698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it starts the iteration at u=10 . </a:t>
            </a:r>
          </a:p>
        </p:txBody>
      </p:sp>
      <p:sp>
        <p:nvSpPr>
          <p:cNvPr id="5" name="Slide Number Placeholder 4">
            <a:extLst>
              <a:ext uri="{FF2B5EF4-FFF2-40B4-BE49-F238E27FC236}">
                <a16:creationId xmlns:a16="http://schemas.microsoft.com/office/drawing/2014/main" id="{476E557F-C39D-3C5F-605A-A627846FC0C4}"/>
              </a:ext>
            </a:extLst>
          </p:cNvPr>
          <p:cNvSpPr>
            <a:spLocks noGrp="1"/>
          </p:cNvSpPr>
          <p:nvPr>
            <p:ph type="sldNum" sz="quarter" idx="5"/>
          </p:nvPr>
        </p:nvSpPr>
        <p:spPr/>
        <p:txBody>
          <a:bodyPr/>
          <a:lstStyle/>
          <a:p>
            <a:fld id="{8DD6C260-3824-F843-9F1A-F38C48FF9710}" type="slidenum">
              <a:rPr lang="en-US" smtClean="0"/>
              <a:t>86</a:t>
            </a:fld>
            <a:endParaRPr lang="en-US"/>
          </a:p>
        </p:txBody>
      </p:sp>
    </p:spTree>
    <p:extLst>
      <p:ext uri="{BB962C8B-B14F-4D97-AF65-F5344CB8AC3E}">
        <p14:creationId xmlns:p14="http://schemas.microsoft.com/office/powerpoint/2010/main" val="3174930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executing the code within the iteration, the pre-translation core encounters a TLB miss</a:t>
            </a:r>
          </a:p>
        </p:txBody>
      </p:sp>
      <p:sp>
        <p:nvSpPr>
          <p:cNvPr id="5" name="Slide Number Placeholder 4">
            <a:extLst>
              <a:ext uri="{FF2B5EF4-FFF2-40B4-BE49-F238E27FC236}">
                <a16:creationId xmlns:a16="http://schemas.microsoft.com/office/drawing/2014/main" id="{5D0F7AD8-180C-F27F-5619-DCD1077CF559}"/>
              </a:ext>
            </a:extLst>
          </p:cNvPr>
          <p:cNvSpPr>
            <a:spLocks noGrp="1"/>
          </p:cNvSpPr>
          <p:nvPr>
            <p:ph type="sldNum" sz="quarter" idx="5"/>
          </p:nvPr>
        </p:nvSpPr>
        <p:spPr/>
        <p:txBody>
          <a:bodyPr/>
          <a:lstStyle/>
          <a:p>
            <a:fld id="{8DD6C260-3824-F843-9F1A-F38C48FF9710}" type="slidenum">
              <a:rPr lang="en-US" smtClean="0"/>
              <a:t>87</a:t>
            </a:fld>
            <a:endParaRPr lang="en-US"/>
          </a:p>
        </p:txBody>
      </p:sp>
    </p:spTree>
    <p:extLst>
      <p:ext uri="{BB962C8B-B14F-4D97-AF65-F5344CB8AC3E}">
        <p14:creationId xmlns:p14="http://schemas.microsoft.com/office/powerpoint/2010/main" val="8378530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service the TLB miss, the pre-translation core performs a page table walk to get the translated address</a:t>
            </a:r>
          </a:p>
        </p:txBody>
      </p:sp>
      <p:sp>
        <p:nvSpPr>
          <p:cNvPr id="5" name="Slide Number Placeholder 4">
            <a:extLst>
              <a:ext uri="{FF2B5EF4-FFF2-40B4-BE49-F238E27FC236}">
                <a16:creationId xmlns:a16="http://schemas.microsoft.com/office/drawing/2014/main" id="{23276509-3939-5B6F-7B29-BA04E0E17006}"/>
              </a:ext>
            </a:extLst>
          </p:cNvPr>
          <p:cNvSpPr>
            <a:spLocks noGrp="1"/>
          </p:cNvSpPr>
          <p:nvPr>
            <p:ph type="sldNum" sz="quarter" idx="5"/>
          </p:nvPr>
        </p:nvSpPr>
        <p:spPr/>
        <p:txBody>
          <a:bodyPr/>
          <a:lstStyle/>
          <a:p>
            <a:fld id="{8DD6C260-3824-F843-9F1A-F38C48FF9710}" type="slidenum">
              <a:rPr lang="en-US" smtClean="0"/>
              <a:t>88</a:t>
            </a:fld>
            <a:endParaRPr lang="en-US"/>
          </a:p>
        </p:txBody>
      </p:sp>
    </p:spTree>
    <p:extLst>
      <p:ext uri="{BB962C8B-B14F-4D97-AF65-F5344CB8AC3E}">
        <p14:creationId xmlns:p14="http://schemas.microsoft.com/office/powerpoint/2010/main" val="22782348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page table walk is serviced, the pre-translation core stores the translation results in a pre-translation buffer located within the same stack in the pre-translation vault. This marks the end of step 1 </a:t>
            </a:r>
          </a:p>
        </p:txBody>
      </p:sp>
      <p:sp>
        <p:nvSpPr>
          <p:cNvPr id="5" name="Slide Number Placeholder 4">
            <a:extLst>
              <a:ext uri="{FF2B5EF4-FFF2-40B4-BE49-F238E27FC236}">
                <a16:creationId xmlns:a16="http://schemas.microsoft.com/office/drawing/2014/main" id="{3A9D3F41-1D73-9C9A-A3B0-8A2A80B400E9}"/>
              </a:ext>
            </a:extLst>
          </p:cNvPr>
          <p:cNvSpPr>
            <a:spLocks noGrp="1"/>
          </p:cNvSpPr>
          <p:nvPr>
            <p:ph type="sldNum" sz="quarter" idx="5"/>
          </p:nvPr>
        </p:nvSpPr>
        <p:spPr/>
        <p:txBody>
          <a:bodyPr/>
          <a:lstStyle/>
          <a:p>
            <a:fld id="{8DD6C260-3824-F843-9F1A-F38C48FF9710}" type="slidenum">
              <a:rPr lang="en-US" smtClean="0"/>
              <a:t>89</a:t>
            </a:fld>
            <a:endParaRPr lang="en-US"/>
          </a:p>
        </p:txBody>
      </p:sp>
    </p:spTree>
    <p:extLst>
      <p:ext uri="{BB962C8B-B14F-4D97-AF65-F5344CB8AC3E}">
        <p14:creationId xmlns:p14="http://schemas.microsoft.com/office/powerpoint/2010/main" val="4105604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a:solidFill>
                  <a:srgbClr val="000000"/>
                </a:solidFill>
                <a:effectLst/>
                <a:latin typeface="Arial" panose="020B0604020202020204" pitchFamily="34" charset="0"/>
              </a:rPr>
              <a:t>. *So placing computation closer to the memory improves performance.</a:t>
            </a:r>
            <a:endParaRPr lang="en-US" b="0" dirty="0">
              <a:effectLst/>
            </a:endParaRPr>
          </a:p>
          <a:p>
            <a:br>
              <a:rPr lang="en-US" b="0" dirty="0">
                <a:effectLst/>
              </a:rPr>
            </a:br>
            <a:endParaRPr lang="en-US" dirty="0"/>
          </a:p>
        </p:txBody>
      </p:sp>
      <p:sp>
        <p:nvSpPr>
          <p:cNvPr id="5" name="Slide Number Placeholder 4">
            <a:extLst>
              <a:ext uri="{FF2B5EF4-FFF2-40B4-BE49-F238E27FC236}">
                <a16:creationId xmlns:a16="http://schemas.microsoft.com/office/drawing/2014/main" id="{CC095622-1009-6828-0A46-8EA068F7769D}"/>
              </a:ext>
            </a:extLst>
          </p:cNvPr>
          <p:cNvSpPr>
            <a:spLocks noGrp="1"/>
          </p:cNvSpPr>
          <p:nvPr>
            <p:ph type="sldNum" sz="quarter" idx="5"/>
          </p:nvPr>
        </p:nvSpPr>
        <p:spPr/>
        <p:txBody>
          <a:bodyPr/>
          <a:lstStyle/>
          <a:p>
            <a:fld id="{8DD6C260-3824-F843-9F1A-F38C48FF9710}" type="slidenum">
              <a:rPr lang="en-US" smtClean="0"/>
              <a:t>9</a:t>
            </a:fld>
            <a:endParaRPr lang="en-US"/>
          </a:p>
        </p:txBody>
      </p:sp>
    </p:spTree>
    <p:extLst>
      <p:ext uri="{BB962C8B-B14F-4D97-AF65-F5344CB8AC3E}">
        <p14:creationId xmlns:p14="http://schemas.microsoft.com/office/powerpoint/2010/main" val="24973479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step 2 starts </a:t>
            </a:r>
          </a:p>
        </p:txBody>
      </p:sp>
      <p:sp>
        <p:nvSpPr>
          <p:cNvPr id="5" name="Slide Number Placeholder 4">
            <a:extLst>
              <a:ext uri="{FF2B5EF4-FFF2-40B4-BE49-F238E27FC236}">
                <a16:creationId xmlns:a16="http://schemas.microsoft.com/office/drawing/2014/main" id="{CCD114EA-5B45-1DA6-CFD5-2CC2FAA67B1A}"/>
              </a:ext>
            </a:extLst>
          </p:cNvPr>
          <p:cNvSpPr>
            <a:spLocks noGrp="1"/>
          </p:cNvSpPr>
          <p:nvPr>
            <p:ph type="sldNum" sz="quarter" idx="5"/>
          </p:nvPr>
        </p:nvSpPr>
        <p:spPr/>
        <p:txBody>
          <a:bodyPr/>
          <a:lstStyle/>
          <a:p>
            <a:fld id="{8DD6C260-3824-F843-9F1A-F38C48FF9710}" type="slidenum">
              <a:rPr lang="en-US" smtClean="0"/>
              <a:t>90</a:t>
            </a:fld>
            <a:endParaRPr lang="en-US"/>
          </a:p>
        </p:txBody>
      </p:sp>
    </p:spTree>
    <p:extLst>
      <p:ext uri="{BB962C8B-B14F-4D97-AF65-F5344CB8AC3E}">
        <p14:creationId xmlns:p14="http://schemas.microsoft.com/office/powerpoint/2010/main" val="1072591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main core encounters the same iteration u=10 at a later point of execution</a:t>
            </a:r>
          </a:p>
        </p:txBody>
      </p:sp>
      <p:sp>
        <p:nvSpPr>
          <p:cNvPr id="5" name="Slide Number Placeholder 4">
            <a:extLst>
              <a:ext uri="{FF2B5EF4-FFF2-40B4-BE49-F238E27FC236}">
                <a16:creationId xmlns:a16="http://schemas.microsoft.com/office/drawing/2014/main" id="{8A7B7C23-45FB-7F8C-3E7E-4DE21DC85489}"/>
              </a:ext>
            </a:extLst>
          </p:cNvPr>
          <p:cNvSpPr>
            <a:spLocks noGrp="1"/>
          </p:cNvSpPr>
          <p:nvPr>
            <p:ph type="sldNum" sz="quarter" idx="5"/>
          </p:nvPr>
        </p:nvSpPr>
        <p:spPr/>
        <p:txBody>
          <a:bodyPr/>
          <a:lstStyle/>
          <a:p>
            <a:fld id="{8DD6C260-3824-F843-9F1A-F38C48FF9710}" type="slidenum">
              <a:rPr lang="en-US" smtClean="0"/>
              <a:t>91</a:t>
            </a:fld>
            <a:endParaRPr lang="en-US"/>
          </a:p>
        </p:txBody>
      </p:sp>
    </p:spTree>
    <p:extLst>
      <p:ext uri="{BB962C8B-B14F-4D97-AF65-F5344CB8AC3E}">
        <p14:creationId xmlns:p14="http://schemas.microsoft.com/office/powerpoint/2010/main" val="15847057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executing the code inside the iteration, the main core also generates a TLB miss for the same data. </a:t>
            </a:r>
          </a:p>
        </p:txBody>
      </p:sp>
      <p:sp>
        <p:nvSpPr>
          <p:cNvPr id="5" name="Slide Number Placeholder 4">
            <a:extLst>
              <a:ext uri="{FF2B5EF4-FFF2-40B4-BE49-F238E27FC236}">
                <a16:creationId xmlns:a16="http://schemas.microsoft.com/office/drawing/2014/main" id="{22AE36DC-DDE5-26FD-49DF-1F99EE6CDB01}"/>
              </a:ext>
            </a:extLst>
          </p:cNvPr>
          <p:cNvSpPr>
            <a:spLocks noGrp="1"/>
          </p:cNvSpPr>
          <p:nvPr>
            <p:ph type="sldNum" sz="quarter" idx="5"/>
          </p:nvPr>
        </p:nvSpPr>
        <p:spPr/>
        <p:txBody>
          <a:bodyPr/>
          <a:lstStyle/>
          <a:p>
            <a:fld id="{8DD6C260-3824-F843-9F1A-F38C48FF9710}" type="slidenum">
              <a:rPr lang="en-US" smtClean="0"/>
              <a:t>92</a:t>
            </a:fld>
            <a:endParaRPr lang="en-US"/>
          </a:p>
        </p:txBody>
      </p:sp>
    </p:spTree>
    <p:extLst>
      <p:ext uri="{BB962C8B-B14F-4D97-AF65-F5344CB8AC3E}">
        <p14:creationId xmlns:p14="http://schemas.microsoft.com/office/powerpoint/2010/main" val="29807919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instead of performing a page table walk, the main core consults the pre-translation buffer within the stack . Since the pre-translation core had already translated the required address and stored it in the pre-translation buffer, therefore the main core gets the pre-</a:t>
            </a:r>
            <a:r>
              <a:rPr lang="en-US" dirty="0" err="1"/>
              <a:t>transalted</a:t>
            </a:r>
            <a:r>
              <a:rPr lang="en-US" dirty="0"/>
              <a:t> results from the PB</a:t>
            </a:r>
          </a:p>
        </p:txBody>
      </p:sp>
      <p:sp>
        <p:nvSpPr>
          <p:cNvPr id="5" name="Slide Number Placeholder 4">
            <a:extLst>
              <a:ext uri="{FF2B5EF4-FFF2-40B4-BE49-F238E27FC236}">
                <a16:creationId xmlns:a16="http://schemas.microsoft.com/office/drawing/2014/main" id="{AA435A86-7A3B-89A3-9312-78B99AD733E1}"/>
              </a:ext>
            </a:extLst>
          </p:cNvPr>
          <p:cNvSpPr>
            <a:spLocks noGrp="1"/>
          </p:cNvSpPr>
          <p:nvPr>
            <p:ph type="sldNum" sz="quarter" idx="5"/>
          </p:nvPr>
        </p:nvSpPr>
        <p:spPr/>
        <p:txBody>
          <a:bodyPr/>
          <a:lstStyle/>
          <a:p>
            <a:fld id="{8DD6C260-3824-F843-9F1A-F38C48FF9710}" type="slidenum">
              <a:rPr lang="en-US" smtClean="0"/>
              <a:t>93</a:t>
            </a:fld>
            <a:endParaRPr lang="en-US"/>
          </a:p>
        </p:txBody>
      </p:sp>
    </p:spTree>
    <p:extLst>
      <p:ext uri="{BB962C8B-B14F-4D97-AF65-F5344CB8AC3E}">
        <p14:creationId xmlns:p14="http://schemas.microsoft.com/office/powerpoint/2010/main" val="1551697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3500"/>
              </a:lnSpc>
            </a:pPr>
            <a:r>
              <a:rPr lang="en-US" dirty="0"/>
              <a:t>This concludes our final step 2 and we can see that </a:t>
            </a:r>
            <a:r>
              <a:rPr lang="en-US" sz="1200" b="1" dirty="0">
                <a:solidFill>
                  <a:schemeClr val="bg1"/>
                </a:solidFill>
              </a:rPr>
              <a:t>Pre-translation moves the page table walk</a:t>
            </a:r>
          </a:p>
          <a:p>
            <a:pPr algn="l">
              <a:lnSpc>
                <a:spcPts val="3500"/>
              </a:lnSpc>
            </a:pPr>
            <a:r>
              <a:rPr lang="en-US" sz="1200" b="1" dirty="0">
                <a:solidFill>
                  <a:schemeClr val="bg1"/>
                </a:solidFill>
              </a:rPr>
              <a:t> latency off the critical path of execution</a:t>
            </a:r>
            <a:endParaRPr lang="en-US" dirty="0"/>
          </a:p>
        </p:txBody>
      </p:sp>
      <p:sp>
        <p:nvSpPr>
          <p:cNvPr id="5" name="Slide Number Placeholder 4">
            <a:extLst>
              <a:ext uri="{FF2B5EF4-FFF2-40B4-BE49-F238E27FC236}">
                <a16:creationId xmlns:a16="http://schemas.microsoft.com/office/drawing/2014/main" id="{A4FD6647-4400-5F2D-F50A-61A66B73D0DD}"/>
              </a:ext>
            </a:extLst>
          </p:cNvPr>
          <p:cNvSpPr>
            <a:spLocks noGrp="1"/>
          </p:cNvSpPr>
          <p:nvPr>
            <p:ph type="sldNum" sz="quarter" idx="5"/>
          </p:nvPr>
        </p:nvSpPr>
        <p:spPr/>
        <p:txBody>
          <a:bodyPr/>
          <a:lstStyle/>
          <a:p>
            <a:fld id="{8DD6C260-3824-F843-9F1A-F38C48FF9710}" type="slidenum">
              <a:rPr lang="en-US" smtClean="0"/>
              <a:t>94</a:t>
            </a:fld>
            <a:endParaRPr lang="en-US"/>
          </a:p>
        </p:txBody>
      </p:sp>
    </p:spTree>
    <p:extLst>
      <p:ext uri="{BB962C8B-B14F-4D97-AF65-F5344CB8AC3E}">
        <p14:creationId xmlns:p14="http://schemas.microsoft.com/office/powerpoint/2010/main" val="15724501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our approaches, we had our baseline cuckoo hash page table</a:t>
            </a:r>
          </a:p>
        </p:txBody>
      </p:sp>
      <p:sp>
        <p:nvSpPr>
          <p:cNvPr id="5" name="Slide Number Placeholder 4">
            <a:extLst>
              <a:ext uri="{FF2B5EF4-FFF2-40B4-BE49-F238E27FC236}">
                <a16:creationId xmlns:a16="http://schemas.microsoft.com/office/drawing/2014/main" id="{2753DD50-7819-04B3-6D67-C5CB8B0520BE}"/>
              </a:ext>
            </a:extLst>
          </p:cNvPr>
          <p:cNvSpPr>
            <a:spLocks noGrp="1"/>
          </p:cNvSpPr>
          <p:nvPr>
            <p:ph type="sldNum" sz="quarter" idx="5"/>
          </p:nvPr>
        </p:nvSpPr>
        <p:spPr/>
        <p:txBody>
          <a:bodyPr/>
          <a:lstStyle/>
          <a:p>
            <a:fld id="{8DD6C260-3824-F843-9F1A-F38C48FF9710}" type="slidenum">
              <a:rPr lang="en-US" smtClean="0"/>
              <a:t>95</a:t>
            </a:fld>
            <a:endParaRPr lang="en-US"/>
          </a:p>
        </p:txBody>
      </p:sp>
    </p:spTree>
    <p:extLst>
      <p:ext uri="{BB962C8B-B14F-4D97-AF65-F5344CB8AC3E}">
        <p14:creationId xmlns:p14="http://schemas.microsoft.com/office/powerpoint/2010/main" val="4869623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what we proposed our network contention aware hash that reduced network contention and thus the overall cross-stack memory access time and helped us improve our performance.</a:t>
            </a:r>
          </a:p>
        </p:txBody>
      </p:sp>
      <p:sp>
        <p:nvSpPr>
          <p:cNvPr id="5" name="Slide Number Placeholder 4">
            <a:extLst>
              <a:ext uri="{FF2B5EF4-FFF2-40B4-BE49-F238E27FC236}">
                <a16:creationId xmlns:a16="http://schemas.microsoft.com/office/drawing/2014/main" id="{5742E9B5-AC1C-7164-903C-D24C6DA685F4}"/>
              </a:ext>
            </a:extLst>
          </p:cNvPr>
          <p:cNvSpPr>
            <a:spLocks noGrp="1"/>
          </p:cNvSpPr>
          <p:nvPr>
            <p:ph type="sldNum" sz="quarter" idx="5"/>
          </p:nvPr>
        </p:nvSpPr>
        <p:spPr/>
        <p:txBody>
          <a:bodyPr/>
          <a:lstStyle/>
          <a:p>
            <a:fld id="{8DD6C260-3824-F843-9F1A-F38C48FF9710}" type="slidenum">
              <a:rPr lang="en-US" smtClean="0"/>
              <a:t>96</a:t>
            </a:fld>
            <a:endParaRPr lang="en-US"/>
          </a:p>
        </p:txBody>
      </p:sp>
    </p:spTree>
    <p:extLst>
      <p:ext uri="{BB962C8B-B14F-4D97-AF65-F5344CB8AC3E}">
        <p14:creationId xmlns:p14="http://schemas.microsoft.com/office/powerpoint/2010/main" val="485396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that we propose our pre-translation which further reduce the network overhead by pre-translating </a:t>
            </a:r>
            <a:r>
              <a:rPr lang="en-US" dirty="0" err="1"/>
              <a:t>ptw</a:t>
            </a:r>
            <a:r>
              <a:rPr lang="en-US" dirty="0"/>
              <a:t> and bringing them inside the same stack for future use. </a:t>
            </a:r>
          </a:p>
        </p:txBody>
      </p:sp>
      <p:sp>
        <p:nvSpPr>
          <p:cNvPr id="5" name="Slide Number Placeholder 4">
            <a:extLst>
              <a:ext uri="{FF2B5EF4-FFF2-40B4-BE49-F238E27FC236}">
                <a16:creationId xmlns:a16="http://schemas.microsoft.com/office/drawing/2014/main" id="{91C1F55B-3056-31E0-85A1-E1C823982852}"/>
              </a:ext>
            </a:extLst>
          </p:cNvPr>
          <p:cNvSpPr>
            <a:spLocks noGrp="1"/>
          </p:cNvSpPr>
          <p:nvPr>
            <p:ph type="sldNum" sz="quarter" idx="5"/>
          </p:nvPr>
        </p:nvSpPr>
        <p:spPr/>
        <p:txBody>
          <a:bodyPr/>
          <a:lstStyle/>
          <a:p>
            <a:fld id="{8DD6C260-3824-F843-9F1A-F38C48FF9710}" type="slidenum">
              <a:rPr lang="en-US" smtClean="0"/>
              <a:t>97</a:t>
            </a:fld>
            <a:endParaRPr lang="en-US"/>
          </a:p>
        </p:txBody>
      </p:sp>
    </p:spTree>
    <p:extLst>
      <p:ext uri="{BB962C8B-B14F-4D97-AF65-F5344CB8AC3E}">
        <p14:creationId xmlns:p14="http://schemas.microsoft.com/office/powerpoint/2010/main" val="19967476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talk about our evaluation</a:t>
            </a:r>
          </a:p>
        </p:txBody>
      </p:sp>
      <p:sp>
        <p:nvSpPr>
          <p:cNvPr id="4" name="Slide Number Placeholder 3">
            <a:extLst>
              <a:ext uri="{FF2B5EF4-FFF2-40B4-BE49-F238E27FC236}">
                <a16:creationId xmlns:a16="http://schemas.microsoft.com/office/drawing/2014/main" id="{CDA4DBC0-F5F5-F79C-3058-514642F254BB}"/>
              </a:ext>
            </a:extLst>
          </p:cNvPr>
          <p:cNvSpPr>
            <a:spLocks noGrp="1"/>
          </p:cNvSpPr>
          <p:nvPr>
            <p:ph type="sldNum" sz="quarter" idx="5"/>
          </p:nvPr>
        </p:nvSpPr>
        <p:spPr/>
        <p:txBody>
          <a:bodyPr/>
          <a:lstStyle/>
          <a:p>
            <a:fld id="{8DD6C260-3824-F843-9F1A-F38C48FF9710}" type="slidenum">
              <a:rPr lang="en-US" smtClean="0"/>
              <a:t>98</a:t>
            </a:fld>
            <a:endParaRPr lang="en-US"/>
          </a:p>
        </p:txBody>
      </p:sp>
    </p:spTree>
    <p:extLst>
      <p:ext uri="{BB962C8B-B14F-4D97-AF65-F5344CB8AC3E}">
        <p14:creationId xmlns:p14="http://schemas.microsoft.com/office/powerpoint/2010/main" val="32438647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model our system, we use the </a:t>
            </a:r>
            <a:r>
              <a:rPr lang="en-US" dirty="0" err="1"/>
              <a:t>MultiPIM</a:t>
            </a:r>
            <a:r>
              <a:rPr lang="en-US" dirty="0"/>
              <a:t> simulator which is based on already verified simulations, </a:t>
            </a:r>
            <a:r>
              <a:rPr lang="en-US" dirty="0" err="1"/>
              <a:t>ramulator</a:t>
            </a:r>
            <a:r>
              <a:rPr lang="en-US" dirty="0"/>
              <a:t> and </a:t>
            </a:r>
            <a:r>
              <a:rPr lang="en-US" dirty="0" err="1"/>
              <a:t>zsim</a:t>
            </a:r>
            <a:r>
              <a:rPr lang="en-US" dirty="0"/>
              <a:t>. The network is modelled using bookism. We evaluate a total number of 16 stacks interconnected by a </a:t>
            </a:r>
            <a:r>
              <a:rPr lang="en-US" dirty="0" err="1"/>
              <a:t>dragondfly</a:t>
            </a:r>
            <a:r>
              <a:rPr lang="en-US" dirty="0"/>
              <a:t> topology. Each modelled stack has 32 vaults where each vault has a single core with a TLB with 64 entries and a page table walker. Each stack had a pre-translation buffer with 1024 </a:t>
            </a:r>
            <a:r>
              <a:rPr lang="en-US" dirty="0" err="1"/>
              <a:t>enties</a:t>
            </a:r>
            <a:r>
              <a:rPr lang="en-US" dirty="0"/>
              <a:t>.</a:t>
            </a:r>
          </a:p>
        </p:txBody>
      </p:sp>
      <p:sp>
        <p:nvSpPr>
          <p:cNvPr id="4" name="Slide Number Placeholder 3">
            <a:extLst>
              <a:ext uri="{FF2B5EF4-FFF2-40B4-BE49-F238E27FC236}">
                <a16:creationId xmlns:a16="http://schemas.microsoft.com/office/drawing/2014/main" id="{59F7F283-B9F6-8B7C-D12E-7448BE42B3F8}"/>
              </a:ext>
            </a:extLst>
          </p:cNvPr>
          <p:cNvSpPr>
            <a:spLocks noGrp="1"/>
          </p:cNvSpPr>
          <p:nvPr>
            <p:ph type="sldNum" sz="quarter" idx="5"/>
          </p:nvPr>
        </p:nvSpPr>
        <p:spPr/>
        <p:txBody>
          <a:bodyPr/>
          <a:lstStyle/>
          <a:p>
            <a:fld id="{8DD6C260-3824-F843-9F1A-F38C48FF9710}" type="slidenum">
              <a:rPr lang="en-US" smtClean="0"/>
              <a:t>99</a:t>
            </a:fld>
            <a:endParaRPr lang="en-US"/>
          </a:p>
        </p:txBody>
      </p:sp>
    </p:spTree>
    <p:extLst>
      <p:ext uri="{BB962C8B-B14F-4D97-AF65-F5344CB8AC3E}">
        <p14:creationId xmlns:p14="http://schemas.microsoft.com/office/powerpoint/2010/main" val="15382254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1463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74C8-7F11-9D4D-B101-49042A913C00}"/>
              </a:ext>
            </a:extLst>
          </p:cNvPr>
          <p:cNvSpPr>
            <a:spLocks noGrp="1"/>
          </p:cNvSpPr>
          <p:nvPr>
            <p:ph type="ctrTitle"/>
          </p:nvPr>
        </p:nvSpPr>
        <p:spPr>
          <a:xfrm>
            <a:off x="643466" y="2754087"/>
            <a:ext cx="8229792" cy="246017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455635E-1B0B-FF46-9BCE-0C944BD16758}"/>
              </a:ext>
            </a:extLst>
          </p:cNvPr>
          <p:cNvSpPr>
            <a:spLocks noGrp="1"/>
          </p:cNvSpPr>
          <p:nvPr>
            <p:ph type="subTitle" idx="1"/>
          </p:nvPr>
        </p:nvSpPr>
        <p:spPr>
          <a:xfrm>
            <a:off x="643465" y="5323170"/>
            <a:ext cx="8229793" cy="1382429"/>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97498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14DEF-3949-7744-8DD1-D71185B5D5BA}"/>
              </a:ext>
            </a:extLst>
          </p:cNvPr>
          <p:cNvSpPr>
            <a:spLocks noGrp="1"/>
          </p:cNvSpPr>
          <p:nvPr>
            <p:ph type="title"/>
          </p:nvPr>
        </p:nvSpPr>
        <p:spPr>
          <a:xfrm>
            <a:off x="218660" y="365125"/>
            <a:ext cx="11718235"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7379767-5ABD-F34C-8F79-814A80A9A022}"/>
              </a:ext>
            </a:extLst>
          </p:cNvPr>
          <p:cNvSpPr>
            <a:spLocks noGrp="1"/>
          </p:cNvSpPr>
          <p:nvPr>
            <p:ph idx="1"/>
          </p:nvPr>
        </p:nvSpPr>
        <p:spPr>
          <a:xfrm>
            <a:off x="218661" y="1825625"/>
            <a:ext cx="11718235" cy="41913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442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30C6-B321-6143-A08B-85AF799EDFB7}"/>
              </a:ext>
            </a:extLst>
          </p:cNvPr>
          <p:cNvSpPr>
            <a:spLocks noGrp="1"/>
          </p:cNvSpPr>
          <p:nvPr>
            <p:ph type="title"/>
          </p:nvPr>
        </p:nvSpPr>
        <p:spPr>
          <a:xfrm>
            <a:off x="268357" y="365125"/>
            <a:ext cx="11608903"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C07DD3-DA4B-5846-BD6A-62CE469DC002}"/>
              </a:ext>
            </a:extLst>
          </p:cNvPr>
          <p:cNvSpPr>
            <a:spLocks noGrp="1"/>
          </p:cNvSpPr>
          <p:nvPr>
            <p:ph sz="half" idx="1"/>
          </p:nvPr>
        </p:nvSpPr>
        <p:spPr>
          <a:xfrm>
            <a:off x="268357" y="1825625"/>
            <a:ext cx="5751443" cy="4197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B439A6-3255-AC45-B6AB-3FB4CFCCADA7}"/>
              </a:ext>
            </a:extLst>
          </p:cNvPr>
          <p:cNvSpPr>
            <a:spLocks noGrp="1"/>
          </p:cNvSpPr>
          <p:nvPr>
            <p:ph sz="half" idx="2"/>
          </p:nvPr>
        </p:nvSpPr>
        <p:spPr>
          <a:xfrm>
            <a:off x="6172199" y="1825625"/>
            <a:ext cx="5705061" cy="4197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96741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30E10-40D5-4C41-9E02-1CF6CD009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54FFD7C-F2BB-FD42-9838-2354E06A03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50482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4400"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A5DDEE"/>
        </a:buClr>
        <a:buFont typeface="Courier New" panose="02070309020205020404" pitchFamily="49" charset="0"/>
        <a:buChar char="o"/>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47839"/>
        </a:buClr>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2D833"/>
        </a:buClr>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3F97D3"/>
        </a:buClr>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A5DDEE"/>
        </a:buClr>
        <a:buFont typeface="Courier New" panose="02070309020205020404" pitchFamily="49" charset="0"/>
        <a:buChar char="o"/>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3.xml"/><Relationship Id="rId1" Type="http://schemas.openxmlformats.org/officeDocument/2006/relationships/tags" Target="../tags/tag89.xml"/><Relationship Id="rId4" Type="http://schemas.openxmlformats.org/officeDocument/2006/relationships/image" Target="../media/image12.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xml"/><Relationship Id="rId1" Type="http://schemas.openxmlformats.org/officeDocument/2006/relationships/tags" Target="../tags/tag90.xml"/><Relationship Id="rId4" Type="http://schemas.openxmlformats.org/officeDocument/2006/relationships/image" Target="../media/image12.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3.xml"/><Relationship Id="rId1" Type="http://schemas.openxmlformats.org/officeDocument/2006/relationships/tags" Target="../tags/tag91.xml"/><Relationship Id="rId4" Type="http://schemas.openxmlformats.org/officeDocument/2006/relationships/image" Target="../media/image13.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3.xml"/><Relationship Id="rId1" Type="http://schemas.openxmlformats.org/officeDocument/2006/relationships/tags" Target="../tags/tag92.xml"/><Relationship Id="rId4" Type="http://schemas.openxmlformats.org/officeDocument/2006/relationships/image" Target="../media/image13.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xml"/><Relationship Id="rId1" Type="http://schemas.openxmlformats.org/officeDocument/2006/relationships/tags" Target="../tags/tag93.xml"/><Relationship Id="rId4" Type="http://schemas.openxmlformats.org/officeDocument/2006/relationships/image" Target="../media/image14.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xml"/><Relationship Id="rId1" Type="http://schemas.openxmlformats.org/officeDocument/2006/relationships/tags" Target="../tags/tag94.xml"/><Relationship Id="rId4" Type="http://schemas.openxmlformats.org/officeDocument/2006/relationships/image" Target="../media/image14.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xml"/><Relationship Id="rId1" Type="http://schemas.openxmlformats.org/officeDocument/2006/relationships/tags" Target="../tags/tag95.xml"/><Relationship Id="rId4" Type="http://schemas.openxmlformats.org/officeDocument/2006/relationships/image" Target="../media/image15.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3.xml"/><Relationship Id="rId1" Type="http://schemas.openxmlformats.org/officeDocument/2006/relationships/tags" Target="../tags/tag96.xml"/><Relationship Id="rId4" Type="http://schemas.openxmlformats.org/officeDocument/2006/relationships/image" Target="../media/image15.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3.xml"/><Relationship Id="rId1" Type="http://schemas.openxmlformats.org/officeDocument/2006/relationships/tags" Target="../tags/tag9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3.xml"/><Relationship Id="rId1" Type="http://schemas.openxmlformats.org/officeDocument/2006/relationships/tags" Target="../tags/tag98.xml"/><Relationship Id="rId4" Type="http://schemas.openxmlformats.org/officeDocument/2006/relationships/image" Target="../media/image16.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3.xml"/><Relationship Id="rId1" Type="http://schemas.openxmlformats.org/officeDocument/2006/relationships/tags" Target="../tags/tag99.xml"/><Relationship Id="rId4" Type="http://schemas.openxmlformats.org/officeDocument/2006/relationships/image" Target="../media/image16.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2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2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3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3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3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3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4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4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44.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ags" Target="../tags/tag4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4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4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tags" Target="../tags/tag49.xml"/><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tags" Target="../tags/tag50.xml"/><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tags" Target="../tags/tag51.xml"/><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ags" Target="../tags/tag5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ags" Target="../tags/tag5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tags" Target="../tags/tag5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5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tags" Target="../tags/tag5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tags" Target="../tags/tag5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tags" Target="../tags/tag60.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ags" Target="../tags/tag6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tags" Target="../tags/tag6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xml"/><Relationship Id="rId1" Type="http://schemas.openxmlformats.org/officeDocument/2006/relationships/tags" Target="../tags/tag6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tags" Target="../tags/tag64.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tags" Target="../tags/tag65.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xml"/><Relationship Id="rId1" Type="http://schemas.openxmlformats.org/officeDocument/2006/relationships/tags" Target="../tags/tag66.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tags" Target="../tags/tag67.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tags" Target="../tags/tag68.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tags" Target="../tags/tag69.xml"/><Relationship Id="rId4" Type="http://schemas.openxmlformats.org/officeDocument/2006/relationships/image" Target="../media/image8.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tags" Target="../tags/tag70.xml"/><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tags" Target="../tags/tag71.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xml"/><Relationship Id="rId1" Type="http://schemas.openxmlformats.org/officeDocument/2006/relationships/tags" Target="../tags/tag7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7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xml"/><Relationship Id="rId1" Type="http://schemas.openxmlformats.org/officeDocument/2006/relationships/tags" Target="../tags/tag74.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xml"/><Relationship Id="rId1" Type="http://schemas.openxmlformats.org/officeDocument/2006/relationships/tags" Target="../tags/tag75.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xml"/><Relationship Id="rId1" Type="http://schemas.openxmlformats.org/officeDocument/2006/relationships/tags" Target="../tags/tag76.xml"/></Relationships>
</file>

<file path=ppt/slides/_rels/slide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tags" Target="../tags/tag77.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xml"/><Relationship Id="rId1" Type="http://schemas.openxmlformats.org/officeDocument/2006/relationships/tags" Target="../tags/tag78.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3.xml"/><Relationship Id="rId1" Type="http://schemas.openxmlformats.org/officeDocument/2006/relationships/tags" Target="../tags/tag79.xml"/><Relationship Id="rId5" Type="http://schemas.openxmlformats.org/officeDocument/2006/relationships/image" Target="../media/image11.svg"/><Relationship Id="rId4" Type="http://schemas.openxmlformats.org/officeDocument/2006/relationships/image" Target="../media/image10.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3.xml"/><Relationship Id="rId1" Type="http://schemas.openxmlformats.org/officeDocument/2006/relationships/tags" Target="../tags/tag80.xml"/><Relationship Id="rId5" Type="http://schemas.openxmlformats.org/officeDocument/2006/relationships/image" Target="../media/image11.svg"/><Relationship Id="rId4" Type="http://schemas.openxmlformats.org/officeDocument/2006/relationships/image" Target="../media/image10.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3.xml"/><Relationship Id="rId1" Type="http://schemas.openxmlformats.org/officeDocument/2006/relationships/tags" Target="../tags/tag81.xml"/><Relationship Id="rId5" Type="http://schemas.openxmlformats.org/officeDocument/2006/relationships/image" Target="../media/image11.svg"/><Relationship Id="rId4" Type="http://schemas.openxmlformats.org/officeDocument/2006/relationships/image" Target="../media/image10.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3.xml"/><Relationship Id="rId1" Type="http://schemas.openxmlformats.org/officeDocument/2006/relationships/tags" Target="../tags/tag82.xml"/><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3.xml"/><Relationship Id="rId1" Type="http://schemas.openxmlformats.org/officeDocument/2006/relationships/tags" Target="../tags/tag83.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3.xml"/><Relationship Id="rId1" Type="http://schemas.openxmlformats.org/officeDocument/2006/relationships/tags" Target="../tags/tag84.xml"/><Relationship Id="rId5" Type="http://schemas.openxmlformats.org/officeDocument/2006/relationships/image" Target="../media/image11.svg"/><Relationship Id="rId4" Type="http://schemas.openxmlformats.org/officeDocument/2006/relationships/image" Target="../media/image10.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xml"/><Relationship Id="rId1" Type="http://schemas.openxmlformats.org/officeDocument/2006/relationships/tags" Target="../tags/tag85.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xml"/><Relationship Id="rId1" Type="http://schemas.openxmlformats.org/officeDocument/2006/relationships/tags" Target="../tags/tag86.xml"/><Relationship Id="rId5" Type="http://schemas.openxmlformats.org/officeDocument/2006/relationships/image" Target="../media/image11.svg"/><Relationship Id="rId4" Type="http://schemas.openxmlformats.org/officeDocument/2006/relationships/image" Target="../media/image10.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xml"/><Relationship Id="rId1" Type="http://schemas.openxmlformats.org/officeDocument/2006/relationships/tags" Target="../tags/tag87.xml"/><Relationship Id="rId5" Type="http://schemas.openxmlformats.org/officeDocument/2006/relationships/image" Target="../media/image11.svg"/><Relationship Id="rId4" Type="http://schemas.openxmlformats.org/officeDocument/2006/relationships/image" Target="../media/image10.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3.xml"/><Relationship Id="rId1" Type="http://schemas.openxmlformats.org/officeDocument/2006/relationships/tags" Target="../tags/tag8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6464919-C153-1C4C-A8ED-4A782E9C497D}"/>
              </a:ext>
            </a:extLst>
          </p:cNvPr>
          <p:cNvSpPr txBox="1"/>
          <p:nvPr/>
        </p:nvSpPr>
        <p:spPr>
          <a:xfrm>
            <a:off x="160187" y="2844224"/>
            <a:ext cx="12031813" cy="1169551"/>
          </a:xfrm>
          <a:prstGeom prst="rect">
            <a:avLst/>
          </a:prstGeom>
          <a:noFill/>
        </p:spPr>
        <p:txBody>
          <a:bodyPr wrap="square" rtlCol="0">
            <a:spAutoFit/>
          </a:bodyPr>
          <a:lstStyle/>
          <a:p>
            <a:pPr algn="ctr">
              <a:lnSpc>
                <a:spcPts val="4180"/>
              </a:lnSpc>
            </a:pPr>
            <a:r>
              <a:rPr lang="en-US" sz="4400" b="1" dirty="0" err="1"/>
              <a:t>vPIM</a:t>
            </a:r>
            <a:r>
              <a:rPr lang="en-US" sz="4400" b="1" dirty="0"/>
              <a:t>: Efficient </a:t>
            </a:r>
            <a:r>
              <a:rPr lang="en-US" sz="4400" b="0" i="0" dirty="0">
                <a:effectLst/>
                <a:latin typeface="Arial" panose="020B0604020202020204" pitchFamily="34" charset="0"/>
              </a:rPr>
              <a:t>Virtual Address Translation for</a:t>
            </a:r>
            <a:br>
              <a:rPr lang="en-US" sz="4400" dirty="0"/>
            </a:br>
            <a:r>
              <a:rPr lang="en-US" sz="4400" b="0" i="0" dirty="0">
                <a:effectLst/>
                <a:latin typeface="Arial" panose="020B0604020202020204" pitchFamily="34" charset="0"/>
              </a:rPr>
              <a:t>Scalable Processing-in-Memory Architectures</a:t>
            </a:r>
            <a:endParaRPr lang="en-US" sz="4400" b="1" dirty="0"/>
          </a:p>
        </p:txBody>
      </p:sp>
      <p:sp>
        <p:nvSpPr>
          <p:cNvPr id="13" name="object 4">
            <a:extLst>
              <a:ext uri="{FF2B5EF4-FFF2-40B4-BE49-F238E27FC236}">
                <a16:creationId xmlns:a16="http://schemas.microsoft.com/office/drawing/2014/main" id="{9464929C-12DE-864B-9297-53D934C4F594}"/>
              </a:ext>
            </a:extLst>
          </p:cNvPr>
          <p:cNvSpPr/>
          <p:nvPr/>
        </p:nvSpPr>
        <p:spPr>
          <a:xfrm>
            <a:off x="3563760" y="4957803"/>
            <a:ext cx="2003976" cy="1396960"/>
          </a:xfrm>
          <a:prstGeom prst="rect">
            <a:avLst/>
          </a:prstGeom>
          <a:blipFill dpi="0" rotWithShape="1">
            <a:blip r:embed="rId3" cstate="print">
              <a:alphaModFix amt="50000"/>
            </a:blip>
            <a:srcRect/>
            <a:stretch>
              <a:fillRect/>
            </a:stretch>
          </a:blipFill>
        </p:spPr>
        <p:txBody>
          <a:bodyPr wrap="square" lIns="0" tIns="0" rIns="0" bIns="0" rtlCol="0"/>
          <a:lstStyle/>
          <a:p>
            <a:endParaRPr dirty="0"/>
          </a:p>
        </p:txBody>
      </p:sp>
      <p:sp>
        <p:nvSpPr>
          <p:cNvPr id="2" name="TextBox 1">
            <a:extLst>
              <a:ext uri="{FF2B5EF4-FFF2-40B4-BE49-F238E27FC236}">
                <a16:creationId xmlns:a16="http://schemas.microsoft.com/office/drawing/2014/main" id="{78146627-14FE-9E31-9896-0DA56B0B9946}"/>
              </a:ext>
            </a:extLst>
          </p:cNvPr>
          <p:cNvSpPr txBox="1"/>
          <p:nvPr/>
        </p:nvSpPr>
        <p:spPr>
          <a:xfrm>
            <a:off x="1490416" y="3936394"/>
            <a:ext cx="8985673" cy="830997"/>
          </a:xfrm>
          <a:prstGeom prst="rect">
            <a:avLst/>
          </a:prstGeom>
          <a:noFill/>
        </p:spPr>
        <p:txBody>
          <a:bodyPr wrap="square" rtlCol="0">
            <a:spAutoFit/>
          </a:bodyPr>
          <a:lstStyle/>
          <a:p>
            <a:pPr algn="ctr" fontAlgn="ctr"/>
            <a:r>
              <a:rPr lang="en-US" sz="2400" b="1" dirty="0" err="1"/>
              <a:t>Amel</a:t>
            </a:r>
            <a:r>
              <a:rPr lang="en-US" sz="2400" b="1" dirty="0"/>
              <a:t> Fatima, </a:t>
            </a:r>
            <a:r>
              <a:rPr lang="en-US" sz="2400" b="1" dirty="0" err="1"/>
              <a:t>Sihang</a:t>
            </a:r>
            <a:r>
              <a:rPr lang="en-US" sz="2400" b="1" dirty="0"/>
              <a:t> Liu, </a:t>
            </a:r>
            <a:r>
              <a:rPr lang="en-US" sz="2400" b="1" dirty="0" err="1"/>
              <a:t>Korakit</a:t>
            </a:r>
            <a:r>
              <a:rPr lang="en-US" sz="2400" b="1" dirty="0"/>
              <a:t> </a:t>
            </a:r>
            <a:r>
              <a:rPr lang="en-US" sz="2400" b="1" dirty="0" err="1"/>
              <a:t>Seemakhupt</a:t>
            </a:r>
            <a:r>
              <a:rPr lang="en-US" sz="2400" b="1" dirty="0"/>
              <a:t>, </a:t>
            </a:r>
            <a:r>
              <a:rPr lang="en-US" sz="2400" b="1" dirty="0" err="1"/>
              <a:t>Rachata</a:t>
            </a:r>
            <a:r>
              <a:rPr lang="en-US" sz="2400" b="1" dirty="0"/>
              <a:t> </a:t>
            </a:r>
            <a:r>
              <a:rPr lang="en-US" sz="2400" b="1" dirty="0" err="1"/>
              <a:t>Ausavarungnirun</a:t>
            </a:r>
            <a:r>
              <a:rPr lang="en-US" sz="2400" b="1" dirty="0"/>
              <a:t>, Samira Khan</a:t>
            </a:r>
          </a:p>
        </p:txBody>
      </p:sp>
      <p:pic>
        <p:nvPicPr>
          <p:cNvPr id="4" name="Picture 3">
            <a:extLst>
              <a:ext uri="{FF2B5EF4-FFF2-40B4-BE49-F238E27FC236}">
                <a16:creationId xmlns:a16="http://schemas.microsoft.com/office/drawing/2014/main" id="{7432226C-995C-C6C5-D797-B370F0B16DD8}"/>
              </a:ext>
            </a:extLst>
          </p:cNvPr>
          <p:cNvPicPr>
            <a:picLocks noChangeAspect="1"/>
          </p:cNvPicPr>
          <p:nvPr/>
        </p:nvPicPr>
        <p:blipFill>
          <a:blip r:embed="rId4"/>
          <a:stretch>
            <a:fillRect/>
          </a:stretch>
        </p:blipFill>
        <p:spPr>
          <a:xfrm>
            <a:off x="6731084" y="4920436"/>
            <a:ext cx="1511808" cy="1511808"/>
          </a:xfrm>
          <a:prstGeom prst="rect">
            <a:avLst/>
          </a:prstGeom>
        </p:spPr>
      </p:pic>
      <p:sp>
        <p:nvSpPr>
          <p:cNvPr id="5" name="Slide Number Placeholder 4">
            <a:extLst>
              <a:ext uri="{FF2B5EF4-FFF2-40B4-BE49-F238E27FC236}">
                <a16:creationId xmlns:a16="http://schemas.microsoft.com/office/drawing/2014/main" id="{502E412F-4FEE-DFEE-C757-4C3C9E6F3798}"/>
              </a:ext>
            </a:extLst>
          </p:cNvPr>
          <p:cNvSpPr>
            <a:spLocks noGrp="1"/>
          </p:cNvSpPr>
          <p:nvPr>
            <p:ph type="sldNum" sz="quarter" idx="4294967295"/>
          </p:nvPr>
        </p:nvSpPr>
        <p:spPr>
          <a:xfrm>
            <a:off x="11734800" y="6354763"/>
            <a:ext cx="457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00B8447-1594-F147-88A6-2D9B928A4F79}" type="slidenum">
              <a:rPr lang="en-US" smtClean="0"/>
              <a:pPr/>
              <a:t>1</a:t>
            </a:fld>
            <a:endParaRPr lang="en-US"/>
          </a:p>
        </p:txBody>
      </p:sp>
    </p:spTree>
    <p:extLst>
      <p:ext uri="{BB962C8B-B14F-4D97-AF65-F5344CB8AC3E}">
        <p14:creationId xmlns:p14="http://schemas.microsoft.com/office/powerpoint/2010/main" val="440154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A4490-4DE8-454B-90CD-E5D3AED370C9}"/>
              </a:ext>
            </a:extLst>
          </p:cNvPr>
          <p:cNvSpPr>
            <a:spLocks noGrp="1"/>
          </p:cNvSpPr>
          <p:nvPr>
            <p:ph type="title"/>
          </p:nvPr>
        </p:nvSpPr>
        <p:spPr>
          <a:xfrm>
            <a:off x="669844" y="16432"/>
            <a:ext cx="10515600" cy="1325563"/>
          </a:xfrm>
        </p:spPr>
        <p:txBody>
          <a:bodyPr>
            <a:normAutofit/>
          </a:bodyPr>
          <a:lstStyle/>
          <a:p>
            <a:r>
              <a:rPr lang="en-US" dirty="0">
                <a:latin typeface="+mn-lt"/>
              </a:rPr>
              <a:t>Processing in Memory (PIM) </a:t>
            </a:r>
          </a:p>
        </p:txBody>
      </p:sp>
      <p:sp>
        <p:nvSpPr>
          <p:cNvPr id="9" name="TextBox 8">
            <a:extLst>
              <a:ext uri="{FF2B5EF4-FFF2-40B4-BE49-F238E27FC236}">
                <a16:creationId xmlns:a16="http://schemas.microsoft.com/office/drawing/2014/main" id="{DFD311E9-246F-454A-B9BA-FB2BC200FA1C}"/>
              </a:ext>
            </a:extLst>
          </p:cNvPr>
          <p:cNvSpPr txBox="1"/>
          <p:nvPr/>
        </p:nvSpPr>
        <p:spPr>
          <a:xfrm>
            <a:off x="13643220" y="3199777"/>
            <a:ext cx="184731" cy="369332"/>
          </a:xfrm>
          <a:prstGeom prst="rect">
            <a:avLst/>
          </a:prstGeom>
          <a:noFill/>
        </p:spPr>
        <p:txBody>
          <a:bodyPr wrap="none" rtlCol="0">
            <a:spAutoFit/>
          </a:bodyPr>
          <a:lstStyle/>
          <a:p>
            <a:endParaRPr lang="en-US" dirty="0"/>
          </a:p>
        </p:txBody>
      </p:sp>
      <p:sp>
        <p:nvSpPr>
          <p:cNvPr id="57" name="Rectangle 56">
            <a:extLst>
              <a:ext uri="{FF2B5EF4-FFF2-40B4-BE49-F238E27FC236}">
                <a16:creationId xmlns:a16="http://schemas.microsoft.com/office/drawing/2014/main" id="{4BABB59B-60DB-AE0D-C9BD-39FFE5368E88}"/>
              </a:ext>
            </a:extLst>
          </p:cNvPr>
          <p:cNvSpPr/>
          <p:nvPr/>
        </p:nvSpPr>
        <p:spPr>
          <a:xfrm>
            <a:off x="4600961" y="4048108"/>
            <a:ext cx="3128859" cy="858833"/>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2FA5D6E-7B98-E5C4-ED3F-5C4A42A8226F}"/>
              </a:ext>
            </a:extLst>
          </p:cNvPr>
          <p:cNvSpPr/>
          <p:nvPr/>
        </p:nvSpPr>
        <p:spPr>
          <a:xfrm>
            <a:off x="4503562" y="3361888"/>
            <a:ext cx="3326229" cy="1641176"/>
          </a:xfrm>
          <a:prstGeom prst="rect">
            <a:avLst/>
          </a:prstGeom>
          <a:solidFill>
            <a:srgbClr val="767171">
              <a:alpha val="32157"/>
            </a:srgb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itle 1">
            <a:extLst>
              <a:ext uri="{FF2B5EF4-FFF2-40B4-BE49-F238E27FC236}">
                <a16:creationId xmlns:a16="http://schemas.microsoft.com/office/drawing/2014/main" id="{318A9B28-F717-213B-7527-ECF407194469}"/>
              </a:ext>
            </a:extLst>
          </p:cNvPr>
          <p:cNvSpPr txBox="1">
            <a:spLocks/>
          </p:cNvSpPr>
          <p:nvPr/>
        </p:nvSpPr>
        <p:spPr>
          <a:xfrm>
            <a:off x="669844" y="164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u="none" kern="1200">
                <a:solidFill>
                  <a:schemeClr val="tx1"/>
                </a:solidFill>
                <a:latin typeface="+mj-lt"/>
                <a:ea typeface="+mj-ea"/>
                <a:cs typeface="+mj-cs"/>
              </a:defRPr>
            </a:lvl1pPr>
          </a:lstStyle>
          <a:p>
            <a:endParaRPr lang="en-US" dirty="0">
              <a:latin typeface="+mn-lt"/>
            </a:endParaRPr>
          </a:p>
        </p:txBody>
      </p:sp>
      <p:sp>
        <p:nvSpPr>
          <p:cNvPr id="448" name="TextBox 447">
            <a:extLst>
              <a:ext uri="{FF2B5EF4-FFF2-40B4-BE49-F238E27FC236}">
                <a16:creationId xmlns:a16="http://schemas.microsoft.com/office/drawing/2014/main" id="{7A16C504-188B-4EBE-2650-27C26E83C69B}"/>
              </a:ext>
            </a:extLst>
          </p:cNvPr>
          <p:cNvSpPr txBox="1"/>
          <p:nvPr/>
        </p:nvSpPr>
        <p:spPr>
          <a:xfrm>
            <a:off x="0" y="1141782"/>
            <a:ext cx="8089201" cy="1246495"/>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cs typeface="Times New Roman" panose="02020603050405020304" pitchFamily="18" charset="0"/>
              </a:rPr>
              <a:t>Data-intensive applications demand more memory</a:t>
            </a:r>
          </a:p>
          <a:p>
            <a:pPr marL="342900" indent="-342900" algn="just">
              <a:buFont typeface="Arial" panose="020B0604020202020204" pitchFamily="34" charset="0"/>
              <a:buChar char="•"/>
            </a:pPr>
            <a:endParaRPr lang="en-US" sz="2500" dirty="0">
              <a:cs typeface="Times New Roman" panose="02020603050405020304" pitchFamily="18" charset="0"/>
            </a:endParaRPr>
          </a:p>
          <a:p>
            <a:pPr algn="just"/>
            <a:endParaRPr lang="en-US" sz="2500" dirty="0">
              <a:cs typeface="Times New Roman" panose="02020603050405020304" pitchFamily="18" charset="0"/>
            </a:endParaRPr>
          </a:p>
        </p:txBody>
      </p:sp>
      <p:sp>
        <p:nvSpPr>
          <p:cNvPr id="453" name="TextBox 452">
            <a:extLst>
              <a:ext uri="{FF2B5EF4-FFF2-40B4-BE49-F238E27FC236}">
                <a16:creationId xmlns:a16="http://schemas.microsoft.com/office/drawing/2014/main" id="{339EDA2B-1931-75DA-93DD-A06B55CCEAA0}"/>
              </a:ext>
            </a:extLst>
          </p:cNvPr>
          <p:cNvSpPr txBox="1"/>
          <p:nvPr/>
        </p:nvSpPr>
        <p:spPr>
          <a:xfrm>
            <a:off x="13549184" y="4034712"/>
            <a:ext cx="184731" cy="369332"/>
          </a:xfrm>
          <a:prstGeom prst="rect">
            <a:avLst/>
          </a:prstGeom>
          <a:noFill/>
        </p:spPr>
        <p:txBody>
          <a:bodyPr wrap="none" rtlCol="0">
            <a:spAutoFit/>
          </a:bodyPr>
          <a:lstStyle/>
          <a:p>
            <a:endParaRPr lang="en-US" dirty="0"/>
          </a:p>
        </p:txBody>
      </p:sp>
      <p:sp>
        <p:nvSpPr>
          <p:cNvPr id="462" name="Rectangle 461">
            <a:extLst>
              <a:ext uri="{FF2B5EF4-FFF2-40B4-BE49-F238E27FC236}">
                <a16:creationId xmlns:a16="http://schemas.microsoft.com/office/drawing/2014/main" id="{F9F8573C-39BE-DA67-D7B1-55FAEFAE9552}"/>
              </a:ext>
            </a:extLst>
          </p:cNvPr>
          <p:cNvSpPr/>
          <p:nvPr/>
        </p:nvSpPr>
        <p:spPr>
          <a:xfrm>
            <a:off x="4681489" y="3559520"/>
            <a:ext cx="1140126" cy="305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TextBox 462">
            <a:extLst>
              <a:ext uri="{FF2B5EF4-FFF2-40B4-BE49-F238E27FC236}">
                <a16:creationId xmlns:a16="http://schemas.microsoft.com/office/drawing/2014/main" id="{C639575A-DD5C-E0F4-8AD3-A5D49635B938}"/>
              </a:ext>
            </a:extLst>
          </p:cNvPr>
          <p:cNvSpPr txBox="1"/>
          <p:nvPr/>
        </p:nvSpPr>
        <p:spPr>
          <a:xfrm>
            <a:off x="4787051" y="3527515"/>
            <a:ext cx="970821"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464" name="Straight Arrow Connector 463">
            <a:extLst>
              <a:ext uri="{FF2B5EF4-FFF2-40B4-BE49-F238E27FC236}">
                <a16:creationId xmlns:a16="http://schemas.microsoft.com/office/drawing/2014/main" id="{4DC1D93E-A7D4-4B7D-0A0A-03A55D8ABE1B}"/>
              </a:ext>
            </a:extLst>
          </p:cNvPr>
          <p:cNvCxnSpPr>
            <a:cxnSpLocks/>
          </p:cNvCxnSpPr>
          <p:nvPr/>
        </p:nvCxnSpPr>
        <p:spPr>
          <a:xfrm>
            <a:off x="5236274" y="3865158"/>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65" name="Rectangle 464">
            <a:extLst>
              <a:ext uri="{FF2B5EF4-FFF2-40B4-BE49-F238E27FC236}">
                <a16:creationId xmlns:a16="http://schemas.microsoft.com/office/drawing/2014/main" id="{1150E3EA-7CAA-B756-B01F-85FEBA3505DB}"/>
              </a:ext>
            </a:extLst>
          </p:cNvPr>
          <p:cNvSpPr/>
          <p:nvPr/>
        </p:nvSpPr>
        <p:spPr>
          <a:xfrm>
            <a:off x="4683781" y="4112595"/>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TextBox 465">
            <a:extLst>
              <a:ext uri="{FF2B5EF4-FFF2-40B4-BE49-F238E27FC236}">
                <a16:creationId xmlns:a16="http://schemas.microsoft.com/office/drawing/2014/main" id="{269173A8-B763-80FE-73E2-4D6C32837609}"/>
              </a:ext>
            </a:extLst>
          </p:cNvPr>
          <p:cNvSpPr txBox="1"/>
          <p:nvPr/>
        </p:nvSpPr>
        <p:spPr>
          <a:xfrm>
            <a:off x="4981099" y="4461208"/>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467" name="Rounded Rectangle 466">
            <a:extLst>
              <a:ext uri="{FF2B5EF4-FFF2-40B4-BE49-F238E27FC236}">
                <a16:creationId xmlns:a16="http://schemas.microsoft.com/office/drawing/2014/main" id="{27F98610-AA1D-BC12-D909-576ABC386022}"/>
              </a:ext>
            </a:extLst>
          </p:cNvPr>
          <p:cNvSpPr/>
          <p:nvPr/>
        </p:nvSpPr>
        <p:spPr>
          <a:xfrm>
            <a:off x="4836229" y="4439055"/>
            <a:ext cx="927921" cy="3383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TextBox 467">
            <a:extLst>
              <a:ext uri="{FF2B5EF4-FFF2-40B4-BE49-F238E27FC236}">
                <a16:creationId xmlns:a16="http://schemas.microsoft.com/office/drawing/2014/main" id="{720B3677-DB2D-ABB8-F5A5-4A4133EFD0E1}"/>
              </a:ext>
            </a:extLst>
          </p:cNvPr>
          <p:cNvSpPr txBox="1"/>
          <p:nvPr/>
        </p:nvSpPr>
        <p:spPr>
          <a:xfrm>
            <a:off x="4756634" y="4138043"/>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469" name="TextBox 468">
            <a:extLst>
              <a:ext uri="{FF2B5EF4-FFF2-40B4-BE49-F238E27FC236}">
                <a16:creationId xmlns:a16="http://schemas.microsoft.com/office/drawing/2014/main" id="{6FA82124-3DB7-7791-38A1-6680501EAFFE}"/>
              </a:ext>
            </a:extLst>
          </p:cNvPr>
          <p:cNvSpPr txBox="1"/>
          <p:nvPr/>
        </p:nvSpPr>
        <p:spPr>
          <a:xfrm>
            <a:off x="5989406" y="3952702"/>
            <a:ext cx="281619"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470" name="Rectangle 469">
            <a:extLst>
              <a:ext uri="{FF2B5EF4-FFF2-40B4-BE49-F238E27FC236}">
                <a16:creationId xmlns:a16="http://schemas.microsoft.com/office/drawing/2014/main" id="{FF481B60-94D7-E695-4C93-42B2C7C908EB}"/>
              </a:ext>
            </a:extLst>
          </p:cNvPr>
          <p:cNvSpPr/>
          <p:nvPr/>
        </p:nvSpPr>
        <p:spPr>
          <a:xfrm>
            <a:off x="6474678" y="3569141"/>
            <a:ext cx="1185696" cy="305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TextBox 470">
            <a:extLst>
              <a:ext uri="{FF2B5EF4-FFF2-40B4-BE49-F238E27FC236}">
                <a16:creationId xmlns:a16="http://schemas.microsoft.com/office/drawing/2014/main" id="{A7B490EB-71E6-1D46-3DD0-9862C36A8320}"/>
              </a:ext>
            </a:extLst>
          </p:cNvPr>
          <p:cNvSpPr txBox="1"/>
          <p:nvPr/>
        </p:nvSpPr>
        <p:spPr>
          <a:xfrm>
            <a:off x="6573903" y="3547269"/>
            <a:ext cx="1251284" cy="369332"/>
          </a:xfrm>
          <a:prstGeom prst="rect">
            <a:avLst/>
          </a:prstGeom>
          <a:noFill/>
        </p:spPr>
        <p:txBody>
          <a:bodyPr wrap="square" rtlCol="0">
            <a:spAutoFit/>
          </a:bodyPr>
          <a:lstStyle/>
          <a:p>
            <a:r>
              <a:rPr lang="en-US" b="1" dirty="0">
                <a:cs typeface="Times New Roman" panose="02020603050405020304" pitchFamily="18" charset="0"/>
              </a:rPr>
              <a:t>Vault 31</a:t>
            </a:r>
          </a:p>
        </p:txBody>
      </p:sp>
      <p:sp>
        <p:nvSpPr>
          <p:cNvPr id="472" name="Rectangle 471">
            <a:extLst>
              <a:ext uri="{FF2B5EF4-FFF2-40B4-BE49-F238E27FC236}">
                <a16:creationId xmlns:a16="http://schemas.microsoft.com/office/drawing/2014/main" id="{70D58AD3-C0A9-5173-F597-13024C82C881}"/>
              </a:ext>
            </a:extLst>
          </p:cNvPr>
          <p:cNvSpPr/>
          <p:nvPr/>
        </p:nvSpPr>
        <p:spPr>
          <a:xfrm>
            <a:off x="6481477" y="4119307"/>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TextBox 472">
            <a:extLst>
              <a:ext uri="{FF2B5EF4-FFF2-40B4-BE49-F238E27FC236}">
                <a16:creationId xmlns:a16="http://schemas.microsoft.com/office/drawing/2014/main" id="{E54DF0A7-8786-E3DE-DBE0-54B64D750A80}"/>
              </a:ext>
            </a:extLst>
          </p:cNvPr>
          <p:cNvSpPr txBox="1"/>
          <p:nvPr/>
        </p:nvSpPr>
        <p:spPr>
          <a:xfrm>
            <a:off x="6738382" y="4467920"/>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474" name="Rounded Rectangle 473">
            <a:extLst>
              <a:ext uri="{FF2B5EF4-FFF2-40B4-BE49-F238E27FC236}">
                <a16:creationId xmlns:a16="http://schemas.microsoft.com/office/drawing/2014/main" id="{6E4BA9BD-88DD-E0BB-F850-65625BDFE6BF}"/>
              </a:ext>
            </a:extLst>
          </p:cNvPr>
          <p:cNvSpPr/>
          <p:nvPr/>
        </p:nvSpPr>
        <p:spPr>
          <a:xfrm>
            <a:off x="6633925" y="4445767"/>
            <a:ext cx="927921" cy="3383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TextBox 474">
            <a:extLst>
              <a:ext uri="{FF2B5EF4-FFF2-40B4-BE49-F238E27FC236}">
                <a16:creationId xmlns:a16="http://schemas.microsoft.com/office/drawing/2014/main" id="{892E4429-2D23-B7A5-D471-686D2568F4FF}"/>
              </a:ext>
            </a:extLst>
          </p:cNvPr>
          <p:cNvSpPr txBox="1"/>
          <p:nvPr/>
        </p:nvSpPr>
        <p:spPr>
          <a:xfrm>
            <a:off x="6554441" y="4132031"/>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476" name="Rectangle 475">
            <a:extLst>
              <a:ext uri="{FF2B5EF4-FFF2-40B4-BE49-F238E27FC236}">
                <a16:creationId xmlns:a16="http://schemas.microsoft.com/office/drawing/2014/main" id="{4A0B87A3-D6D2-A96B-625D-BAA504FEF53F}"/>
              </a:ext>
            </a:extLst>
          </p:cNvPr>
          <p:cNvSpPr/>
          <p:nvPr/>
        </p:nvSpPr>
        <p:spPr>
          <a:xfrm>
            <a:off x="4600781" y="3478001"/>
            <a:ext cx="3128859" cy="4865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直线">
            <a:extLst>
              <a:ext uri="{FF2B5EF4-FFF2-40B4-BE49-F238E27FC236}">
                <a16:creationId xmlns:a16="http://schemas.microsoft.com/office/drawing/2014/main" id="{BABF9440-7759-F459-0274-381F63FF7F4D}"/>
              </a:ext>
            </a:extLst>
          </p:cNvPr>
          <p:cNvSpPr/>
          <p:nvPr/>
        </p:nvSpPr>
        <p:spPr>
          <a:xfrm rot="21600000">
            <a:off x="7815855" y="5015649"/>
            <a:ext cx="208840" cy="1160042"/>
          </a:xfrm>
          <a:prstGeom prst="line">
            <a:avLst/>
          </a:prstGeom>
          <a:noFill/>
          <a:ln w="38100" cap="flat" cmpd="sng">
            <a:solidFill>
              <a:srgbClr val="000000"/>
            </a:solidFill>
            <a:prstDash val="sysDot"/>
            <a:miter/>
          </a:ln>
        </p:spPr>
        <p:txBody>
          <a:bodyPr/>
          <a:lstStyle/>
          <a:p>
            <a:endParaRPr lang="en-US"/>
          </a:p>
        </p:txBody>
      </p:sp>
      <p:sp>
        <p:nvSpPr>
          <p:cNvPr id="480" name="直线">
            <a:extLst>
              <a:ext uri="{FF2B5EF4-FFF2-40B4-BE49-F238E27FC236}">
                <a16:creationId xmlns:a16="http://schemas.microsoft.com/office/drawing/2014/main" id="{1B7F1F87-0F93-EB54-0EDD-77C15393ADA1}"/>
              </a:ext>
            </a:extLst>
          </p:cNvPr>
          <p:cNvSpPr/>
          <p:nvPr/>
        </p:nvSpPr>
        <p:spPr>
          <a:xfrm rot="21600000" flipV="1">
            <a:off x="7802409" y="2380572"/>
            <a:ext cx="1251284" cy="968616"/>
          </a:xfrm>
          <a:prstGeom prst="line">
            <a:avLst/>
          </a:prstGeom>
          <a:noFill/>
          <a:ln w="38100" cap="flat" cmpd="sng">
            <a:solidFill>
              <a:srgbClr val="000000"/>
            </a:solidFill>
            <a:prstDash val="sysDot"/>
            <a:miter/>
          </a:ln>
        </p:spPr>
        <p:txBody>
          <a:bodyPr/>
          <a:lstStyle/>
          <a:p>
            <a:endParaRPr lang="en-US"/>
          </a:p>
        </p:txBody>
      </p:sp>
      <p:sp>
        <p:nvSpPr>
          <p:cNvPr id="481" name="TextBox 480">
            <a:extLst>
              <a:ext uri="{FF2B5EF4-FFF2-40B4-BE49-F238E27FC236}">
                <a16:creationId xmlns:a16="http://schemas.microsoft.com/office/drawing/2014/main" id="{A8B53752-8B3B-A90F-6D7A-A90A762F0C2D}"/>
              </a:ext>
            </a:extLst>
          </p:cNvPr>
          <p:cNvSpPr txBox="1"/>
          <p:nvPr/>
        </p:nvSpPr>
        <p:spPr>
          <a:xfrm>
            <a:off x="5347986" y="2985687"/>
            <a:ext cx="2101885" cy="477054"/>
          </a:xfrm>
          <a:prstGeom prst="rect">
            <a:avLst/>
          </a:prstGeom>
          <a:noFill/>
        </p:spPr>
        <p:txBody>
          <a:bodyPr wrap="square" rtlCol="0">
            <a:spAutoFit/>
          </a:bodyPr>
          <a:lstStyle/>
          <a:p>
            <a:r>
              <a:rPr lang="en-US" sz="2500" dirty="0"/>
              <a:t>PIM STACK</a:t>
            </a:r>
          </a:p>
        </p:txBody>
      </p:sp>
      <p:cxnSp>
        <p:nvCxnSpPr>
          <p:cNvPr id="482" name="Straight Arrow Connector 481">
            <a:extLst>
              <a:ext uri="{FF2B5EF4-FFF2-40B4-BE49-F238E27FC236}">
                <a16:creationId xmlns:a16="http://schemas.microsoft.com/office/drawing/2014/main" id="{D8F69925-292C-310A-34AC-3F7AF0E0C623}"/>
              </a:ext>
            </a:extLst>
          </p:cNvPr>
          <p:cNvCxnSpPr>
            <a:cxnSpLocks/>
          </p:cNvCxnSpPr>
          <p:nvPr/>
        </p:nvCxnSpPr>
        <p:spPr>
          <a:xfrm>
            <a:off x="7025886" y="3878088"/>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86" name="Freeform 485">
            <a:extLst>
              <a:ext uri="{FF2B5EF4-FFF2-40B4-BE49-F238E27FC236}">
                <a16:creationId xmlns:a16="http://schemas.microsoft.com/office/drawing/2014/main" id="{F7F2075C-EEB4-6BE8-0E1E-AA54BA326EF2}"/>
              </a:ext>
            </a:extLst>
          </p:cNvPr>
          <p:cNvSpPr/>
          <p:nvPr/>
        </p:nvSpPr>
        <p:spPr>
          <a:xfrm>
            <a:off x="8044101" y="5742475"/>
            <a:ext cx="354992" cy="463639"/>
          </a:xfrm>
          <a:custGeom>
            <a:avLst/>
            <a:gdLst>
              <a:gd name="connsiteX0" fmla="*/ 257578 w 296215"/>
              <a:gd name="connsiteY0" fmla="*/ 0 h 463639"/>
              <a:gd name="connsiteX1" fmla="*/ 0 w 296215"/>
              <a:gd name="connsiteY1" fmla="*/ 450760 h 463639"/>
              <a:gd name="connsiteX2" fmla="*/ 296215 w 296215"/>
              <a:gd name="connsiteY2" fmla="*/ 463639 h 463639"/>
              <a:gd name="connsiteX3" fmla="*/ 257578 w 296215"/>
              <a:gd name="connsiteY3" fmla="*/ 0 h 463639"/>
            </a:gdLst>
            <a:ahLst/>
            <a:cxnLst>
              <a:cxn ang="0">
                <a:pos x="connsiteX0" y="connsiteY0"/>
              </a:cxn>
              <a:cxn ang="0">
                <a:pos x="connsiteX1" y="connsiteY1"/>
              </a:cxn>
              <a:cxn ang="0">
                <a:pos x="connsiteX2" y="connsiteY2"/>
              </a:cxn>
              <a:cxn ang="0">
                <a:pos x="connsiteX3" y="connsiteY3"/>
              </a:cxn>
            </a:cxnLst>
            <a:rect l="l" t="t" r="r" b="b"/>
            <a:pathLst>
              <a:path w="296215" h="463639">
                <a:moveTo>
                  <a:pt x="257578" y="0"/>
                </a:moveTo>
                <a:lnTo>
                  <a:pt x="0" y="450760"/>
                </a:lnTo>
                <a:lnTo>
                  <a:pt x="296215" y="463639"/>
                </a:lnTo>
                <a:lnTo>
                  <a:pt x="257578" y="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Rectangle 486">
            <a:extLst>
              <a:ext uri="{FF2B5EF4-FFF2-40B4-BE49-F238E27FC236}">
                <a16:creationId xmlns:a16="http://schemas.microsoft.com/office/drawing/2014/main" id="{45D8B058-081A-3B78-B74D-9033120066F1}"/>
              </a:ext>
            </a:extLst>
          </p:cNvPr>
          <p:cNvSpPr/>
          <p:nvPr/>
        </p:nvSpPr>
        <p:spPr>
          <a:xfrm rot="17996683">
            <a:off x="10591934" y="5158023"/>
            <a:ext cx="1815036" cy="28979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a:extLst>
              <a:ext uri="{FF2B5EF4-FFF2-40B4-BE49-F238E27FC236}">
                <a16:creationId xmlns:a16="http://schemas.microsoft.com/office/drawing/2014/main" id="{251B1517-9B20-E2B0-35BC-A66287B03BE4}"/>
              </a:ext>
            </a:extLst>
          </p:cNvPr>
          <p:cNvSpPr/>
          <p:nvPr/>
        </p:nvSpPr>
        <p:spPr>
          <a:xfrm>
            <a:off x="10382913" y="5700132"/>
            <a:ext cx="765197" cy="5223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ectangle 488">
            <a:extLst>
              <a:ext uri="{FF2B5EF4-FFF2-40B4-BE49-F238E27FC236}">
                <a16:creationId xmlns:a16="http://schemas.microsoft.com/office/drawing/2014/main" id="{656811D7-2288-A43E-5FFF-6660724478FC}"/>
              </a:ext>
            </a:extLst>
          </p:cNvPr>
          <p:cNvSpPr/>
          <p:nvPr/>
        </p:nvSpPr>
        <p:spPr>
          <a:xfrm>
            <a:off x="8314600" y="5703579"/>
            <a:ext cx="2122310" cy="539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Freeform 489">
            <a:extLst>
              <a:ext uri="{FF2B5EF4-FFF2-40B4-BE49-F238E27FC236}">
                <a16:creationId xmlns:a16="http://schemas.microsoft.com/office/drawing/2014/main" id="{DD0BB837-25CC-E8FA-9217-4A4C862CBB74}"/>
              </a:ext>
            </a:extLst>
          </p:cNvPr>
          <p:cNvSpPr/>
          <p:nvPr/>
        </p:nvSpPr>
        <p:spPr>
          <a:xfrm>
            <a:off x="8035984" y="5771363"/>
            <a:ext cx="912121" cy="40432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Freeform 490">
            <a:extLst>
              <a:ext uri="{FF2B5EF4-FFF2-40B4-BE49-F238E27FC236}">
                <a16:creationId xmlns:a16="http://schemas.microsoft.com/office/drawing/2014/main" id="{C1F0E1D1-7E03-7378-ACD8-9811F980EDA4}"/>
              </a:ext>
            </a:extLst>
          </p:cNvPr>
          <p:cNvSpPr/>
          <p:nvPr/>
        </p:nvSpPr>
        <p:spPr>
          <a:xfrm>
            <a:off x="8797984" y="5776513"/>
            <a:ext cx="1004714" cy="438193"/>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Freeform 491">
            <a:extLst>
              <a:ext uri="{FF2B5EF4-FFF2-40B4-BE49-F238E27FC236}">
                <a16:creationId xmlns:a16="http://schemas.microsoft.com/office/drawing/2014/main" id="{9A21FAB1-7696-5C00-F8C9-BA3F11F47E47}"/>
              </a:ext>
            </a:extLst>
          </p:cNvPr>
          <p:cNvSpPr/>
          <p:nvPr/>
        </p:nvSpPr>
        <p:spPr>
          <a:xfrm>
            <a:off x="8032758" y="2354030"/>
            <a:ext cx="4086578" cy="1783645"/>
          </a:xfrm>
          <a:custGeom>
            <a:avLst/>
            <a:gdLst>
              <a:gd name="connsiteX0" fmla="*/ 4086578 w 4086578"/>
              <a:gd name="connsiteY0" fmla="*/ 11289 h 1783645"/>
              <a:gd name="connsiteX1" fmla="*/ 1027289 w 4086578"/>
              <a:gd name="connsiteY1" fmla="*/ 0 h 1783645"/>
              <a:gd name="connsiteX2" fmla="*/ 0 w 4086578"/>
              <a:gd name="connsiteY2" fmla="*/ 1772356 h 1783645"/>
              <a:gd name="connsiteX3" fmla="*/ 3070578 w 4086578"/>
              <a:gd name="connsiteY3" fmla="*/ 1783645 h 1783645"/>
              <a:gd name="connsiteX4" fmla="*/ 3364089 w 4086578"/>
              <a:gd name="connsiteY4" fmla="*/ 1219200 h 1783645"/>
              <a:gd name="connsiteX5" fmla="*/ 3488267 w 4086578"/>
              <a:gd name="connsiteY5" fmla="*/ 1230489 h 1783645"/>
              <a:gd name="connsiteX6" fmla="*/ 4018845 w 4086578"/>
              <a:gd name="connsiteY6" fmla="*/ 316089 h 1783645"/>
              <a:gd name="connsiteX7" fmla="*/ 3917245 w 4086578"/>
              <a:gd name="connsiteY7" fmla="*/ 316089 h 1783645"/>
              <a:gd name="connsiteX8" fmla="*/ 4086578 w 4086578"/>
              <a:gd name="connsiteY8" fmla="*/ 11289 h 178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578" h="1783645">
                <a:moveTo>
                  <a:pt x="4086578" y="11289"/>
                </a:moveTo>
                <a:lnTo>
                  <a:pt x="1027289" y="0"/>
                </a:lnTo>
                <a:lnTo>
                  <a:pt x="0" y="1772356"/>
                </a:lnTo>
                <a:lnTo>
                  <a:pt x="3070578" y="1783645"/>
                </a:lnTo>
                <a:lnTo>
                  <a:pt x="3364089" y="1219200"/>
                </a:lnTo>
                <a:lnTo>
                  <a:pt x="3488267" y="1230489"/>
                </a:lnTo>
                <a:lnTo>
                  <a:pt x="4018845" y="316089"/>
                </a:lnTo>
                <a:lnTo>
                  <a:pt x="3917245" y="316089"/>
                </a:lnTo>
                <a:lnTo>
                  <a:pt x="4086578" y="11289"/>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Freeform 492">
            <a:extLst>
              <a:ext uri="{FF2B5EF4-FFF2-40B4-BE49-F238E27FC236}">
                <a16:creationId xmlns:a16="http://schemas.microsoft.com/office/drawing/2014/main" id="{0E6869EF-BF4B-52F5-6815-70034E355E4B}"/>
              </a:ext>
            </a:extLst>
          </p:cNvPr>
          <p:cNvSpPr/>
          <p:nvPr/>
        </p:nvSpPr>
        <p:spPr>
          <a:xfrm>
            <a:off x="8032758" y="2884608"/>
            <a:ext cx="4109156" cy="1772356"/>
          </a:xfrm>
          <a:custGeom>
            <a:avLst/>
            <a:gdLst>
              <a:gd name="connsiteX0" fmla="*/ 304800 w 4109156"/>
              <a:gd name="connsiteY0" fmla="*/ 1253067 h 1772356"/>
              <a:gd name="connsiteX1" fmla="*/ 0 w 4109156"/>
              <a:gd name="connsiteY1" fmla="*/ 1772356 h 1772356"/>
              <a:gd name="connsiteX2" fmla="*/ 3036711 w 4109156"/>
              <a:gd name="connsiteY2" fmla="*/ 1761067 h 1772356"/>
              <a:gd name="connsiteX3" fmla="*/ 4109156 w 4109156"/>
              <a:gd name="connsiteY3" fmla="*/ 0 h 1772356"/>
              <a:gd name="connsiteX4" fmla="*/ 3894667 w 4109156"/>
              <a:gd name="connsiteY4" fmla="*/ 0 h 1772356"/>
              <a:gd name="connsiteX5" fmla="*/ 3894667 w 4109156"/>
              <a:gd name="connsiteY5" fmla="*/ 0 h 1772356"/>
              <a:gd name="connsiteX6" fmla="*/ 3894667 w 4109156"/>
              <a:gd name="connsiteY6" fmla="*/ 0 h 177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9156" h="1772356">
                <a:moveTo>
                  <a:pt x="304800" y="1253067"/>
                </a:moveTo>
                <a:lnTo>
                  <a:pt x="0" y="1772356"/>
                </a:lnTo>
                <a:lnTo>
                  <a:pt x="3036711" y="1761067"/>
                </a:lnTo>
                <a:lnTo>
                  <a:pt x="4109156" y="0"/>
                </a:lnTo>
                <a:lnTo>
                  <a:pt x="3894667" y="0"/>
                </a:lnTo>
                <a:lnTo>
                  <a:pt x="3894667" y="0"/>
                </a:lnTo>
                <a:lnTo>
                  <a:pt x="3894667"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Freeform 493">
            <a:extLst>
              <a:ext uri="{FF2B5EF4-FFF2-40B4-BE49-F238E27FC236}">
                <a16:creationId xmlns:a16="http://schemas.microsoft.com/office/drawing/2014/main" id="{E60419B7-36BB-3837-B1D7-4FBAA692E4AF}"/>
              </a:ext>
            </a:extLst>
          </p:cNvPr>
          <p:cNvSpPr/>
          <p:nvPr/>
        </p:nvSpPr>
        <p:spPr>
          <a:xfrm>
            <a:off x="8055336" y="3392608"/>
            <a:ext cx="4086578" cy="1783644"/>
          </a:xfrm>
          <a:custGeom>
            <a:avLst/>
            <a:gdLst>
              <a:gd name="connsiteX0" fmla="*/ 293511 w 4086578"/>
              <a:gd name="connsiteY0" fmla="*/ 1241778 h 1783644"/>
              <a:gd name="connsiteX1" fmla="*/ 0 w 4086578"/>
              <a:gd name="connsiteY1" fmla="*/ 1783644 h 1783644"/>
              <a:gd name="connsiteX2" fmla="*/ 3025422 w 4086578"/>
              <a:gd name="connsiteY2" fmla="*/ 1783644 h 1783644"/>
              <a:gd name="connsiteX3" fmla="*/ 4086578 w 4086578"/>
              <a:gd name="connsiteY3" fmla="*/ 0 h 1783644"/>
              <a:gd name="connsiteX4" fmla="*/ 3770489 w 4086578"/>
              <a:gd name="connsiteY4" fmla="*/ 0 h 1783644"/>
              <a:gd name="connsiteX5" fmla="*/ 3770489 w 4086578"/>
              <a:gd name="connsiteY5" fmla="*/ 0 h 178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6578" h="1783644">
                <a:moveTo>
                  <a:pt x="293511" y="1241778"/>
                </a:moveTo>
                <a:lnTo>
                  <a:pt x="0" y="1783644"/>
                </a:lnTo>
                <a:lnTo>
                  <a:pt x="3025422" y="1783644"/>
                </a:lnTo>
                <a:lnTo>
                  <a:pt x="4086578" y="0"/>
                </a:lnTo>
                <a:lnTo>
                  <a:pt x="3770489" y="0"/>
                </a:lnTo>
                <a:lnTo>
                  <a:pt x="3770489"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Freeform 494">
            <a:extLst>
              <a:ext uri="{FF2B5EF4-FFF2-40B4-BE49-F238E27FC236}">
                <a16:creationId xmlns:a16="http://schemas.microsoft.com/office/drawing/2014/main" id="{B7677B65-62BB-9A53-5096-0A859E635413}"/>
              </a:ext>
            </a:extLst>
          </p:cNvPr>
          <p:cNvSpPr/>
          <p:nvPr/>
        </p:nvSpPr>
        <p:spPr>
          <a:xfrm>
            <a:off x="8032758" y="3923186"/>
            <a:ext cx="4120445" cy="1772355"/>
          </a:xfrm>
          <a:custGeom>
            <a:avLst/>
            <a:gdLst>
              <a:gd name="connsiteX0" fmla="*/ 316089 w 4120445"/>
              <a:gd name="connsiteY0" fmla="*/ 1241778 h 1772355"/>
              <a:gd name="connsiteX1" fmla="*/ 0 w 4120445"/>
              <a:gd name="connsiteY1" fmla="*/ 1772355 h 1772355"/>
              <a:gd name="connsiteX2" fmla="*/ 3070578 w 4120445"/>
              <a:gd name="connsiteY2" fmla="*/ 1772355 h 1772355"/>
              <a:gd name="connsiteX3" fmla="*/ 4120445 w 4120445"/>
              <a:gd name="connsiteY3" fmla="*/ 0 h 1772355"/>
              <a:gd name="connsiteX4" fmla="*/ 3770489 w 4120445"/>
              <a:gd name="connsiteY4" fmla="*/ 22578 h 177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445" h="1772355">
                <a:moveTo>
                  <a:pt x="316089" y="1241778"/>
                </a:moveTo>
                <a:lnTo>
                  <a:pt x="0" y="1772355"/>
                </a:lnTo>
                <a:lnTo>
                  <a:pt x="3070578" y="1772355"/>
                </a:lnTo>
                <a:lnTo>
                  <a:pt x="4120445" y="0"/>
                </a:lnTo>
                <a:lnTo>
                  <a:pt x="3770489"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Freeform 495">
            <a:extLst>
              <a:ext uri="{FF2B5EF4-FFF2-40B4-BE49-F238E27FC236}">
                <a16:creationId xmlns:a16="http://schemas.microsoft.com/office/drawing/2014/main" id="{B92FDCD0-A530-F22B-F640-8FD8D44096D5}"/>
              </a:ext>
            </a:extLst>
          </p:cNvPr>
          <p:cNvSpPr/>
          <p:nvPr/>
        </p:nvSpPr>
        <p:spPr>
          <a:xfrm>
            <a:off x="8021469" y="4442475"/>
            <a:ext cx="4109156" cy="1783644"/>
          </a:xfrm>
          <a:custGeom>
            <a:avLst/>
            <a:gdLst>
              <a:gd name="connsiteX0" fmla="*/ 327378 w 4109156"/>
              <a:gd name="connsiteY0" fmla="*/ 1230489 h 1783644"/>
              <a:gd name="connsiteX1" fmla="*/ 0 w 4109156"/>
              <a:gd name="connsiteY1" fmla="*/ 1772355 h 1783644"/>
              <a:gd name="connsiteX2" fmla="*/ 3070578 w 4109156"/>
              <a:gd name="connsiteY2" fmla="*/ 1783644 h 1783644"/>
              <a:gd name="connsiteX3" fmla="*/ 4109156 w 4109156"/>
              <a:gd name="connsiteY3" fmla="*/ 0 h 1783644"/>
              <a:gd name="connsiteX4" fmla="*/ 3793067 w 4109156"/>
              <a:gd name="connsiteY4" fmla="*/ 11289 h 178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156" h="1783644">
                <a:moveTo>
                  <a:pt x="327378" y="1230489"/>
                </a:moveTo>
                <a:lnTo>
                  <a:pt x="0" y="1772355"/>
                </a:lnTo>
                <a:lnTo>
                  <a:pt x="3070578" y="1783644"/>
                </a:lnTo>
                <a:lnTo>
                  <a:pt x="4109156" y="0"/>
                </a:lnTo>
                <a:lnTo>
                  <a:pt x="3793067"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7" name="Freeform 496">
            <a:extLst>
              <a:ext uri="{FF2B5EF4-FFF2-40B4-BE49-F238E27FC236}">
                <a16:creationId xmlns:a16="http://schemas.microsoft.com/office/drawing/2014/main" id="{D2283C26-5811-8CE2-0F7F-B1288147F5B2}"/>
              </a:ext>
            </a:extLst>
          </p:cNvPr>
          <p:cNvSpPr/>
          <p:nvPr/>
        </p:nvSpPr>
        <p:spPr>
          <a:xfrm>
            <a:off x="8811692" y="2354030"/>
            <a:ext cx="1027289" cy="1772356"/>
          </a:xfrm>
          <a:custGeom>
            <a:avLst/>
            <a:gdLst>
              <a:gd name="connsiteX0" fmla="*/ 1027289 w 1027289"/>
              <a:gd name="connsiteY0" fmla="*/ 0 h 1772356"/>
              <a:gd name="connsiteX1" fmla="*/ 0 w 1027289"/>
              <a:gd name="connsiteY1" fmla="*/ 1772356 h 1772356"/>
            </a:gdLst>
            <a:ahLst/>
            <a:cxnLst>
              <a:cxn ang="0">
                <a:pos x="connsiteX0" y="connsiteY0"/>
              </a:cxn>
              <a:cxn ang="0">
                <a:pos x="connsiteX1" y="connsiteY1"/>
              </a:cxn>
            </a:cxnLst>
            <a:rect l="l" t="t" r="r" b="b"/>
            <a:pathLst>
              <a:path w="1027289" h="1772356">
                <a:moveTo>
                  <a:pt x="1027289" y="0"/>
                </a:moveTo>
                <a:lnTo>
                  <a:pt x="0" y="177235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Freeform 507">
            <a:extLst>
              <a:ext uri="{FF2B5EF4-FFF2-40B4-BE49-F238E27FC236}">
                <a16:creationId xmlns:a16="http://schemas.microsoft.com/office/drawing/2014/main" id="{0A144B30-C23D-C5C5-B304-2AB66E78A4B2}"/>
              </a:ext>
            </a:extLst>
          </p:cNvPr>
          <p:cNvSpPr/>
          <p:nvPr/>
        </p:nvSpPr>
        <p:spPr>
          <a:xfrm>
            <a:off x="9562402" y="2362499"/>
            <a:ext cx="1027289" cy="1772356"/>
          </a:xfrm>
          <a:custGeom>
            <a:avLst/>
            <a:gdLst>
              <a:gd name="connsiteX0" fmla="*/ 1027289 w 1027289"/>
              <a:gd name="connsiteY0" fmla="*/ 0 h 1772356"/>
              <a:gd name="connsiteX1" fmla="*/ 0 w 1027289"/>
              <a:gd name="connsiteY1" fmla="*/ 1772356 h 1772356"/>
            </a:gdLst>
            <a:ahLst/>
            <a:cxnLst>
              <a:cxn ang="0">
                <a:pos x="connsiteX0" y="connsiteY0"/>
              </a:cxn>
              <a:cxn ang="0">
                <a:pos x="connsiteX1" y="connsiteY1"/>
              </a:cxn>
            </a:cxnLst>
            <a:rect l="l" t="t" r="r" b="b"/>
            <a:pathLst>
              <a:path w="1027289" h="1772356">
                <a:moveTo>
                  <a:pt x="1027289" y="0"/>
                </a:moveTo>
                <a:lnTo>
                  <a:pt x="0" y="177235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a:extLst>
              <a:ext uri="{FF2B5EF4-FFF2-40B4-BE49-F238E27FC236}">
                <a16:creationId xmlns:a16="http://schemas.microsoft.com/office/drawing/2014/main" id="{5A9A4A15-D230-AE36-2AF6-0DCCAD530FE1}"/>
              </a:ext>
            </a:extLst>
          </p:cNvPr>
          <p:cNvSpPr/>
          <p:nvPr/>
        </p:nvSpPr>
        <p:spPr>
          <a:xfrm>
            <a:off x="8811691" y="2794297"/>
            <a:ext cx="1614311" cy="11289"/>
          </a:xfrm>
          <a:custGeom>
            <a:avLst/>
            <a:gdLst>
              <a:gd name="connsiteX0" fmla="*/ 0 w 1614311"/>
              <a:gd name="connsiteY0" fmla="*/ 0 h 11289"/>
              <a:gd name="connsiteX1" fmla="*/ 1614311 w 1614311"/>
              <a:gd name="connsiteY1" fmla="*/ 11289 h 11289"/>
            </a:gdLst>
            <a:ahLst/>
            <a:cxnLst>
              <a:cxn ang="0">
                <a:pos x="connsiteX0" y="connsiteY0"/>
              </a:cxn>
              <a:cxn ang="0">
                <a:pos x="connsiteX1" y="connsiteY1"/>
              </a:cxn>
            </a:cxnLst>
            <a:rect l="l" t="t" r="r" b="b"/>
            <a:pathLst>
              <a:path w="1614311" h="11289">
                <a:moveTo>
                  <a:pt x="0" y="0"/>
                </a:moveTo>
                <a:lnTo>
                  <a:pt x="1614311"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60AF4D94-D3D7-10EB-B787-037E723BAFD6}"/>
              </a:ext>
            </a:extLst>
          </p:cNvPr>
          <p:cNvSpPr/>
          <p:nvPr/>
        </p:nvSpPr>
        <p:spPr>
          <a:xfrm>
            <a:off x="8552047" y="3211986"/>
            <a:ext cx="1659467" cy="22578"/>
          </a:xfrm>
          <a:custGeom>
            <a:avLst/>
            <a:gdLst>
              <a:gd name="connsiteX0" fmla="*/ 0 w 1659467"/>
              <a:gd name="connsiteY0" fmla="*/ 0 h 22578"/>
              <a:gd name="connsiteX1" fmla="*/ 1659467 w 1659467"/>
              <a:gd name="connsiteY1" fmla="*/ 22578 h 22578"/>
            </a:gdLst>
            <a:ahLst/>
            <a:cxnLst>
              <a:cxn ang="0">
                <a:pos x="connsiteX0" y="connsiteY0"/>
              </a:cxn>
              <a:cxn ang="0">
                <a:pos x="connsiteX1" y="connsiteY1"/>
              </a:cxn>
            </a:cxnLst>
            <a:rect l="l" t="t" r="r" b="b"/>
            <a:pathLst>
              <a:path w="1659467" h="22578">
                <a:moveTo>
                  <a:pt x="0" y="0"/>
                </a:moveTo>
                <a:lnTo>
                  <a:pt x="1659467"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D7390E9A-A401-FAB9-10AD-7B93466F7204}"/>
              </a:ext>
            </a:extLst>
          </p:cNvPr>
          <p:cNvSpPr/>
          <p:nvPr/>
        </p:nvSpPr>
        <p:spPr>
          <a:xfrm>
            <a:off x="8292403" y="3674830"/>
            <a:ext cx="2280355" cy="22578"/>
          </a:xfrm>
          <a:custGeom>
            <a:avLst/>
            <a:gdLst>
              <a:gd name="connsiteX0" fmla="*/ 0 w 2280355"/>
              <a:gd name="connsiteY0" fmla="*/ 0 h 22578"/>
              <a:gd name="connsiteX1" fmla="*/ 2280355 w 2280355"/>
              <a:gd name="connsiteY1" fmla="*/ 22578 h 22578"/>
            </a:gdLst>
            <a:ahLst/>
            <a:cxnLst>
              <a:cxn ang="0">
                <a:pos x="connsiteX0" y="connsiteY0"/>
              </a:cxn>
              <a:cxn ang="0">
                <a:pos x="connsiteX1" y="connsiteY1"/>
              </a:cxn>
            </a:cxnLst>
            <a:rect l="l" t="t" r="r" b="b"/>
            <a:pathLst>
              <a:path w="2280355" h="22578">
                <a:moveTo>
                  <a:pt x="0" y="0"/>
                </a:moveTo>
                <a:lnTo>
                  <a:pt x="2280355"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F00CB842-D8C1-3DC3-7EA2-DFF03E681935}"/>
              </a:ext>
            </a:extLst>
          </p:cNvPr>
          <p:cNvSpPr/>
          <p:nvPr/>
        </p:nvSpPr>
        <p:spPr>
          <a:xfrm>
            <a:off x="10008314" y="2667299"/>
            <a:ext cx="2054578" cy="903109"/>
          </a:xfrm>
          <a:custGeom>
            <a:avLst/>
            <a:gdLst>
              <a:gd name="connsiteX0" fmla="*/ 541867 w 2065867"/>
              <a:gd name="connsiteY0" fmla="*/ 0 h 925689"/>
              <a:gd name="connsiteX1" fmla="*/ 2065867 w 2065867"/>
              <a:gd name="connsiteY1" fmla="*/ 11289 h 925689"/>
              <a:gd name="connsiteX2" fmla="*/ 1524000 w 2065867"/>
              <a:gd name="connsiteY2" fmla="*/ 914400 h 925689"/>
              <a:gd name="connsiteX3" fmla="*/ 0 w 2065867"/>
              <a:gd name="connsiteY3" fmla="*/ 925689 h 925689"/>
              <a:gd name="connsiteX4" fmla="*/ 541867 w 2065867"/>
              <a:gd name="connsiteY4" fmla="*/ 0 h 92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867" h="925689">
                <a:moveTo>
                  <a:pt x="541867" y="0"/>
                </a:moveTo>
                <a:lnTo>
                  <a:pt x="2065867" y="11289"/>
                </a:lnTo>
                <a:lnTo>
                  <a:pt x="1524000" y="914400"/>
                </a:lnTo>
                <a:lnTo>
                  <a:pt x="0" y="925689"/>
                </a:lnTo>
                <a:lnTo>
                  <a:pt x="541867"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ndParaRPr>
          </a:p>
        </p:txBody>
      </p:sp>
      <p:sp>
        <p:nvSpPr>
          <p:cNvPr id="69" name="Freeform 68">
            <a:extLst>
              <a:ext uri="{FF2B5EF4-FFF2-40B4-BE49-F238E27FC236}">
                <a16:creationId xmlns:a16="http://schemas.microsoft.com/office/drawing/2014/main" id="{C39597B7-5121-7BA9-2046-D2CCEED04D90}"/>
              </a:ext>
            </a:extLst>
          </p:cNvPr>
          <p:cNvSpPr/>
          <p:nvPr/>
        </p:nvSpPr>
        <p:spPr>
          <a:xfrm>
            <a:off x="8789114" y="4134855"/>
            <a:ext cx="301976" cy="510820"/>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0AE33A90-E4E8-AE94-7AE3-C9C7DA58474E}"/>
              </a:ext>
            </a:extLst>
          </p:cNvPr>
          <p:cNvSpPr/>
          <p:nvPr/>
        </p:nvSpPr>
        <p:spPr>
          <a:xfrm>
            <a:off x="9551113" y="4123390"/>
            <a:ext cx="304800"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2F460252-2855-348A-B804-867C17D5B33C}"/>
              </a:ext>
            </a:extLst>
          </p:cNvPr>
          <p:cNvSpPr/>
          <p:nvPr/>
        </p:nvSpPr>
        <p:spPr>
          <a:xfrm>
            <a:off x="9551113" y="4649821"/>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25B0CE5F-EBE1-6AE2-92DD-0B161E1ED8FD}"/>
              </a:ext>
            </a:extLst>
          </p:cNvPr>
          <p:cNvSpPr/>
          <p:nvPr/>
        </p:nvSpPr>
        <p:spPr>
          <a:xfrm>
            <a:off x="9551112" y="5150855"/>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73">
            <a:extLst>
              <a:ext uri="{FF2B5EF4-FFF2-40B4-BE49-F238E27FC236}">
                <a16:creationId xmlns:a16="http://schemas.microsoft.com/office/drawing/2014/main" id="{FD4DB7EF-17DC-2C10-048A-10513ACE7444}"/>
              </a:ext>
            </a:extLst>
          </p:cNvPr>
          <p:cNvSpPr/>
          <p:nvPr/>
        </p:nvSpPr>
        <p:spPr>
          <a:xfrm>
            <a:off x="9488771" y="5676535"/>
            <a:ext cx="389717" cy="524176"/>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reeform 74">
            <a:extLst>
              <a:ext uri="{FF2B5EF4-FFF2-40B4-BE49-F238E27FC236}">
                <a16:creationId xmlns:a16="http://schemas.microsoft.com/office/drawing/2014/main" id="{B1D51815-3560-8814-6854-64A15ED82BCB}"/>
              </a:ext>
            </a:extLst>
          </p:cNvPr>
          <p:cNvSpPr/>
          <p:nvPr/>
        </p:nvSpPr>
        <p:spPr>
          <a:xfrm>
            <a:off x="8789115" y="5692722"/>
            <a:ext cx="301976" cy="507988"/>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Freeform 75">
            <a:extLst>
              <a:ext uri="{FF2B5EF4-FFF2-40B4-BE49-F238E27FC236}">
                <a16:creationId xmlns:a16="http://schemas.microsoft.com/office/drawing/2014/main" id="{FEE70421-DDA8-2CB2-6776-26D3C3321CA0}"/>
              </a:ext>
            </a:extLst>
          </p:cNvPr>
          <p:cNvSpPr/>
          <p:nvPr/>
        </p:nvSpPr>
        <p:spPr>
          <a:xfrm>
            <a:off x="8766536" y="5172389"/>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76">
            <a:extLst>
              <a:ext uri="{FF2B5EF4-FFF2-40B4-BE49-F238E27FC236}">
                <a16:creationId xmlns:a16="http://schemas.microsoft.com/office/drawing/2014/main" id="{705E90EA-0F11-E592-4F88-C62D1F105205}"/>
              </a:ext>
            </a:extLst>
          </p:cNvPr>
          <p:cNvSpPr/>
          <p:nvPr/>
        </p:nvSpPr>
        <p:spPr>
          <a:xfrm>
            <a:off x="8789114" y="4665257"/>
            <a:ext cx="327377" cy="488418"/>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77">
            <a:extLst>
              <a:ext uri="{FF2B5EF4-FFF2-40B4-BE49-F238E27FC236}">
                <a16:creationId xmlns:a16="http://schemas.microsoft.com/office/drawing/2014/main" id="{6D71953B-8478-C29C-1050-9BC585C6660A}"/>
              </a:ext>
            </a:extLst>
          </p:cNvPr>
          <p:cNvSpPr/>
          <p:nvPr/>
        </p:nvSpPr>
        <p:spPr>
          <a:xfrm>
            <a:off x="8303692" y="4216697"/>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1CC30BBF-9223-B9C6-69EF-380CA5B4AB37}"/>
              </a:ext>
            </a:extLst>
          </p:cNvPr>
          <p:cNvSpPr/>
          <p:nvPr/>
        </p:nvSpPr>
        <p:spPr>
          <a:xfrm>
            <a:off x="8281114" y="4730341"/>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a:extLst>
              <a:ext uri="{FF2B5EF4-FFF2-40B4-BE49-F238E27FC236}">
                <a16:creationId xmlns:a16="http://schemas.microsoft.com/office/drawing/2014/main" id="{B873B95F-039F-2BA5-E05E-C860063BF171}"/>
              </a:ext>
            </a:extLst>
          </p:cNvPr>
          <p:cNvSpPr/>
          <p:nvPr/>
        </p:nvSpPr>
        <p:spPr>
          <a:xfrm>
            <a:off x="8292402" y="5265242"/>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a:extLst>
              <a:ext uri="{FF2B5EF4-FFF2-40B4-BE49-F238E27FC236}">
                <a16:creationId xmlns:a16="http://schemas.microsoft.com/office/drawing/2014/main" id="{F7C7058B-5B23-87AF-EC57-8D806946390B}"/>
              </a:ext>
            </a:extLst>
          </p:cNvPr>
          <p:cNvSpPr/>
          <p:nvPr/>
        </p:nvSpPr>
        <p:spPr>
          <a:xfrm>
            <a:off x="8292403" y="5768918"/>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a:extLst>
              <a:ext uri="{FF2B5EF4-FFF2-40B4-BE49-F238E27FC236}">
                <a16:creationId xmlns:a16="http://schemas.microsoft.com/office/drawing/2014/main" id="{5DF42704-3352-8115-68C3-C04DDB773980}"/>
              </a:ext>
            </a:extLst>
          </p:cNvPr>
          <p:cNvSpPr/>
          <p:nvPr/>
        </p:nvSpPr>
        <p:spPr>
          <a:xfrm>
            <a:off x="10301825" y="3697408"/>
            <a:ext cx="1016000" cy="42897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ndParaRPr>
          </a:p>
        </p:txBody>
      </p:sp>
      <p:sp>
        <p:nvSpPr>
          <p:cNvPr id="85" name="Freeform 84">
            <a:extLst>
              <a:ext uri="{FF2B5EF4-FFF2-40B4-BE49-F238E27FC236}">
                <a16:creationId xmlns:a16="http://schemas.microsoft.com/office/drawing/2014/main" id="{5E2AC3BF-DB8E-DE7A-73C0-A15A566C3B1B}"/>
              </a:ext>
            </a:extLst>
          </p:cNvPr>
          <p:cNvSpPr/>
          <p:nvPr/>
        </p:nvSpPr>
        <p:spPr>
          <a:xfrm>
            <a:off x="10267958" y="4226664"/>
            <a:ext cx="1038578" cy="421485"/>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CC81FAD1-DAED-0138-94D5-830743DEF28C}"/>
              </a:ext>
            </a:extLst>
          </p:cNvPr>
          <p:cNvSpPr/>
          <p:nvPr/>
        </p:nvSpPr>
        <p:spPr>
          <a:xfrm>
            <a:off x="10301822" y="4749923"/>
            <a:ext cx="1016000" cy="42897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AC587D61-E795-2807-12E8-E7571791D90A}"/>
              </a:ext>
            </a:extLst>
          </p:cNvPr>
          <p:cNvSpPr/>
          <p:nvPr/>
        </p:nvSpPr>
        <p:spPr>
          <a:xfrm>
            <a:off x="10301825" y="5280674"/>
            <a:ext cx="1027286" cy="422760"/>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a:extLst>
              <a:ext uri="{FF2B5EF4-FFF2-40B4-BE49-F238E27FC236}">
                <a16:creationId xmlns:a16="http://schemas.microsoft.com/office/drawing/2014/main" id="{E6EF52EC-AA84-29D9-1D65-1DF72CD5EBEA}"/>
              </a:ext>
            </a:extLst>
          </p:cNvPr>
          <p:cNvSpPr/>
          <p:nvPr/>
        </p:nvSpPr>
        <p:spPr>
          <a:xfrm>
            <a:off x="10035880" y="5784241"/>
            <a:ext cx="1318287" cy="438193"/>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B461804F-71E9-BFF3-4CEA-A89A04832D53}"/>
              </a:ext>
            </a:extLst>
          </p:cNvPr>
          <p:cNvCxnSpPr>
            <a:cxnSpLocks/>
            <a:stCxn id="88" idx="1"/>
          </p:cNvCxnSpPr>
          <p:nvPr/>
        </p:nvCxnSpPr>
        <p:spPr>
          <a:xfrm flipV="1">
            <a:off x="10552940" y="5164966"/>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97F2E4-DE57-1F02-187B-AA5E47E77BA1}"/>
              </a:ext>
            </a:extLst>
          </p:cNvPr>
          <p:cNvCxnSpPr>
            <a:cxnSpLocks/>
          </p:cNvCxnSpPr>
          <p:nvPr/>
        </p:nvCxnSpPr>
        <p:spPr>
          <a:xfrm flipV="1">
            <a:off x="10415325" y="5678614"/>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EF92E0F-829A-8A6C-4BBD-D48EE3FA3D92}"/>
              </a:ext>
            </a:extLst>
          </p:cNvPr>
          <p:cNvCxnSpPr>
            <a:cxnSpLocks/>
          </p:cNvCxnSpPr>
          <p:nvPr/>
        </p:nvCxnSpPr>
        <p:spPr>
          <a:xfrm flipV="1">
            <a:off x="10547297" y="4640031"/>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7898A3D-3A01-5DEA-2155-76DC6F258850}"/>
              </a:ext>
            </a:extLst>
          </p:cNvPr>
          <p:cNvCxnSpPr>
            <a:cxnSpLocks/>
          </p:cNvCxnSpPr>
          <p:nvPr/>
        </p:nvCxnSpPr>
        <p:spPr>
          <a:xfrm flipV="1">
            <a:off x="10513428" y="4132031"/>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C5BC5AE-1F7D-6269-3741-5B6B12083E8D}"/>
              </a:ext>
            </a:extLst>
          </p:cNvPr>
          <p:cNvCxnSpPr>
            <a:cxnSpLocks/>
          </p:cNvCxnSpPr>
          <p:nvPr/>
        </p:nvCxnSpPr>
        <p:spPr>
          <a:xfrm>
            <a:off x="11317822" y="3759497"/>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9D7E3DD-01A7-1514-3AE7-63D78AFA6685}"/>
              </a:ext>
            </a:extLst>
          </p:cNvPr>
          <p:cNvCxnSpPr>
            <a:cxnSpLocks/>
          </p:cNvCxnSpPr>
          <p:nvPr/>
        </p:nvCxnSpPr>
        <p:spPr>
          <a:xfrm>
            <a:off x="11690355" y="3302297"/>
            <a:ext cx="191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B492304-847D-AD0B-3F3A-77C45B139E13}"/>
              </a:ext>
            </a:extLst>
          </p:cNvPr>
          <p:cNvCxnSpPr>
            <a:cxnSpLocks/>
          </p:cNvCxnSpPr>
          <p:nvPr/>
        </p:nvCxnSpPr>
        <p:spPr>
          <a:xfrm>
            <a:off x="11261381" y="4284430"/>
            <a:ext cx="3612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FAFC32F-C5EF-4976-412D-EFAB3630579A}"/>
              </a:ext>
            </a:extLst>
          </p:cNvPr>
          <p:cNvCxnSpPr>
            <a:cxnSpLocks/>
          </p:cNvCxnSpPr>
          <p:nvPr/>
        </p:nvCxnSpPr>
        <p:spPr>
          <a:xfrm>
            <a:off x="11566177" y="4362042"/>
            <a:ext cx="316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4D24E30-96AF-62D6-DCEA-5FF5CCC7C79C}"/>
              </a:ext>
            </a:extLst>
          </p:cNvPr>
          <p:cNvCxnSpPr>
            <a:cxnSpLocks/>
          </p:cNvCxnSpPr>
          <p:nvPr/>
        </p:nvCxnSpPr>
        <p:spPr>
          <a:xfrm>
            <a:off x="11312176" y="4809363"/>
            <a:ext cx="3104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FC04033-FAA1-AF1D-E025-CED568DC58AF}"/>
              </a:ext>
            </a:extLst>
          </p:cNvPr>
          <p:cNvCxnSpPr>
            <a:cxnSpLocks/>
          </p:cNvCxnSpPr>
          <p:nvPr/>
        </p:nvCxnSpPr>
        <p:spPr>
          <a:xfrm>
            <a:off x="11588754" y="4886888"/>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3D84449-103C-7496-CBF6-DCF913EFEB72}"/>
              </a:ext>
            </a:extLst>
          </p:cNvPr>
          <p:cNvCxnSpPr>
            <a:cxnSpLocks/>
          </p:cNvCxnSpPr>
          <p:nvPr/>
        </p:nvCxnSpPr>
        <p:spPr>
          <a:xfrm>
            <a:off x="11306536" y="5327242"/>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B62B060-55B2-CC4E-F9E1-7C31F3AE1B91}"/>
              </a:ext>
            </a:extLst>
          </p:cNvPr>
          <p:cNvCxnSpPr>
            <a:cxnSpLocks/>
          </p:cNvCxnSpPr>
          <p:nvPr/>
        </p:nvCxnSpPr>
        <p:spPr>
          <a:xfrm>
            <a:off x="11543597" y="3865324"/>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EA37B506-6143-935E-30A8-8BF06BAEDA4B}"/>
              </a:ext>
            </a:extLst>
          </p:cNvPr>
          <p:cNvSpPr txBox="1"/>
          <p:nvPr/>
        </p:nvSpPr>
        <p:spPr>
          <a:xfrm>
            <a:off x="10329672" y="2932873"/>
            <a:ext cx="1357555" cy="461665"/>
          </a:xfrm>
          <a:prstGeom prst="rect">
            <a:avLst/>
          </a:prstGeom>
          <a:noFill/>
          <a:ln>
            <a:noFill/>
          </a:ln>
        </p:spPr>
        <p:txBody>
          <a:bodyPr wrap="square" rtlCol="0">
            <a:spAutoFit/>
          </a:bodyPr>
          <a:lstStyle/>
          <a:p>
            <a:pPr algn="ctr"/>
            <a:r>
              <a:rPr lang="en-US" b="1" baseline="30000" dirty="0"/>
              <a:t>Multiple </a:t>
            </a:r>
          </a:p>
          <a:p>
            <a:pPr algn="ctr"/>
            <a:r>
              <a:rPr lang="en-US" b="1" baseline="30000" dirty="0"/>
              <a:t>Memory</a:t>
            </a:r>
            <a:r>
              <a:rPr lang="en-US" b="1" baseline="30000" dirty="0">
                <a:solidFill>
                  <a:srgbClr val="7F7F7F"/>
                </a:solidFill>
              </a:rPr>
              <a:t> </a:t>
            </a:r>
            <a:r>
              <a:rPr lang="en-US" b="1" baseline="30000" dirty="0"/>
              <a:t>Banks</a:t>
            </a:r>
          </a:p>
        </p:txBody>
      </p:sp>
      <p:cxnSp>
        <p:nvCxnSpPr>
          <p:cNvPr id="105" name="Straight Connector 104">
            <a:extLst>
              <a:ext uri="{FF2B5EF4-FFF2-40B4-BE49-F238E27FC236}">
                <a16:creationId xmlns:a16="http://schemas.microsoft.com/office/drawing/2014/main" id="{637E543C-63AD-D8EE-45B6-A695C2730282}"/>
              </a:ext>
            </a:extLst>
          </p:cNvPr>
          <p:cNvCxnSpPr>
            <a:cxnSpLocks/>
            <a:endCxn id="68" idx="3"/>
          </p:cNvCxnSpPr>
          <p:nvPr/>
        </p:nvCxnSpPr>
        <p:spPr>
          <a:xfrm flipH="1" flipV="1">
            <a:off x="10008314" y="3570408"/>
            <a:ext cx="289984" cy="574414"/>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Connector 105">
            <a:extLst>
              <a:ext uri="{FF2B5EF4-FFF2-40B4-BE49-F238E27FC236}">
                <a16:creationId xmlns:a16="http://schemas.microsoft.com/office/drawing/2014/main" id="{55D2C3DD-5B96-0631-FDCF-3B61F89232CA}"/>
              </a:ext>
            </a:extLst>
          </p:cNvPr>
          <p:cNvCxnSpPr>
            <a:cxnSpLocks/>
          </p:cNvCxnSpPr>
          <p:nvPr/>
        </p:nvCxnSpPr>
        <p:spPr>
          <a:xfrm flipH="1" flipV="1">
            <a:off x="10278260" y="4144822"/>
            <a:ext cx="426" cy="503327"/>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Connector 106">
            <a:extLst>
              <a:ext uri="{FF2B5EF4-FFF2-40B4-BE49-F238E27FC236}">
                <a16:creationId xmlns:a16="http://schemas.microsoft.com/office/drawing/2014/main" id="{6E915125-0124-E7D7-D41B-8CAAAD870EBE}"/>
              </a:ext>
            </a:extLst>
          </p:cNvPr>
          <p:cNvCxnSpPr>
            <a:cxnSpLocks/>
          </p:cNvCxnSpPr>
          <p:nvPr/>
        </p:nvCxnSpPr>
        <p:spPr>
          <a:xfrm flipV="1">
            <a:off x="10289125" y="462292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8" name="Straight Connector 107">
            <a:extLst>
              <a:ext uri="{FF2B5EF4-FFF2-40B4-BE49-F238E27FC236}">
                <a16:creationId xmlns:a16="http://schemas.microsoft.com/office/drawing/2014/main" id="{04C044F0-6E50-3E15-5D3B-DAA9218517A5}"/>
              </a:ext>
            </a:extLst>
          </p:cNvPr>
          <p:cNvCxnSpPr>
            <a:cxnSpLocks/>
          </p:cNvCxnSpPr>
          <p:nvPr/>
        </p:nvCxnSpPr>
        <p:spPr>
          <a:xfrm flipV="1">
            <a:off x="10289125" y="513092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9" name="Straight Connector 108">
            <a:extLst>
              <a:ext uri="{FF2B5EF4-FFF2-40B4-BE49-F238E27FC236}">
                <a16:creationId xmlns:a16="http://schemas.microsoft.com/office/drawing/2014/main" id="{B5891461-BA37-1219-5D9E-B3A332F62FDC}"/>
              </a:ext>
            </a:extLst>
          </p:cNvPr>
          <p:cNvCxnSpPr>
            <a:cxnSpLocks/>
          </p:cNvCxnSpPr>
          <p:nvPr/>
        </p:nvCxnSpPr>
        <p:spPr>
          <a:xfrm flipV="1">
            <a:off x="10301825" y="565162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0" name="Straight Connector 109">
            <a:extLst>
              <a:ext uri="{FF2B5EF4-FFF2-40B4-BE49-F238E27FC236}">
                <a16:creationId xmlns:a16="http://schemas.microsoft.com/office/drawing/2014/main" id="{65B39F8E-3691-A1EF-2CC5-F11B3F48CFB9}"/>
              </a:ext>
            </a:extLst>
          </p:cNvPr>
          <p:cNvCxnSpPr>
            <a:cxnSpLocks/>
          </p:cNvCxnSpPr>
          <p:nvPr/>
        </p:nvCxnSpPr>
        <p:spPr>
          <a:xfrm flipV="1">
            <a:off x="11078786" y="4128260"/>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 name="Straight Connector 110">
            <a:extLst>
              <a:ext uri="{FF2B5EF4-FFF2-40B4-BE49-F238E27FC236}">
                <a16:creationId xmlns:a16="http://schemas.microsoft.com/office/drawing/2014/main" id="{BE76A2C1-E7D1-66A3-E783-1A96E50E1FCA}"/>
              </a:ext>
            </a:extLst>
          </p:cNvPr>
          <p:cNvCxnSpPr>
            <a:cxnSpLocks/>
          </p:cNvCxnSpPr>
          <p:nvPr/>
        </p:nvCxnSpPr>
        <p:spPr>
          <a:xfrm flipV="1">
            <a:off x="11078786" y="4647782"/>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2" name="Straight Connector 111">
            <a:extLst>
              <a:ext uri="{FF2B5EF4-FFF2-40B4-BE49-F238E27FC236}">
                <a16:creationId xmlns:a16="http://schemas.microsoft.com/office/drawing/2014/main" id="{104E2356-C6A1-0F21-5AB5-F79BAA919ADC}"/>
              </a:ext>
            </a:extLst>
          </p:cNvPr>
          <p:cNvCxnSpPr>
            <a:cxnSpLocks/>
          </p:cNvCxnSpPr>
          <p:nvPr/>
        </p:nvCxnSpPr>
        <p:spPr>
          <a:xfrm flipV="1">
            <a:off x="11078786" y="5183331"/>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3" name="Straight Connector 112">
            <a:extLst>
              <a:ext uri="{FF2B5EF4-FFF2-40B4-BE49-F238E27FC236}">
                <a16:creationId xmlns:a16="http://schemas.microsoft.com/office/drawing/2014/main" id="{79CBE854-F2F1-2597-7540-AD37E36A0DD2}"/>
              </a:ext>
            </a:extLst>
          </p:cNvPr>
          <p:cNvCxnSpPr>
            <a:cxnSpLocks/>
          </p:cNvCxnSpPr>
          <p:nvPr/>
        </p:nvCxnSpPr>
        <p:spPr>
          <a:xfrm flipH="1" flipV="1">
            <a:off x="10465515" y="3532308"/>
            <a:ext cx="84666" cy="17780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 name="Straight Connector 113">
            <a:extLst>
              <a:ext uri="{FF2B5EF4-FFF2-40B4-BE49-F238E27FC236}">
                <a16:creationId xmlns:a16="http://schemas.microsoft.com/office/drawing/2014/main" id="{D3A5EE40-3B4E-8B56-1DEC-2C60CAEA9B2D}"/>
              </a:ext>
            </a:extLst>
          </p:cNvPr>
          <p:cNvCxnSpPr>
            <a:cxnSpLocks/>
          </p:cNvCxnSpPr>
          <p:nvPr/>
        </p:nvCxnSpPr>
        <p:spPr>
          <a:xfrm flipV="1">
            <a:off x="11320233" y="3709565"/>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 name="Straight Connector 114">
            <a:extLst>
              <a:ext uri="{FF2B5EF4-FFF2-40B4-BE49-F238E27FC236}">
                <a16:creationId xmlns:a16="http://schemas.microsoft.com/office/drawing/2014/main" id="{7A75B724-B8AC-BFD4-A9EB-9E44134283FE}"/>
              </a:ext>
            </a:extLst>
          </p:cNvPr>
          <p:cNvCxnSpPr>
            <a:cxnSpLocks/>
          </p:cNvCxnSpPr>
          <p:nvPr/>
        </p:nvCxnSpPr>
        <p:spPr>
          <a:xfrm flipV="1">
            <a:off x="11319954" y="4215308"/>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6" name="Straight Connector 115">
            <a:extLst>
              <a:ext uri="{FF2B5EF4-FFF2-40B4-BE49-F238E27FC236}">
                <a16:creationId xmlns:a16="http://schemas.microsoft.com/office/drawing/2014/main" id="{F78518D8-7145-7C2C-C572-A2B08822AAA5}"/>
              </a:ext>
            </a:extLst>
          </p:cNvPr>
          <p:cNvCxnSpPr>
            <a:cxnSpLocks/>
          </p:cNvCxnSpPr>
          <p:nvPr/>
        </p:nvCxnSpPr>
        <p:spPr>
          <a:xfrm flipV="1">
            <a:off x="11319953" y="4697126"/>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7" name="Straight Connector 116">
            <a:extLst>
              <a:ext uri="{FF2B5EF4-FFF2-40B4-BE49-F238E27FC236}">
                <a16:creationId xmlns:a16="http://schemas.microsoft.com/office/drawing/2014/main" id="{A31071BD-1547-D3C5-57F7-F5A8B75DAB9D}"/>
              </a:ext>
            </a:extLst>
          </p:cNvPr>
          <p:cNvCxnSpPr>
            <a:cxnSpLocks/>
            <a:stCxn id="89" idx="0"/>
          </p:cNvCxnSpPr>
          <p:nvPr/>
        </p:nvCxnSpPr>
        <p:spPr>
          <a:xfrm flipH="1" flipV="1">
            <a:off x="11346793" y="5257955"/>
            <a:ext cx="7374" cy="526286"/>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8" name="Straight Connector 117">
            <a:extLst>
              <a:ext uri="{FF2B5EF4-FFF2-40B4-BE49-F238E27FC236}">
                <a16:creationId xmlns:a16="http://schemas.microsoft.com/office/drawing/2014/main" id="{39137505-EF25-755F-E40C-11DC41AC4EE6}"/>
              </a:ext>
            </a:extLst>
          </p:cNvPr>
          <p:cNvCxnSpPr>
            <a:cxnSpLocks/>
            <a:stCxn id="68" idx="2"/>
          </p:cNvCxnSpPr>
          <p:nvPr/>
        </p:nvCxnSpPr>
        <p:spPr>
          <a:xfrm flipH="1">
            <a:off x="11098400" y="3559394"/>
            <a:ext cx="425586" cy="557035"/>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9" name="TextBox 118">
            <a:extLst>
              <a:ext uri="{FF2B5EF4-FFF2-40B4-BE49-F238E27FC236}">
                <a16:creationId xmlns:a16="http://schemas.microsoft.com/office/drawing/2014/main" id="{629B7674-8B74-CC2F-26B3-9EC447D3AC28}"/>
              </a:ext>
            </a:extLst>
          </p:cNvPr>
          <p:cNvSpPr txBox="1"/>
          <p:nvPr/>
        </p:nvSpPr>
        <p:spPr>
          <a:xfrm>
            <a:off x="10375871" y="5997644"/>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Core 0</a:t>
            </a:r>
          </a:p>
        </p:txBody>
      </p:sp>
      <p:sp>
        <p:nvSpPr>
          <p:cNvPr id="120" name="TextBox 119">
            <a:extLst>
              <a:ext uri="{FF2B5EF4-FFF2-40B4-BE49-F238E27FC236}">
                <a16:creationId xmlns:a16="http://schemas.microsoft.com/office/drawing/2014/main" id="{8A7DD5EA-A508-6585-A245-991C7F7630E8}"/>
              </a:ext>
            </a:extLst>
          </p:cNvPr>
          <p:cNvSpPr txBox="1"/>
          <p:nvPr/>
        </p:nvSpPr>
        <p:spPr>
          <a:xfrm>
            <a:off x="10314800" y="5788179"/>
            <a:ext cx="1132654" cy="292388"/>
          </a:xfrm>
          <a:prstGeom prst="rect">
            <a:avLst/>
          </a:prstGeom>
          <a:noFill/>
        </p:spPr>
        <p:txBody>
          <a:bodyPr wrap="square" lIns="0" tIns="0" rIns="0" rtlCol="0">
            <a:spAutoFit/>
          </a:bodyPr>
          <a:lstStyle/>
          <a:p>
            <a:r>
              <a:rPr lang="en-US" sz="1600" b="1" dirty="0">
                <a:cs typeface="Times New Roman" panose="02020603050405020304" pitchFamily="18" charset="0"/>
              </a:rPr>
              <a:t>Vault Logic</a:t>
            </a:r>
          </a:p>
        </p:txBody>
      </p:sp>
      <p:cxnSp>
        <p:nvCxnSpPr>
          <p:cNvPr id="121" name="Straight Connector 120">
            <a:extLst>
              <a:ext uri="{FF2B5EF4-FFF2-40B4-BE49-F238E27FC236}">
                <a16:creationId xmlns:a16="http://schemas.microsoft.com/office/drawing/2014/main" id="{F2419E90-ED6C-E94A-FA97-79797646489F}"/>
              </a:ext>
            </a:extLst>
          </p:cNvPr>
          <p:cNvCxnSpPr>
            <a:cxnSpLocks/>
            <a:stCxn id="89" idx="3"/>
          </p:cNvCxnSpPr>
          <p:nvPr/>
        </p:nvCxnSpPr>
        <p:spPr>
          <a:xfrm flipV="1">
            <a:off x="11075862" y="6001812"/>
            <a:ext cx="22538" cy="22062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2" name="Freeform 121">
            <a:extLst>
              <a:ext uri="{FF2B5EF4-FFF2-40B4-BE49-F238E27FC236}">
                <a16:creationId xmlns:a16="http://schemas.microsoft.com/office/drawing/2014/main" id="{C6E8C17E-DF8C-9CCC-2029-166BDD57AAFE}"/>
              </a:ext>
            </a:extLst>
          </p:cNvPr>
          <p:cNvSpPr/>
          <p:nvPr/>
        </p:nvSpPr>
        <p:spPr>
          <a:xfrm>
            <a:off x="11857381" y="4441124"/>
            <a:ext cx="283335" cy="141667"/>
          </a:xfrm>
          <a:custGeom>
            <a:avLst/>
            <a:gdLst>
              <a:gd name="connsiteX0" fmla="*/ 0 w 283335"/>
              <a:gd name="connsiteY0" fmla="*/ 12879 h 141667"/>
              <a:gd name="connsiteX1" fmla="*/ 180304 w 283335"/>
              <a:gd name="connsiteY1" fmla="*/ 141667 h 141667"/>
              <a:gd name="connsiteX2" fmla="*/ 283335 w 283335"/>
              <a:gd name="connsiteY2" fmla="*/ 0 h 141667"/>
              <a:gd name="connsiteX3" fmla="*/ 0 w 283335"/>
              <a:gd name="connsiteY3" fmla="*/ 12879 h 141667"/>
            </a:gdLst>
            <a:ahLst/>
            <a:cxnLst>
              <a:cxn ang="0">
                <a:pos x="connsiteX0" y="connsiteY0"/>
              </a:cxn>
              <a:cxn ang="0">
                <a:pos x="connsiteX1" y="connsiteY1"/>
              </a:cxn>
              <a:cxn ang="0">
                <a:pos x="connsiteX2" y="connsiteY2"/>
              </a:cxn>
              <a:cxn ang="0">
                <a:pos x="connsiteX3" y="connsiteY3"/>
              </a:cxn>
            </a:cxnLst>
            <a:rect l="l" t="t" r="r" b="b"/>
            <a:pathLst>
              <a:path w="283335" h="141667">
                <a:moveTo>
                  <a:pt x="0" y="12879"/>
                </a:moveTo>
                <a:lnTo>
                  <a:pt x="180304" y="141667"/>
                </a:lnTo>
                <a:lnTo>
                  <a:pt x="283335" y="0"/>
                </a:lnTo>
                <a:lnTo>
                  <a:pt x="0" y="12879"/>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TextBox 122">
            <a:extLst>
              <a:ext uri="{FF2B5EF4-FFF2-40B4-BE49-F238E27FC236}">
                <a16:creationId xmlns:a16="http://schemas.microsoft.com/office/drawing/2014/main" id="{9BAA83A6-11F4-F81A-0006-70727C8AC2EC}"/>
              </a:ext>
            </a:extLst>
          </p:cNvPr>
          <p:cNvSpPr txBox="1"/>
          <p:nvPr/>
        </p:nvSpPr>
        <p:spPr>
          <a:xfrm>
            <a:off x="10465515" y="5389449"/>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124" name="TextBox 123">
            <a:extLst>
              <a:ext uri="{FF2B5EF4-FFF2-40B4-BE49-F238E27FC236}">
                <a16:creationId xmlns:a16="http://schemas.microsoft.com/office/drawing/2014/main" id="{D42076F2-5813-4EF7-3D60-824134AA8688}"/>
              </a:ext>
            </a:extLst>
          </p:cNvPr>
          <p:cNvSpPr txBox="1"/>
          <p:nvPr/>
        </p:nvSpPr>
        <p:spPr>
          <a:xfrm>
            <a:off x="10465514" y="4859357"/>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125" name="TextBox 124">
            <a:extLst>
              <a:ext uri="{FF2B5EF4-FFF2-40B4-BE49-F238E27FC236}">
                <a16:creationId xmlns:a16="http://schemas.microsoft.com/office/drawing/2014/main" id="{60F172F0-F2C2-0C1D-ECAB-03680BB1454D}"/>
              </a:ext>
            </a:extLst>
          </p:cNvPr>
          <p:cNvSpPr txBox="1"/>
          <p:nvPr/>
        </p:nvSpPr>
        <p:spPr>
          <a:xfrm>
            <a:off x="10450208" y="4342660"/>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126" name="TextBox 125">
            <a:extLst>
              <a:ext uri="{FF2B5EF4-FFF2-40B4-BE49-F238E27FC236}">
                <a16:creationId xmlns:a16="http://schemas.microsoft.com/office/drawing/2014/main" id="{3ECF3AE6-4497-9F20-BAFE-C8AFE4A35DD0}"/>
              </a:ext>
            </a:extLst>
          </p:cNvPr>
          <p:cNvSpPr txBox="1"/>
          <p:nvPr/>
        </p:nvSpPr>
        <p:spPr>
          <a:xfrm>
            <a:off x="10498130" y="3799366"/>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571" name="TextBox 570">
            <a:extLst>
              <a:ext uri="{FF2B5EF4-FFF2-40B4-BE49-F238E27FC236}">
                <a16:creationId xmlns:a16="http://schemas.microsoft.com/office/drawing/2014/main" id="{4C3878D2-627D-CEF2-F910-E0A37EE09FD8}"/>
              </a:ext>
            </a:extLst>
          </p:cNvPr>
          <p:cNvSpPr txBox="1"/>
          <p:nvPr/>
        </p:nvSpPr>
        <p:spPr>
          <a:xfrm>
            <a:off x="3953814" y="6362163"/>
            <a:ext cx="184731" cy="369332"/>
          </a:xfrm>
          <a:prstGeom prst="rect">
            <a:avLst/>
          </a:prstGeom>
          <a:noFill/>
        </p:spPr>
        <p:txBody>
          <a:bodyPr wrap="none" rtlCol="0">
            <a:spAutoFit/>
          </a:bodyPr>
          <a:lstStyle/>
          <a:p>
            <a:endParaRPr lang="en-US" dirty="0"/>
          </a:p>
        </p:txBody>
      </p:sp>
    </p:spTree>
    <p:custDataLst>
      <p:tags r:id="rId1"/>
    </p:custDataLst>
    <p:extLst>
      <p:ext uri="{BB962C8B-B14F-4D97-AF65-F5344CB8AC3E}">
        <p14:creationId xmlns:p14="http://schemas.microsoft.com/office/powerpoint/2010/main" val="15759174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4422-6ED2-674F-A08C-9E7CCE5C45F0}"/>
              </a:ext>
            </a:extLst>
          </p:cNvPr>
          <p:cNvSpPr>
            <a:spLocks noGrp="1"/>
          </p:cNvSpPr>
          <p:nvPr>
            <p:ph type="title"/>
          </p:nvPr>
        </p:nvSpPr>
        <p:spPr>
          <a:xfrm>
            <a:off x="838200" y="-141800"/>
            <a:ext cx="10515600" cy="1325563"/>
          </a:xfrm>
        </p:spPr>
        <p:txBody>
          <a:bodyPr/>
          <a:lstStyle/>
          <a:p>
            <a:r>
              <a:rPr lang="en-US" dirty="0">
                <a:latin typeface="+mn-lt"/>
              </a:rPr>
              <a:t>Methodology</a:t>
            </a:r>
          </a:p>
        </p:txBody>
      </p:sp>
      <p:sp>
        <p:nvSpPr>
          <p:cNvPr id="3" name="Content Placeholder 2">
            <a:extLst>
              <a:ext uri="{FF2B5EF4-FFF2-40B4-BE49-F238E27FC236}">
                <a16:creationId xmlns:a16="http://schemas.microsoft.com/office/drawing/2014/main" id="{B1308356-1FDC-2E44-8236-0FA874BD47AC}"/>
              </a:ext>
            </a:extLst>
          </p:cNvPr>
          <p:cNvSpPr>
            <a:spLocks noGrp="1"/>
          </p:cNvSpPr>
          <p:nvPr>
            <p:ph idx="1"/>
          </p:nvPr>
        </p:nvSpPr>
        <p:spPr>
          <a:xfrm>
            <a:off x="876300" y="1062444"/>
            <a:ext cx="11315700" cy="4798119"/>
          </a:xfrm>
        </p:spPr>
        <p:txBody>
          <a:bodyPr>
            <a:noAutofit/>
          </a:bodyPr>
          <a:lstStyle/>
          <a:p>
            <a:pPr marL="0" indent="0">
              <a:buNone/>
            </a:pPr>
            <a:r>
              <a:rPr lang="en-US" sz="2500" spc="-10" dirty="0">
                <a:latin typeface="Franklin Gothic Medium" panose="020B0603020102020204" pitchFamily="34" charset="0"/>
                <a:cs typeface="Calibri"/>
              </a:rPr>
              <a:t> </a:t>
            </a:r>
          </a:p>
          <a:p>
            <a:pPr marL="0" indent="0">
              <a:buNone/>
            </a:pPr>
            <a:endParaRPr lang="en-US" sz="2500" dirty="0">
              <a:cs typeface="Calibri"/>
            </a:endParaRPr>
          </a:p>
          <a:p>
            <a:endParaRPr lang="en-US" sz="2500" dirty="0"/>
          </a:p>
        </p:txBody>
      </p:sp>
      <p:sp>
        <p:nvSpPr>
          <p:cNvPr id="8" name="TextBox 7">
            <a:extLst>
              <a:ext uri="{FF2B5EF4-FFF2-40B4-BE49-F238E27FC236}">
                <a16:creationId xmlns:a16="http://schemas.microsoft.com/office/drawing/2014/main" id="{E35C7B7B-437E-219F-3072-C6CA8E66DB78}"/>
              </a:ext>
            </a:extLst>
          </p:cNvPr>
          <p:cNvSpPr txBox="1"/>
          <p:nvPr/>
        </p:nvSpPr>
        <p:spPr>
          <a:xfrm>
            <a:off x="860377" y="900046"/>
            <a:ext cx="11426067" cy="6247864"/>
          </a:xfrm>
          <a:prstGeom prst="rect">
            <a:avLst/>
          </a:prstGeom>
          <a:noFill/>
        </p:spPr>
        <p:txBody>
          <a:bodyPr wrap="square" rtlCol="0">
            <a:spAutoFit/>
          </a:bodyPr>
          <a:lstStyle/>
          <a:p>
            <a:r>
              <a:rPr lang="en-US" sz="2500" spc="-10" dirty="0">
                <a:cs typeface="Calibri"/>
              </a:rPr>
              <a:t>Workloads:</a:t>
            </a:r>
          </a:p>
          <a:p>
            <a:endParaRPr lang="en-US" sz="2500" spc="-10" dirty="0">
              <a:cs typeface="Calibri"/>
            </a:endParaRPr>
          </a:p>
          <a:p>
            <a:pPr marL="342900" indent="-342900">
              <a:buFont typeface="Arial" panose="020B0604020202020204" pitchFamily="34" charset="0"/>
              <a:buChar char="•"/>
            </a:pPr>
            <a:r>
              <a:rPr lang="en-US" sz="2500" spc="-10" dirty="0" err="1">
                <a:cs typeface="Calibri"/>
              </a:rPr>
              <a:t>Gapbs</a:t>
            </a:r>
            <a:r>
              <a:rPr lang="en-US" sz="2500" spc="-10" dirty="0">
                <a:cs typeface="Calibri"/>
              </a:rPr>
              <a:t> benchmark suite with workloads:</a:t>
            </a:r>
          </a:p>
          <a:p>
            <a:pPr marL="800100" lvl="1" indent="-342900">
              <a:buFont typeface="Courier New" panose="02070309020205020404" pitchFamily="49" charset="0"/>
              <a:buChar char="o"/>
            </a:pPr>
            <a:r>
              <a:rPr lang="en-US" sz="2500" spc="-10" dirty="0" err="1">
                <a:cs typeface="Calibri"/>
              </a:rPr>
              <a:t>bfs</a:t>
            </a:r>
            <a:endParaRPr lang="en-US" sz="2500" spc="-10" dirty="0">
              <a:cs typeface="Calibri"/>
            </a:endParaRPr>
          </a:p>
          <a:p>
            <a:pPr marL="800100" lvl="1" indent="-342900">
              <a:buFont typeface="Courier New" panose="02070309020205020404" pitchFamily="49" charset="0"/>
              <a:buChar char="o"/>
            </a:pPr>
            <a:r>
              <a:rPr lang="en-US" sz="2500" spc="-10" dirty="0" err="1">
                <a:cs typeface="Calibri"/>
              </a:rPr>
              <a:t>tc</a:t>
            </a:r>
            <a:endParaRPr lang="en-US" sz="2500" spc="-10" dirty="0">
              <a:cs typeface="Calibri"/>
            </a:endParaRPr>
          </a:p>
          <a:p>
            <a:pPr marL="800100" lvl="1" indent="-342900">
              <a:buFont typeface="Courier New" panose="02070309020205020404" pitchFamily="49" charset="0"/>
              <a:buChar char="o"/>
            </a:pPr>
            <a:r>
              <a:rPr lang="en-US" sz="2500" spc="-10" dirty="0">
                <a:cs typeface="Calibri"/>
              </a:rPr>
              <a:t>cc</a:t>
            </a:r>
          </a:p>
          <a:p>
            <a:endParaRPr lang="en-US" sz="2500" spc="-10" dirty="0">
              <a:cs typeface="Calibri"/>
            </a:endParaRPr>
          </a:p>
          <a:p>
            <a:pPr marL="342900" indent="-342900">
              <a:buFont typeface="Arial" panose="020B0604020202020204" pitchFamily="34" charset="0"/>
              <a:buChar char="•"/>
            </a:pPr>
            <a:r>
              <a:rPr lang="en-US" sz="2500" spc="-10" dirty="0">
                <a:cs typeface="Calibri"/>
              </a:rPr>
              <a:t>Parboil benchmark suite using the largest available dataset</a:t>
            </a:r>
          </a:p>
          <a:p>
            <a:pPr marL="800100" lvl="1" indent="-342900">
              <a:buFont typeface="Courier New" panose="02070309020205020404" pitchFamily="49" charset="0"/>
              <a:buChar char="o"/>
            </a:pPr>
            <a:r>
              <a:rPr lang="en-US" sz="2500" spc="-10" dirty="0" err="1">
                <a:cs typeface="Calibri"/>
              </a:rPr>
              <a:t>spmv</a:t>
            </a:r>
            <a:r>
              <a:rPr lang="en-US" sz="2500" spc="-10" dirty="0">
                <a:cs typeface="Calibri"/>
              </a:rPr>
              <a:t>		</a:t>
            </a:r>
          </a:p>
          <a:p>
            <a:pPr marL="800100" lvl="1" indent="-342900">
              <a:buFont typeface="Courier New" panose="02070309020205020404" pitchFamily="49" charset="0"/>
              <a:buChar char="o"/>
            </a:pPr>
            <a:r>
              <a:rPr lang="en-US" sz="2500" spc="-10" dirty="0" err="1">
                <a:cs typeface="Calibri"/>
              </a:rPr>
              <a:t>sgemm</a:t>
            </a:r>
            <a:endParaRPr lang="en-US" sz="2500" spc="-10" dirty="0">
              <a:cs typeface="Calibri"/>
            </a:endParaRPr>
          </a:p>
          <a:p>
            <a:pPr marL="800100" lvl="1" indent="-342900">
              <a:buFont typeface="Courier New" panose="02070309020205020404" pitchFamily="49" charset="0"/>
              <a:buChar char="o"/>
            </a:pPr>
            <a:r>
              <a:rPr lang="en-US" sz="2500" spc="-10" dirty="0">
                <a:cs typeface="Calibri"/>
              </a:rPr>
              <a:t>stencil</a:t>
            </a:r>
          </a:p>
          <a:p>
            <a:pPr marL="800100" lvl="1" indent="-342900">
              <a:buFont typeface="Courier New" panose="02070309020205020404" pitchFamily="49" charset="0"/>
              <a:buChar char="o"/>
            </a:pPr>
            <a:r>
              <a:rPr lang="en-US" sz="2500" spc="-10" dirty="0" err="1">
                <a:cs typeface="Calibri"/>
              </a:rPr>
              <a:t>mri</a:t>
            </a:r>
            <a:r>
              <a:rPr lang="en-US" sz="2500" spc="-10" dirty="0">
                <a:cs typeface="Calibri"/>
              </a:rPr>
              <a:t>-grid</a:t>
            </a:r>
          </a:p>
          <a:p>
            <a:pPr marL="800100" lvl="1" indent="-342900">
              <a:buFont typeface="Courier New" panose="02070309020205020404" pitchFamily="49" charset="0"/>
              <a:buChar char="o"/>
            </a:pPr>
            <a:r>
              <a:rPr lang="en-US" sz="2500" spc="-10" dirty="0" err="1">
                <a:cs typeface="Calibri"/>
              </a:rPr>
              <a:t>mri</a:t>
            </a:r>
            <a:r>
              <a:rPr lang="en-US" sz="2500" spc="-10" dirty="0">
                <a:cs typeface="Calibri"/>
              </a:rPr>
              <a:t>-q</a:t>
            </a:r>
          </a:p>
          <a:p>
            <a:pPr lvl="1"/>
            <a:endParaRPr lang="en-US" sz="2500" spc="-10" dirty="0">
              <a:cs typeface="Calibri"/>
            </a:endParaRPr>
          </a:p>
          <a:p>
            <a:pPr marL="800100" lvl="1" indent="-342900">
              <a:buFont typeface="Courier New" panose="02070309020205020404" pitchFamily="49" charset="0"/>
              <a:buChar char="o"/>
            </a:pPr>
            <a:endParaRPr lang="en-US" sz="2500" spc="-10" dirty="0">
              <a:cs typeface="Calibri"/>
            </a:endParaRPr>
          </a:p>
          <a:p>
            <a:endParaRPr lang="en-US" sz="2500" dirty="0"/>
          </a:p>
        </p:txBody>
      </p:sp>
      <p:sp>
        <p:nvSpPr>
          <p:cNvPr id="6" name="TextBox 5">
            <a:extLst>
              <a:ext uri="{FF2B5EF4-FFF2-40B4-BE49-F238E27FC236}">
                <a16:creationId xmlns:a16="http://schemas.microsoft.com/office/drawing/2014/main" id="{B0EB5C66-CBFB-558E-BE91-969239ADAAD8}"/>
              </a:ext>
            </a:extLst>
          </p:cNvPr>
          <p:cNvSpPr txBox="1"/>
          <p:nvPr/>
        </p:nvSpPr>
        <p:spPr>
          <a:xfrm>
            <a:off x="3478369" y="3953813"/>
            <a:ext cx="1867437" cy="1631216"/>
          </a:xfrm>
          <a:prstGeom prst="rect">
            <a:avLst/>
          </a:prstGeom>
          <a:noFill/>
        </p:spPr>
        <p:txBody>
          <a:bodyPr wrap="square" rtlCol="0">
            <a:spAutoFit/>
          </a:bodyPr>
          <a:lstStyle/>
          <a:p>
            <a:pPr marL="800100" lvl="1" indent="-342900">
              <a:buFont typeface="Courier New" panose="02070309020205020404" pitchFamily="49" charset="0"/>
              <a:buChar char="o"/>
            </a:pPr>
            <a:r>
              <a:rPr lang="en-US" sz="2500" spc="-10" dirty="0" err="1">
                <a:cs typeface="Calibri"/>
              </a:rPr>
              <a:t>histo</a:t>
            </a:r>
            <a:endParaRPr lang="en-US" sz="2500" spc="-10" dirty="0">
              <a:cs typeface="Calibri"/>
            </a:endParaRPr>
          </a:p>
          <a:p>
            <a:pPr marL="800100" lvl="1" indent="-342900">
              <a:buFont typeface="Courier New" panose="02070309020205020404" pitchFamily="49" charset="0"/>
              <a:buChar char="o"/>
            </a:pPr>
            <a:r>
              <a:rPr lang="en-US" sz="2500" spc="-10" dirty="0" err="1">
                <a:cs typeface="Calibri"/>
              </a:rPr>
              <a:t>tpacf</a:t>
            </a:r>
            <a:endParaRPr lang="en-US" sz="2500" spc="-10" dirty="0">
              <a:cs typeface="Calibri"/>
            </a:endParaRPr>
          </a:p>
          <a:p>
            <a:pPr marL="800100" lvl="1" indent="-342900">
              <a:buFont typeface="Courier New" panose="02070309020205020404" pitchFamily="49" charset="0"/>
              <a:buChar char="o"/>
            </a:pPr>
            <a:r>
              <a:rPr lang="en-US" sz="2500" spc="-10" dirty="0" err="1">
                <a:cs typeface="Calibri"/>
              </a:rPr>
              <a:t>cutcp</a:t>
            </a:r>
            <a:endParaRPr lang="en-US" sz="2500" spc="-10" dirty="0">
              <a:cs typeface="Calibri"/>
            </a:endParaRPr>
          </a:p>
          <a:p>
            <a:pPr marL="800100" lvl="1" indent="-342900">
              <a:buFont typeface="Courier New" panose="02070309020205020404" pitchFamily="49" charset="0"/>
              <a:buChar char="o"/>
            </a:pPr>
            <a:r>
              <a:rPr lang="en-US" sz="2500" spc="-10" dirty="0" err="1">
                <a:cs typeface="Calibri"/>
              </a:rPr>
              <a:t>lbm</a:t>
            </a:r>
            <a:endParaRPr lang="en-US" sz="2500" spc="-10" dirty="0">
              <a:cs typeface="Calibri"/>
            </a:endParaRPr>
          </a:p>
        </p:txBody>
      </p:sp>
      <p:sp>
        <p:nvSpPr>
          <p:cNvPr id="7" name="TextBox 6">
            <a:extLst>
              <a:ext uri="{FF2B5EF4-FFF2-40B4-BE49-F238E27FC236}">
                <a16:creationId xmlns:a16="http://schemas.microsoft.com/office/drawing/2014/main" id="{82FBE3F1-1A42-B16B-9E8F-89A56E8E3DC6}"/>
              </a:ext>
            </a:extLst>
          </p:cNvPr>
          <p:cNvSpPr txBox="1"/>
          <p:nvPr/>
        </p:nvSpPr>
        <p:spPr>
          <a:xfrm>
            <a:off x="3477835" y="2019835"/>
            <a:ext cx="1867437" cy="1246495"/>
          </a:xfrm>
          <a:prstGeom prst="rect">
            <a:avLst/>
          </a:prstGeom>
          <a:noFill/>
        </p:spPr>
        <p:txBody>
          <a:bodyPr wrap="square" rtlCol="0">
            <a:spAutoFit/>
          </a:bodyPr>
          <a:lstStyle/>
          <a:p>
            <a:pPr marL="800100" lvl="1" indent="-342900">
              <a:buFont typeface="Courier New" panose="02070309020205020404" pitchFamily="49" charset="0"/>
              <a:buChar char="o"/>
            </a:pPr>
            <a:r>
              <a:rPr lang="en-US" sz="2500" spc="-10" dirty="0" err="1">
                <a:cs typeface="Calibri"/>
              </a:rPr>
              <a:t>cc_sv</a:t>
            </a:r>
            <a:endParaRPr lang="en-US" sz="2500" spc="-10" dirty="0">
              <a:cs typeface="Calibri"/>
            </a:endParaRPr>
          </a:p>
          <a:p>
            <a:pPr marL="800100" lvl="1" indent="-342900">
              <a:buFont typeface="Courier New" panose="02070309020205020404" pitchFamily="49" charset="0"/>
              <a:buChar char="o"/>
            </a:pPr>
            <a:r>
              <a:rPr lang="en-US" sz="2500" spc="-10" dirty="0" err="1">
                <a:cs typeface="Calibri"/>
              </a:rPr>
              <a:t>sssp</a:t>
            </a:r>
            <a:endParaRPr lang="en-US" sz="2500" spc="-10" dirty="0">
              <a:cs typeface="Calibri"/>
            </a:endParaRPr>
          </a:p>
          <a:p>
            <a:pPr marL="800100" lvl="1" indent="-342900">
              <a:buFont typeface="Courier New" panose="02070309020205020404" pitchFamily="49" charset="0"/>
              <a:buChar char="o"/>
            </a:pPr>
            <a:r>
              <a:rPr lang="en-US" sz="2500" spc="-10" dirty="0">
                <a:cs typeface="Calibri"/>
              </a:rPr>
              <a:t>pr</a:t>
            </a:r>
          </a:p>
        </p:txBody>
      </p:sp>
    </p:spTree>
    <p:extLst>
      <p:ext uri="{BB962C8B-B14F-4D97-AF65-F5344CB8AC3E}">
        <p14:creationId xmlns:p14="http://schemas.microsoft.com/office/powerpoint/2010/main" val="37288011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215D-CBF9-134D-A5F0-1511937C16F4}"/>
              </a:ext>
            </a:extLst>
          </p:cNvPr>
          <p:cNvSpPr>
            <a:spLocks noGrp="1"/>
          </p:cNvSpPr>
          <p:nvPr>
            <p:ph type="title"/>
          </p:nvPr>
        </p:nvSpPr>
        <p:spPr>
          <a:xfrm>
            <a:off x="838200" y="0"/>
            <a:ext cx="10515600" cy="1325563"/>
          </a:xfrm>
        </p:spPr>
        <p:txBody>
          <a:bodyPr/>
          <a:lstStyle/>
          <a:p>
            <a:r>
              <a:rPr lang="en-US" dirty="0">
                <a:latin typeface="+mn-lt"/>
              </a:rPr>
              <a:t>Performance Improvement</a:t>
            </a:r>
          </a:p>
        </p:txBody>
      </p:sp>
      <p:pic>
        <p:nvPicPr>
          <p:cNvPr id="19" name="Picture 18">
            <a:extLst>
              <a:ext uri="{FF2B5EF4-FFF2-40B4-BE49-F238E27FC236}">
                <a16:creationId xmlns:a16="http://schemas.microsoft.com/office/drawing/2014/main" id="{405AE1EE-1D6A-814C-6935-64FB98B45378}"/>
              </a:ext>
            </a:extLst>
          </p:cNvPr>
          <p:cNvPicPr>
            <a:picLocks noChangeAspect="1"/>
          </p:cNvPicPr>
          <p:nvPr/>
        </p:nvPicPr>
        <p:blipFill>
          <a:blip r:embed="rId4"/>
          <a:stretch>
            <a:fillRect/>
          </a:stretch>
        </p:blipFill>
        <p:spPr>
          <a:xfrm>
            <a:off x="213328" y="1011091"/>
            <a:ext cx="11781589" cy="5040842"/>
          </a:xfrm>
          <a:prstGeom prst="rect">
            <a:avLst/>
          </a:prstGeom>
          <a:ln>
            <a:noFill/>
          </a:ln>
        </p:spPr>
      </p:pic>
      <p:sp>
        <p:nvSpPr>
          <p:cNvPr id="24" name="Rectangle 23">
            <a:extLst>
              <a:ext uri="{FF2B5EF4-FFF2-40B4-BE49-F238E27FC236}">
                <a16:creationId xmlns:a16="http://schemas.microsoft.com/office/drawing/2014/main" id="{E25380D5-686C-61F2-FD1F-50BBAAE89591}"/>
              </a:ext>
            </a:extLst>
          </p:cNvPr>
          <p:cNvSpPr/>
          <p:nvPr/>
        </p:nvSpPr>
        <p:spPr>
          <a:xfrm>
            <a:off x="587829" y="1545771"/>
            <a:ext cx="11201400" cy="43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807063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215D-CBF9-134D-A5F0-1511937C16F4}"/>
              </a:ext>
            </a:extLst>
          </p:cNvPr>
          <p:cNvSpPr>
            <a:spLocks noGrp="1"/>
          </p:cNvSpPr>
          <p:nvPr>
            <p:ph type="title"/>
          </p:nvPr>
        </p:nvSpPr>
        <p:spPr>
          <a:xfrm>
            <a:off x="838200" y="0"/>
            <a:ext cx="10515600" cy="1325563"/>
          </a:xfrm>
        </p:spPr>
        <p:txBody>
          <a:bodyPr/>
          <a:lstStyle/>
          <a:p>
            <a:r>
              <a:rPr lang="en-US" dirty="0">
                <a:latin typeface="+mn-lt"/>
              </a:rPr>
              <a:t>Performance Improvement</a:t>
            </a:r>
          </a:p>
        </p:txBody>
      </p:sp>
      <p:pic>
        <p:nvPicPr>
          <p:cNvPr id="19" name="Picture 18">
            <a:extLst>
              <a:ext uri="{FF2B5EF4-FFF2-40B4-BE49-F238E27FC236}">
                <a16:creationId xmlns:a16="http://schemas.microsoft.com/office/drawing/2014/main" id="{405AE1EE-1D6A-814C-6935-64FB98B45378}"/>
              </a:ext>
            </a:extLst>
          </p:cNvPr>
          <p:cNvPicPr>
            <a:picLocks noChangeAspect="1"/>
          </p:cNvPicPr>
          <p:nvPr/>
        </p:nvPicPr>
        <p:blipFill>
          <a:blip r:embed="rId4"/>
          <a:stretch>
            <a:fillRect/>
          </a:stretch>
        </p:blipFill>
        <p:spPr>
          <a:xfrm>
            <a:off x="213328" y="1011091"/>
            <a:ext cx="11781589" cy="5040842"/>
          </a:xfrm>
          <a:prstGeom prst="rect">
            <a:avLst/>
          </a:prstGeom>
          <a:ln>
            <a:noFill/>
          </a:ln>
        </p:spPr>
      </p:pic>
      <p:sp>
        <p:nvSpPr>
          <p:cNvPr id="22" name="Up-Down Arrow 21">
            <a:extLst>
              <a:ext uri="{FF2B5EF4-FFF2-40B4-BE49-F238E27FC236}">
                <a16:creationId xmlns:a16="http://schemas.microsoft.com/office/drawing/2014/main" id="{12548BC6-98CC-CAFA-4AE0-AAE1FD125F05}"/>
              </a:ext>
            </a:extLst>
          </p:cNvPr>
          <p:cNvSpPr/>
          <p:nvPr/>
        </p:nvSpPr>
        <p:spPr>
          <a:xfrm>
            <a:off x="4061895" y="2416629"/>
            <a:ext cx="445379" cy="2300693"/>
          </a:xfrm>
          <a:prstGeom prst="upDownArrow">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Down Arrow 22">
            <a:extLst>
              <a:ext uri="{FF2B5EF4-FFF2-40B4-BE49-F238E27FC236}">
                <a16:creationId xmlns:a16="http://schemas.microsoft.com/office/drawing/2014/main" id="{D38D9DE3-A9D3-DEFD-5019-F1ABBA1364B6}"/>
              </a:ext>
            </a:extLst>
          </p:cNvPr>
          <p:cNvSpPr/>
          <p:nvPr/>
        </p:nvSpPr>
        <p:spPr>
          <a:xfrm>
            <a:off x="5368180" y="2416629"/>
            <a:ext cx="445379" cy="1604007"/>
          </a:xfrm>
          <a:prstGeom prst="upDownArrow">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25380D5-686C-61F2-FD1F-50BBAAE89591}"/>
              </a:ext>
            </a:extLst>
          </p:cNvPr>
          <p:cNvSpPr/>
          <p:nvPr/>
        </p:nvSpPr>
        <p:spPr>
          <a:xfrm>
            <a:off x="587829" y="1545771"/>
            <a:ext cx="11201400" cy="43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71CB8C27-3E53-7DC8-B87D-89C063FF690C}"/>
              </a:ext>
            </a:extLst>
          </p:cNvPr>
          <p:cNvSpPr/>
          <p:nvPr/>
        </p:nvSpPr>
        <p:spPr>
          <a:xfrm>
            <a:off x="0" y="6095476"/>
            <a:ext cx="12192000" cy="783771"/>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lnSpc>
                <a:spcPts val="3500"/>
              </a:lnSpc>
            </a:pPr>
            <a:r>
              <a:rPr lang="en-US" sz="3200" b="1" dirty="0">
                <a:solidFill>
                  <a:schemeClr val="bg1"/>
                </a:solidFill>
              </a:rPr>
              <a:t>Huge performance overhead with radix and hash page table in PIM</a:t>
            </a:r>
          </a:p>
        </p:txBody>
      </p:sp>
    </p:spTree>
    <p:custDataLst>
      <p:tags r:id="rId1"/>
    </p:custDataLst>
    <p:extLst>
      <p:ext uri="{BB962C8B-B14F-4D97-AF65-F5344CB8AC3E}">
        <p14:creationId xmlns:p14="http://schemas.microsoft.com/office/powerpoint/2010/main" val="18781903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215D-CBF9-134D-A5F0-1511937C16F4}"/>
              </a:ext>
            </a:extLst>
          </p:cNvPr>
          <p:cNvSpPr>
            <a:spLocks noGrp="1"/>
          </p:cNvSpPr>
          <p:nvPr>
            <p:ph type="title"/>
          </p:nvPr>
        </p:nvSpPr>
        <p:spPr>
          <a:xfrm>
            <a:off x="838200" y="0"/>
            <a:ext cx="10515600" cy="1325563"/>
          </a:xfrm>
        </p:spPr>
        <p:txBody>
          <a:bodyPr/>
          <a:lstStyle/>
          <a:p>
            <a:r>
              <a:rPr lang="en-US" dirty="0">
                <a:latin typeface="+mn-lt"/>
              </a:rPr>
              <a:t>Performance Improvement</a:t>
            </a:r>
          </a:p>
        </p:txBody>
      </p:sp>
      <p:pic>
        <p:nvPicPr>
          <p:cNvPr id="9" name="Picture 8">
            <a:extLst>
              <a:ext uri="{FF2B5EF4-FFF2-40B4-BE49-F238E27FC236}">
                <a16:creationId xmlns:a16="http://schemas.microsoft.com/office/drawing/2014/main" id="{9A2053B9-CF55-E352-B0F0-133F0F29B9BD}"/>
              </a:ext>
            </a:extLst>
          </p:cNvPr>
          <p:cNvPicPr>
            <a:picLocks noChangeAspect="1"/>
          </p:cNvPicPr>
          <p:nvPr/>
        </p:nvPicPr>
        <p:blipFill>
          <a:blip r:embed="rId4"/>
          <a:stretch>
            <a:fillRect/>
          </a:stretch>
        </p:blipFill>
        <p:spPr>
          <a:xfrm>
            <a:off x="213328" y="1011091"/>
            <a:ext cx="11781589" cy="5040842"/>
          </a:xfrm>
          <a:prstGeom prst="rect">
            <a:avLst/>
          </a:prstGeom>
          <a:ln>
            <a:noFill/>
          </a:ln>
        </p:spPr>
      </p:pic>
      <p:sp>
        <p:nvSpPr>
          <p:cNvPr id="11" name="Rectangle 10">
            <a:extLst>
              <a:ext uri="{FF2B5EF4-FFF2-40B4-BE49-F238E27FC236}">
                <a16:creationId xmlns:a16="http://schemas.microsoft.com/office/drawing/2014/main" id="{8261AE66-F214-9A0C-F988-3C6B70967EBE}"/>
              </a:ext>
            </a:extLst>
          </p:cNvPr>
          <p:cNvSpPr/>
          <p:nvPr/>
        </p:nvSpPr>
        <p:spPr>
          <a:xfrm>
            <a:off x="5682343" y="1545771"/>
            <a:ext cx="6106886" cy="43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811793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215D-CBF9-134D-A5F0-1511937C16F4}"/>
              </a:ext>
            </a:extLst>
          </p:cNvPr>
          <p:cNvSpPr>
            <a:spLocks noGrp="1"/>
          </p:cNvSpPr>
          <p:nvPr>
            <p:ph type="title"/>
          </p:nvPr>
        </p:nvSpPr>
        <p:spPr>
          <a:xfrm>
            <a:off x="838200" y="0"/>
            <a:ext cx="10515600" cy="1325563"/>
          </a:xfrm>
        </p:spPr>
        <p:txBody>
          <a:bodyPr/>
          <a:lstStyle/>
          <a:p>
            <a:r>
              <a:rPr lang="en-US" dirty="0">
                <a:latin typeface="+mn-lt"/>
              </a:rPr>
              <a:t>Performance Improvement</a:t>
            </a:r>
          </a:p>
        </p:txBody>
      </p:sp>
      <p:pic>
        <p:nvPicPr>
          <p:cNvPr id="9" name="Picture 8">
            <a:extLst>
              <a:ext uri="{FF2B5EF4-FFF2-40B4-BE49-F238E27FC236}">
                <a16:creationId xmlns:a16="http://schemas.microsoft.com/office/drawing/2014/main" id="{9A2053B9-CF55-E352-B0F0-133F0F29B9BD}"/>
              </a:ext>
            </a:extLst>
          </p:cNvPr>
          <p:cNvPicPr>
            <a:picLocks noChangeAspect="1"/>
          </p:cNvPicPr>
          <p:nvPr/>
        </p:nvPicPr>
        <p:blipFill>
          <a:blip r:embed="rId4"/>
          <a:stretch>
            <a:fillRect/>
          </a:stretch>
        </p:blipFill>
        <p:spPr>
          <a:xfrm>
            <a:off x="213328" y="1011091"/>
            <a:ext cx="11781589" cy="5040842"/>
          </a:xfrm>
          <a:prstGeom prst="rect">
            <a:avLst/>
          </a:prstGeom>
          <a:ln>
            <a:noFill/>
          </a:ln>
        </p:spPr>
      </p:pic>
      <p:sp>
        <p:nvSpPr>
          <p:cNvPr id="3" name="Rounded Rectangle 2">
            <a:extLst>
              <a:ext uri="{FF2B5EF4-FFF2-40B4-BE49-F238E27FC236}">
                <a16:creationId xmlns:a16="http://schemas.microsoft.com/office/drawing/2014/main" id="{2BDA0612-07FF-E88A-715C-6E39446B4D70}"/>
              </a:ext>
            </a:extLst>
          </p:cNvPr>
          <p:cNvSpPr/>
          <p:nvPr/>
        </p:nvSpPr>
        <p:spPr>
          <a:xfrm>
            <a:off x="0" y="6085492"/>
            <a:ext cx="12192000" cy="783771"/>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lnSpc>
                <a:spcPts val="3500"/>
              </a:lnSpc>
            </a:pPr>
            <a:r>
              <a:rPr lang="en-US" sz="3200" b="1" dirty="0">
                <a:solidFill>
                  <a:schemeClr val="bg1"/>
                </a:solidFill>
              </a:rPr>
              <a:t>Network contention-aware hash achieves a speedup </a:t>
            </a:r>
          </a:p>
          <a:p>
            <a:pPr algn="ctr">
              <a:lnSpc>
                <a:spcPts val="3500"/>
              </a:lnSpc>
            </a:pPr>
            <a:r>
              <a:rPr lang="en-US" sz="3200" b="1" dirty="0">
                <a:solidFill>
                  <a:schemeClr val="bg1"/>
                </a:solidFill>
              </a:rPr>
              <a:t>of 3.97× and 1.6× compared to radix and cuckoo hash page table  </a:t>
            </a:r>
          </a:p>
        </p:txBody>
      </p:sp>
      <p:sp>
        <p:nvSpPr>
          <p:cNvPr id="11" name="Rectangle 10">
            <a:extLst>
              <a:ext uri="{FF2B5EF4-FFF2-40B4-BE49-F238E27FC236}">
                <a16:creationId xmlns:a16="http://schemas.microsoft.com/office/drawing/2014/main" id="{8261AE66-F214-9A0C-F988-3C6B70967EBE}"/>
              </a:ext>
            </a:extLst>
          </p:cNvPr>
          <p:cNvSpPr/>
          <p:nvPr/>
        </p:nvSpPr>
        <p:spPr>
          <a:xfrm>
            <a:off x="5682343" y="1545771"/>
            <a:ext cx="6106886" cy="43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247579D1-5519-BD44-4F98-7C539B1D7F12}"/>
              </a:ext>
            </a:extLst>
          </p:cNvPr>
          <p:cNvCxnSpPr>
            <a:cxnSpLocks/>
          </p:cNvCxnSpPr>
          <p:nvPr/>
        </p:nvCxnSpPr>
        <p:spPr>
          <a:xfrm flipH="1">
            <a:off x="3672967" y="3192141"/>
            <a:ext cx="3811167" cy="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2" name="Up-Down Arrow 11">
            <a:extLst>
              <a:ext uri="{FF2B5EF4-FFF2-40B4-BE49-F238E27FC236}">
                <a16:creationId xmlns:a16="http://schemas.microsoft.com/office/drawing/2014/main" id="{FD40F6EB-BBF0-DB5D-B06F-3398AA41C03F}"/>
              </a:ext>
            </a:extLst>
          </p:cNvPr>
          <p:cNvSpPr/>
          <p:nvPr/>
        </p:nvSpPr>
        <p:spPr>
          <a:xfrm>
            <a:off x="4120063" y="3220532"/>
            <a:ext cx="445379" cy="1496790"/>
          </a:xfrm>
          <a:prstGeom prst="upDown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Down Arrow 12">
            <a:extLst>
              <a:ext uri="{FF2B5EF4-FFF2-40B4-BE49-F238E27FC236}">
                <a16:creationId xmlns:a16="http://schemas.microsoft.com/office/drawing/2014/main" id="{EA8FC34E-5A71-A5A9-9CF7-992E1E803707}"/>
              </a:ext>
            </a:extLst>
          </p:cNvPr>
          <p:cNvSpPr/>
          <p:nvPr/>
        </p:nvSpPr>
        <p:spPr>
          <a:xfrm>
            <a:off x="5394968" y="3220532"/>
            <a:ext cx="445379" cy="796034"/>
          </a:xfrm>
          <a:prstGeom prst="upDownArrow">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70176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215D-CBF9-134D-A5F0-1511937C16F4}"/>
              </a:ext>
            </a:extLst>
          </p:cNvPr>
          <p:cNvSpPr>
            <a:spLocks noGrp="1"/>
          </p:cNvSpPr>
          <p:nvPr>
            <p:ph type="title"/>
          </p:nvPr>
        </p:nvSpPr>
        <p:spPr>
          <a:xfrm>
            <a:off x="838200" y="0"/>
            <a:ext cx="10515600" cy="1325563"/>
          </a:xfrm>
        </p:spPr>
        <p:txBody>
          <a:bodyPr/>
          <a:lstStyle/>
          <a:p>
            <a:r>
              <a:rPr lang="en-US" dirty="0">
                <a:latin typeface="+mn-lt"/>
              </a:rPr>
              <a:t>Performance Improvement</a:t>
            </a:r>
          </a:p>
        </p:txBody>
      </p:sp>
      <p:pic>
        <p:nvPicPr>
          <p:cNvPr id="12" name="Picture 11">
            <a:extLst>
              <a:ext uri="{FF2B5EF4-FFF2-40B4-BE49-F238E27FC236}">
                <a16:creationId xmlns:a16="http://schemas.microsoft.com/office/drawing/2014/main" id="{71479DD4-593C-8BBB-8D30-C7058EC06630}"/>
              </a:ext>
            </a:extLst>
          </p:cNvPr>
          <p:cNvPicPr>
            <a:picLocks noChangeAspect="1"/>
          </p:cNvPicPr>
          <p:nvPr/>
        </p:nvPicPr>
        <p:blipFill>
          <a:blip r:embed="rId4"/>
          <a:stretch>
            <a:fillRect/>
          </a:stretch>
        </p:blipFill>
        <p:spPr>
          <a:xfrm>
            <a:off x="213328" y="1011091"/>
            <a:ext cx="11781589" cy="5040842"/>
          </a:xfrm>
          <a:prstGeom prst="rect">
            <a:avLst/>
          </a:prstGeom>
          <a:ln>
            <a:noFill/>
          </a:ln>
        </p:spPr>
      </p:pic>
    </p:spTree>
    <p:custDataLst>
      <p:tags r:id="rId1"/>
    </p:custDataLst>
    <p:extLst>
      <p:ext uri="{BB962C8B-B14F-4D97-AF65-F5344CB8AC3E}">
        <p14:creationId xmlns:p14="http://schemas.microsoft.com/office/powerpoint/2010/main" val="22130608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215D-CBF9-134D-A5F0-1511937C16F4}"/>
              </a:ext>
            </a:extLst>
          </p:cNvPr>
          <p:cNvSpPr>
            <a:spLocks noGrp="1"/>
          </p:cNvSpPr>
          <p:nvPr>
            <p:ph type="title"/>
          </p:nvPr>
        </p:nvSpPr>
        <p:spPr>
          <a:xfrm>
            <a:off x="838200" y="0"/>
            <a:ext cx="10515600" cy="1325563"/>
          </a:xfrm>
        </p:spPr>
        <p:txBody>
          <a:bodyPr/>
          <a:lstStyle/>
          <a:p>
            <a:r>
              <a:rPr lang="en-US" dirty="0">
                <a:latin typeface="+mn-lt"/>
              </a:rPr>
              <a:t>Performance Improvement</a:t>
            </a:r>
          </a:p>
        </p:txBody>
      </p:sp>
      <p:pic>
        <p:nvPicPr>
          <p:cNvPr id="12" name="Picture 11">
            <a:extLst>
              <a:ext uri="{FF2B5EF4-FFF2-40B4-BE49-F238E27FC236}">
                <a16:creationId xmlns:a16="http://schemas.microsoft.com/office/drawing/2014/main" id="{71479DD4-593C-8BBB-8D30-C7058EC06630}"/>
              </a:ext>
            </a:extLst>
          </p:cNvPr>
          <p:cNvPicPr>
            <a:picLocks noChangeAspect="1"/>
          </p:cNvPicPr>
          <p:nvPr/>
        </p:nvPicPr>
        <p:blipFill>
          <a:blip r:embed="rId4"/>
          <a:stretch>
            <a:fillRect/>
          </a:stretch>
        </p:blipFill>
        <p:spPr>
          <a:xfrm>
            <a:off x="213328" y="1011091"/>
            <a:ext cx="11781589" cy="5040842"/>
          </a:xfrm>
          <a:prstGeom prst="rect">
            <a:avLst/>
          </a:prstGeom>
          <a:ln>
            <a:noFill/>
          </a:ln>
        </p:spPr>
      </p:pic>
      <p:sp>
        <p:nvSpPr>
          <p:cNvPr id="13" name="Rounded Rectangle 12">
            <a:extLst>
              <a:ext uri="{FF2B5EF4-FFF2-40B4-BE49-F238E27FC236}">
                <a16:creationId xmlns:a16="http://schemas.microsoft.com/office/drawing/2014/main" id="{AC797034-39A5-EB32-06E2-B7FA2EC79E7C}"/>
              </a:ext>
            </a:extLst>
          </p:cNvPr>
          <p:cNvSpPr/>
          <p:nvPr/>
        </p:nvSpPr>
        <p:spPr>
          <a:xfrm>
            <a:off x="0" y="6085492"/>
            <a:ext cx="12192000" cy="783771"/>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lnSpc>
                <a:spcPts val="3500"/>
              </a:lnSpc>
            </a:pPr>
            <a:r>
              <a:rPr lang="en-US" sz="3200" b="1" dirty="0">
                <a:solidFill>
                  <a:schemeClr val="bg1"/>
                </a:solidFill>
              </a:rPr>
              <a:t>A total speedup of 4.4× and 1.7× is achieved</a:t>
            </a:r>
          </a:p>
          <a:p>
            <a:pPr algn="ctr">
              <a:lnSpc>
                <a:spcPts val="3500"/>
              </a:lnSpc>
            </a:pPr>
            <a:r>
              <a:rPr lang="en-US" sz="3200" b="1" dirty="0">
                <a:solidFill>
                  <a:schemeClr val="bg1"/>
                </a:solidFill>
              </a:rPr>
              <a:t> compared to radix and cuckoo hash page table</a:t>
            </a:r>
          </a:p>
        </p:txBody>
      </p:sp>
      <p:sp>
        <p:nvSpPr>
          <p:cNvPr id="15" name="Up-Down Arrow 14">
            <a:extLst>
              <a:ext uri="{FF2B5EF4-FFF2-40B4-BE49-F238E27FC236}">
                <a16:creationId xmlns:a16="http://schemas.microsoft.com/office/drawing/2014/main" id="{2846662B-4D3C-36D4-1A1F-EAD83D391123}"/>
              </a:ext>
            </a:extLst>
          </p:cNvPr>
          <p:cNvSpPr/>
          <p:nvPr/>
        </p:nvSpPr>
        <p:spPr>
          <a:xfrm>
            <a:off x="4095760" y="3026229"/>
            <a:ext cx="445379" cy="1691093"/>
          </a:xfrm>
          <a:prstGeom prst="up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Down Arrow 15">
            <a:extLst>
              <a:ext uri="{FF2B5EF4-FFF2-40B4-BE49-F238E27FC236}">
                <a16:creationId xmlns:a16="http://schemas.microsoft.com/office/drawing/2014/main" id="{A66E5018-0A2D-8FFA-7FCD-8CA61D2FE15A}"/>
              </a:ext>
            </a:extLst>
          </p:cNvPr>
          <p:cNvSpPr/>
          <p:nvPr/>
        </p:nvSpPr>
        <p:spPr>
          <a:xfrm>
            <a:off x="5368989" y="3026229"/>
            <a:ext cx="445379" cy="1001518"/>
          </a:xfrm>
          <a:prstGeom prst="upDown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A3BFC32-8BA7-0862-04FF-115847E4A0BF}"/>
              </a:ext>
            </a:extLst>
          </p:cNvPr>
          <p:cNvCxnSpPr>
            <a:cxnSpLocks/>
          </p:cNvCxnSpPr>
          <p:nvPr/>
        </p:nvCxnSpPr>
        <p:spPr>
          <a:xfrm flipH="1">
            <a:off x="3665283" y="2999471"/>
            <a:ext cx="5094515"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047734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215D-CBF9-134D-A5F0-1511937C16F4}"/>
              </a:ext>
            </a:extLst>
          </p:cNvPr>
          <p:cNvSpPr>
            <a:spLocks noGrp="1"/>
          </p:cNvSpPr>
          <p:nvPr>
            <p:ph type="title"/>
          </p:nvPr>
        </p:nvSpPr>
        <p:spPr>
          <a:xfrm>
            <a:off x="838200" y="0"/>
            <a:ext cx="10515600" cy="1325563"/>
          </a:xfrm>
        </p:spPr>
        <p:txBody>
          <a:bodyPr/>
          <a:lstStyle/>
          <a:p>
            <a:r>
              <a:rPr lang="en-US" dirty="0">
                <a:latin typeface="+mn-lt"/>
              </a:rPr>
              <a:t>Sensitivity Results</a:t>
            </a:r>
          </a:p>
        </p:txBody>
      </p:sp>
      <p:pic>
        <p:nvPicPr>
          <p:cNvPr id="5" name="Picture 4">
            <a:extLst>
              <a:ext uri="{FF2B5EF4-FFF2-40B4-BE49-F238E27FC236}">
                <a16:creationId xmlns:a16="http://schemas.microsoft.com/office/drawing/2014/main" id="{3FD16979-CA71-6DA3-B528-33C9D0BE8AF5}"/>
              </a:ext>
            </a:extLst>
          </p:cNvPr>
          <p:cNvPicPr>
            <a:picLocks noChangeAspect="1"/>
          </p:cNvPicPr>
          <p:nvPr/>
        </p:nvPicPr>
        <p:blipFill>
          <a:blip r:embed="rId4"/>
          <a:stretch>
            <a:fillRect/>
          </a:stretch>
        </p:blipFill>
        <p:spPr>
          <a:xfrm>
            <a:off x="605214" y="1289064"/>
            <a:ext cx="10803015" cy="4630954"/>
          </a:xfrm>
          <a:prstGeom prst="rect">
            <a:avLst/>
          </a:prstGeom>
          <a:ln>
            <a:noFill/>
          </a:ln>
        </p:spPr>
      </p:pic>
    </p:spTree>
    <p:custDataLst>
      <p:tags r:id="rId1"/>
    </p:custDataLst>
    <p:extLst>
      <p:ext uri="{BB962C8B-B14F-4D97-AF65-F5344CB8AC3E}">
        <p14:creationId xmlns:p14="http://schemas.microsoft.com/office/powerpoint/2010/main" val="15132376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215D-CBF9-134D-A5F0-1511937C16F4}"/>
              </a:ext>
            </a:extLst>
          </p:cNvPr>
          <p:cNvSpPr>
            <a:spLocks noGrp="1"/>
          </p:cNvSpPr>
          <p:nvPr>
            <p:ph type="title"/>
          </p:nvPr>
        </p:nvSpPr>
        <p:spPr>
          <a:xfrm>
            <a:off x="838200" y="0"/>
            <a:ext cx="10515600" cy="1325563"/>
          </a:xfrm>
        </p:spPr>
        <p:txBody>
          <a:bodyPr/>
          <a:lstStyle/>
          <a:p>
            <a:r>
              <a:rPr lang="en-US" dirty="0">
                <a:latin typeface="+mn-lt"/>
              </a:rPr>
              <a:t>Sensitivity Results</a:t>
            </a:r>
          </a:p>
        </p:txBody>
      </p:sp>
      <p:pic>
        <p:nvPicPr>
          <p:cNvPr id="5" name="Picture 4">
            <a:extLst>
              <a:ext uri="{FF2B5EF4-FFF2-40B4-BE49-F238E27FC236}">
                <a16:creationId xmlns:a16="http://schemas.microsoft.com/office/drawing/2014/main" id="{3FD16979-CA71-6DA3-B528-33C9D0BE8AF5}"/>
              </a:ext>
            </a:extLst>
          </p:cNvPr>
          <p:cNvPicPr>
            <a:picLocks noChangeAspect="1"/>
          </p:cNvPicPr>
          <p:nvPr/>
        </p:nvPicPr>
        <p:blipFill>
          <a:blip r:embed="rId4"/>
          <a:stretch>
            <a:fillRect/>
          </a:stretch>
        </p:blipFill>
        <p:spPr>
          <a:xfrm>
            <a:off x="605214" y="1289064"/>
            <a:ext cx="10803015" cy="4630954"/>
          </a:xfrm>
          <a:prstGeom prst="rect">
            <a:avLst/>
          </a:prstGeom>
          <a:ln>
            <a:noFill/>
          </a:ln>
        </p:spPr>
      </p:pic>
      <p:sp>
        <p:nvSpPr>
          <p:cNvPr id="8" name="Down Arrow 7">
            <a:extLst>
              <a:ext uri="{FF2B5EF4-FFF2-40B4-BE49-F238E27FC236}">
                <a16:creationId xmlns:a16="http://schemas.microsoft.com/office/drawing/2014/main" id="{01C9EB83-262B-FED2-C658-364692EFEF8C}"/>
              </a:ext>
            </a:extLst>
          </p:cNvPr>
          <p:cNvSpPr/>
          <p:nvPr/>
        </p:nvSpPr>
        <p:spPr>
          <a:xfrm rot="16200000">
            <a:off x="4387708" y="2030159"/>
            <a:ext cx="435016" cy="1921398"/>
          </a:xfrm>
          <a:prstGeom prst="downArrow">
            <a:avLst/>
          </a:prstGeom>
          <a:solidFill>
            <a:srgbClr val="FF0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574C8AE3-C27D-D99D-2721-F2132854611A}"/>
              </a:ext>
            </a:extLst>
          </p:cNvPr>
          <p:cNvSpPr/>
          <p:nvPr/>
        </p:nvSpPr>
        <p:spPr>
          <a:xfrm rot="17432567">
            <a:off x="8646089" y="2775080"/>
            <a:ext cx="435016" cy="2124735"/>
          </a:xfrm>
          <a:prstGeom prst="downArrow">
            <a:avLst/>
          </a:prstGeom>
          <a:solidFill>
            <a:srgbClr val="FF0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864556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215D-CBF9-134D-A5F0-1511937C16F4}"/>
              </a:ext>
            </a:extLst>
          </p:cNvPr>
          <p:cNvSpPr>
            <a:spLocks noGrp="1"/>
          </p:cNvSpPr>
          <p:nvPr>
            <p:ph type="title"/>
          </p:nvPr>
        </p:nvSpPr>
        <p:spPr>
          <a:xfrm>
            <a:off x="838200" y="0"/>
            <a:ext cx="10515600" cy="1325563"/>
          </a:xfrm>
        </p:spPr>
        <p:txBody>
          <a:bodyPr/>
          <a:lstStyle/>
          <a:p>
            <a:r>
              <a:rPr lang="en-US" dirty="0">
                <a:latin typeface="+mn-lt"/>
              </a:rPr>
              <a:t>Sensitivity Results</a:t>
            </a:r>
          </a:p>
        </p:txBody>
      </p:sp>
      <p:pic>
        <p:nvPicPr>
          <p:cNvPr id="5" name="Picture 4">
            <a:extLst>
              <a:ext uri="{FF2B5EF4-FFF2-40B4-BE49-F238E27FC236}">
                <a16:creationId xmlns:a16="http://schemas.microsoft.com/office/drawing/2014/main" id="{3FD16979-CA71-6DA3-B528-33C9D0BE8AF5}"/>
              </a:ext>
            </a:extLst>
          </p:cNvPr>
          <p:cNvPicPr>
            <a:picLocks noChangeAspect="1"/>
          </p:cNvPicPr>
          <p:nvPr/>
        </p:nvPicPr>
        <p:blipFill>
          <a:blip r:embed="rId4"/>
          <a:stretch>
            <a:fillRect/>
          </a:stretch>
        </p:blipFill>
        <p:spPr>
          <a:xfrm>
            <a:off x="605214" y="1289064"/>
            <a:ext cx="10803015" cy="4630954"/>
          </a:xfrm>
          <a:prstGeom prst="rect">
            <a:avLst/>
          </a:prstGeom>
          <a:ln>
            <a:noFill/>
          </a:ln>
        </p:spPr>
      </p:pic>
      <p:sp>
        <p:nvSpPr>
          <p:cNvPr id="8" name="Down Arrow 7">
            <a:extLst>
              <a:ext uri="{FF2B5EF4-FFF2-40B4-BE49-F238E27FC236}">
                <a16:creationId xmlns:a16="http://schemas.microsoft.com/office/drawing/2014/main" id="{01C9EB83-262B-FED2-C658-364692EFEF8C}"/>
              </a:ext>
            </a:extLst>
          </p:cNvPr>
          <p:cNvSpPr/>
          <p:nvPr/>
        </p:nvSpPr>
        <p:spPr>
          <a:xfrm rot="16200000">
            <a:off x="4387708" y="2030159"/>
            <a:ext cx="435016" cy="1921398"/>
          </a:xfrm>
          <a:prstGeom prst="downArrow">
            <a:avLst/>
          </a:prstGeom>
          <a:solidFill>
            <a:srgbClr val="FF0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574C8AE3-C27D-D99D-2721-F2132854611A}"/>
              </a:ext>
            </a:extLst>
          </p:cNvPr>
          <p:cNvSpPr/>
          <p:nvPr/>
        </p:nvSpPr>
        <p:spPr>
          <a:xfrm rot="17432567">
            <a:off x="8646089" y="2775080"/>
            <a:ext cx="435016" cy="2124735"/>
          </a:xfrm>
          <a:prstGeom prst="downArrow">
            <a:avLst/>
          </a:prstGeom>
          <a:solidFill>
            <a:srgbClr val="FF0000">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AC797034-39A5-EB32-06E2-B7FA2EC79E7C}"/>
              </a:ext>
            </a:extLst>
          </p:cNvPr>
          <p:cNvSpPr/>
          <p:nvPr/>
        </p:nvSpPr>
        <p:spPr>
          <a:xfrm>
            <a:off x="0" y="6074229"/>
            <a:ext cx="12192000" cy="783771"/>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lnSpc>
                <a:spcPts val="3500"/>
              </a:lnSpc>
            </a:pPr>
            <a:r>
              <a:rPr lang="en-US" sz="3200" b="1" dirty="0">
                <a:solidFill>
                  <a:schemeClr val="bg1"/>
                </a:solidFill>
              </a:rPr>
              <a:t>Network contention-aware hash scales well</a:t>
            </a:r>
          </a:p>
          <a:p>
            <a:pPr algn="ctr">
              <a:lnSpc>
                <a:spcPts val="3500"/>
              </a:lnSpc>
            </a:pPr>
            <a:r>
              <a:rPr lang="en-US" sz="3200" b="1" dirty="0">
                <a:solidFill>
                  <a:schemeClr val="bg1"/>
                </a:solidFill>
              </a:rPr>
              <a:t> with minor performance degradation</a:t>
            </a:r>
          </a:p>
        </p:txBody>
      </p:sp>
    </p:spTree>
    <p:custDataLst>
      <p:tags r:id="rId1"/>
    </p:custDataLst>
    <p:extLst>
      <p:ext uri="{BB962C8B-B14F-4D97-AF65-F5344CB8AC3E}">
        <p14:creationId xmlns:p14="http://schemas.microsoft.com/office/powerpoint/2010/main" val="3255944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A4490-4DE8-454B-90CD-E5D3AED370C9}"/>
              </a:ext>
            </a:extLst>
          </p:cNvPr>
          <p:cNvSpPr>
            <a:spLocks noGrp="1"/>
          </p:cNvSpPr>
          <p:nvPr>
            <p:ph type="title"/>
          </p:nvPr>
        </p:nvSpPr>
        <p:spPr>
          <a:xfrm>
            <a:off x="669844" y="16432"/>
            <a:ext cx="10515600" cy="1325563"/>
          </a:xfrm>
        </p:spPr>
        <p:txBody>
          <a:bodyPr>
            <a:normAutofit/>
          </a:bodyPr>
          <a:lstStyle/>
          <a:p>
            <a:r>
              <a:rPr lang="en-US" dirty="0">
                <a:latin typeface="+mn-lt"/>
              </a:rPr>
              <a:t>Processing in Memory (PIM) </a:t>
            </a:r>
          </a:p>
        </p:txBody>
      </p:sp>
      <p:sp>
        <p:nvSpPr>
          <p:cNvPr id="9" name="TextBox 8">
            <a:extLst>
              <a:ext uri="{FF2B5EF4-FFF2-40B4-BE49-F238E27FC236}">
                <a16:creationId xmlns:a16="http://schemas.microsoft.com/office/drawing/2014/main" id="{DFD311E9-246F-454A-B9BA-FB2BC200FA1C}"/>
              </a:ext>
            </a:extLst>
          </p:cNvPr>
          <p:cNvSpPr txBox="1"/>
          <p:nvPr/>
        </p:nvSpPr>
        <p:spPr>
          <a:xfrm>
            <a:off x="13643220" y="3199777"/>
            <a:ext cx="184731" cy="369332"/>
          </a:xfrm>
          <a:prstGeom prst="rect">
            <a:avLst/>
          </a:prstGeom>
          <a:noFill/>
        </p:spPr>
        <p:txBody>
          <a:bodyPr wrap="none" rtlCol="0">
            <a:spAutoFit/>
          </a:bodyPr>
          <a:lstStyle/>
          <a:p>
            <a:endParaRPr lang="en-US" dirty="0"/>
          </a:p>
        </p:txBody>
      </p:sp>
      <p:sp>
        <p:nvSpPr>
          <p:cNvPr id="57" name="Rectangle 56">
            <a:extLst>
              <a:ext uri="{FF2B5EF4-FFF2-40B4-BE49-F238E27FC236}">
                <a16:creationId xmlns:a16="http://schemas.microsoft.com/office/drawing/2014/main" id="{4BABB59B-60DB-AE0D-C9BD-39FFE5368E88}"/>
              </a:ext>
            </a:extLst>
          </p:cNvPr>
          <p:cNvSpPr/>
          <p:nvPr/>
        </p:nvSpPr>
        <p:spPr>
          <a:xfrm>
            <a:off x="4600961" y="4048108"/>
            <a:ext cx="3128859" cy="858833"/>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2FA5D6E-7B98-E5C4-ED3F-5C4A42A8226F}"/>
              </a:ext>
            </a:extLst>
          </p:cNvPr>
          <p:cNvSpPr/>
          <p:nvPr/>
        </p:nvSpPr>
        <p:spPr>
          <a:xfrm>
            <a:off x="4503562" y="3361888"/>
            <a:ext cx="3326229" cy="1641176"/>
          </a:xfrm>
          <a:prstGeom prst="rect">
            <a:avLst/>
          </a:prstGeom>
          <a:solidFill>
            <a:srgbClr val="767171">
              <a:alpha val="32157"/>
            </a:srgb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itle 1">
            <a:extLst>
              <a:ext uri="{FF2B5EF4-FFF2-40B4-BE49-F238E27FC236}">
                <a16:creationId xmlns:a16="http://schemas.microsoft.com/office/drawing/2014/main" id="{318A9B28-F717-213B-7527-ECF407194469}"/>
              </a:ext>
            </a:extLst>
          </p:cNvPr>
          <p:cNvSpPr txBox="1">
            <a:spLocks/>
          </p:cNvSpPr>
          <p:nvPr/>
        </p:nvSpPr>
        <p:spPr>
          <a:xfrm>
            <a:off x="669844" y="164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u="none" kern="1200">
                <a:solidFill>
                  <a:schemeClr val="tx1"/>
                </a:solidFill>
                <a:latin typeface="+mj-lt"/>
                <a:ea typeface="+mj-ea"/>
                <a:cs typeface="+mj-cs"/>
              </a:defRPr>
            </a:lvl1pPr>
          </a:lstStyle>
          <a:p>
            <a:endParaRPr lang="en-US" dirty="0">
              <a:latin typeface="+mn-lt"/>
            </a:endParaRPr>
          </a:p>
        </p:txBody>
      </p:sp>
      <p:sp>
        <p:nvSpPr>
          <p:cNvPr id="448" name="TextBox 447">
            <a:extLst>
              <a:ext uri="{FF2B5EF4-FFF2-40B4-BE49-F238E27FC236}">
                <a16:creationId xmlns:a16="http://schemas.microsoft.com/office/drawing/2014/main" id="{7A16C504-188B-4EBE-2650-27C26E83C69B}"/>
              </a:ext>
            </a:extLst>
          </p:cNvPr>
          <p:cNvSpPr txBox="1"/>
          <p:nvPr/>
        </p:nvSpPr>
        <p:spPr>
          <a:xfrm>
            <a:off x="0" y="1141782"/>
            <a:ext cx="8089201" cy="1246495"/>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cs typeface="Times New Roman" panose="02020603050405020304" pitchFamily="18" charset="0"/>
              </a:rPr>
              <a:t>Data-intensive applications demand more memory</a:t>
            </a:r>
          </a:p>
          <a:p>
            <a:pPr marL="342900" indent="-342900" algn="just">
              <a:buFont typeface="Arial" panose="020B0604020202020204" pitchFamily="34" charset="0"/>
              <a:buChar char="•"/>
            </a:pPr>
            <a:endParaRPr lang="en-US" sz="2500" dirty="0">
              <a:cs typeface="Times New Roman" panose="02020603050405020304" pitchFamily="18" charset="0"/>
            </a:endParaRPr>
          </a:p>
          <a:p>
            <a:pPr algn="just"/>
            <a:endParaRPr lang="en-US" sz="2500" dirty="0">
              <a:cs typeface="Times New Roman" panose="02020603050405020304" pitchFamily="18" charset="0"/>
            </a:endParaRPr>
          </a:p>
        </p:txBody>
      </p:sp>
      <p:sp>
        <p:nvSpPr>
          <p:cNvPr id="453" name="TextBox 452">
            <a:extLst>
              <a:ext uri="{FF2B5EF4-FFF2-40B4-BE49-F238E27FC236}">
                <a16:creationId xmlns:a16="http://schemas.microsoft.com/office/drawing/2014/main" id="{339EDA2B-1931-75DA-93DD-A06B55CCEAA0}"/>
              </a:ext>
            </a:extLst>
          </p:cNvPr>
          <p:cNvSpPr txBox="1"/>
          <p:nvPr/>
        </p:nvSpPr>
        <p:spPr>
          <a:xfrm>
            <a:off x="13549184" y="4034712"/>
            <a:ext cx="184731" cy="369332"/>
          </a:xfrm>
          <a:prstGeom prst="rect">
            <a:avLst/>
          </a:prstGeom>
          <a:noFill/>
        </p:spPr>
        <p:txBody>
          <a:bodyPr wrap="none" rtlCol="0">
            <a:spAutoFit/>
          </a:bodyPr>
          <a:lstStyle/>
          <a:p>
            <a:endParaRPr lang="en-US" dirty="0"/>
          </a:p>
        </p:txBody>
      </p:sp>
      <p:sp>
        <p:nvSpPr>
          <p:cNvPr id="459" name="直线">
            <a:extLst>
              <a:ext uri="{FF2B5EF4-FFF2-40B4-BE49-F238E27FC236}">
                <a16:creationId xmlns:a16="http://schemas.microsoft.com/office/drawing/2014/main" id="{6B97E48E-C13A-948F-AF8B-276336976A7C}"/>
              </a:ext>
            </a:extLst>
          </p:cNvPr>
          <p:cNvSpPr/>
          <p:nvPr/>
        </p:nvSpPr>
        <p:spPr>
          <a:xfrm rot="21600000" flipV="1">
            <a:off x="4159521" y="3355605"/>
            <a:ext cx="353628" cy="122396"/>
          </a:xfrm>
          <a:prstGeom prst="line">
            <a:avLst/>
          </a:prstGeom>
          <a:noFill/>
          <a:ln w="38100" cap="flat" cmpd="sng">
            <a:solidFill>
              <a:srgbClr val="000000"/>
            </a:solidFill>
            <a:prstDash val="sysDot"/>
            <a:miter/>
          </a:ln>
        </p:spPr>
        <p:txBody>
          <a:bodyPr/>
          <a:lstStyle/>
          <a:p>
            <a:endParaRPr lang="en-US"/>
          </a:p>
        </p:txBody>
      </p:sp>
      <p:sp>
        <p:nvSpPr>
          <p:cNvPr id="461" name="直线">
            <a:extLst>
              <a:ext uri="{FF2B5EF4-FFF2-40B4-BE49-F238E27FC236}">
                <a16:creationId xmlns:a16="http://schemas.microsoft.com/office/drawing/2014/main" id="{2E31086E-5788-9B5B-BF2D-6927BEDAA816}"/>
              </a:ext>
            </a:extLst>
          </p:cNvPr>
          <p:cNvSpPr/>
          <p:nvPr/>
        </p:nvSpPr>
        <p:spPr>
          <a:xfrm rot="21600000">
            <a:off x="4172679" y="3863372"/>
            <a:ext cx="334489" cy="1160042"/>
          </a:xfrm>
          <a:prstGeom prst="line">
            <a:avLst/>
          </a:prstGeom>
          <a:noFill/>
          <a:ln w="38100" cap="flat" cmpd="sng">
            <a:solidFill>
              <a:srgbClr val="000000"/>
            </a:solidFill>
            <a:prstDash val="sysDot"/>
            <a:miter/>
          </a:ln>
        </p:spPr>
        <p:txBody>
          <a:bodyPr/>
          <a:lstStyle/>
          <a:p>
            <a:endParaRPr lang="en-US"/>
          </a:p>
        </p:txBody>
      </p:sp>
      <p:sp>
        <p:nvSpPr>
          <p:cNvPr id="462" name="Rectangle 461">
            <a:extLst>
              <a:ext uri="{FF2B5EF4-FFF2-40B4-BE49-F238E27FC236}">
                <a16:creationId xmlns:a16="http://schemas.microsoft.com/office/drawing/2014/main" id="{F9F8573C-39BE-DA67-D7B1-55FAEFAE9552}"/>
              </a:ext>
            </a:extLst>
          </p:cNvPr>
          <p:cNvSpPr/>
          <p:nvPr/>
        </p:nvSpPr>
        <p:spPr>
          <a:xfrm>
            <a:off x="4681489" y="3559520"/>
            <a:ext cx="1140126" cy="305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TextBox 462">
            <a:extLst>
              <a:ext uri="{FF2B5EF4-FFF2-40B4-BE49-F238E27FC236}">
                <a16:creationId xmlns:a16="http://schemas.microsoft.com/office/drawing/2014/main" id="{C639575A-DD5C-E0F4-8AD3-A5D49635B938}"/>
              </a:ext>
            </a:extLst>
          </p:cNvPr>
          <p:cNvSpPr txBox="1"/>
          <p:nvPr/>
        </p:nvSpPr>
        <p:spPr>
          <a:xfrm>
            <a:off x="4787051" y="3527515"/>
            <a:ext cx="970821"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464" name="Straight Arrow Connector 463">
            <a:extLst>
              <a:ext uri="{FF2B5EF4-FFF2-40B4-BE49-F238E27FC236}">
                <a16:creationId xmlns:a16="http://schemas.microsoft.com/office/drawing/2014/main" id="{4DC1D93E-A7D4-4B7D-0A0A-03A55D8ABE1B}"/>
              </a:ext>
            </a:extLst>
          </p:cNvPr>
          <p:cNvCxnSpPr>
            <a:cxnSpLocks/>
          </p:cNvCxnSpPr>
          <p:nvPr/>
        </p:nvCxnSpPr>
        <p:spPr>
          <a:xfrm>
            <a:off x="5236274" y="3865158"/>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65" name="Rectangle 464">
            <a:extLst>
              <a:ext uri="{FF2B5EF4-FFF2-40B4-BE49-F238E27FC236}">
                <a16:creationId xmlns:a16="http://schemas.microsoft.com/office/drawing/2014/main" id="{1150E3EA-7CAA-B756-B01F-85FEBA3505DB}"/>
              </a:ext>
            </a:extLst>
          </p:cNvPr>
          <p:cNvSpPr/>
          <p:nvPr/>
        </p:nvSpPr>
        <p:spPr>
          <a:xfrm>
            <a:off x="4683781" y="4112595"/>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TextBox 465">
            <a:extLst>
              <a:ext uri="{FF2B5EF4-FFF2-40B4-BE49-F238E27FC236}">
                <a16:creationId xmlns:a16="http://schemas.microsoft.com/office/drawing/2014/main" id="{269173A8-B763-80FE-73E2-4D6C32837609}"/>
              </a:ext>
            </a:extLst>
          </p:cNvPr>
          <p:cNvSpPr txBox="1"/>
          <p:nvPr/>
        </p:nvSpPr>
        <p:spPr>
          <a:xfrm>
            <a:off x="4981099" y="4461208"/>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467" name="Rounded Rectangle 466">
            <a:extLst>
              <a:ext uri="{FF2B5EF4-FFF2-40B4-BE49-F238E27FC236}">
                <a16:creationId xmlns:a16="http://schemas.microsoft.com/office/drawing/2014/main" id="{27F98610-AA1D-BC12-D909-576ABC386022}"/>
              </a:ext>
            </a:extLst>
          </p:cNvPr>
          <p:cNvSpPr/>
          <p:nvPr/>
        </p:nvSpPr>
        <p:spPr>
          <a:xfrm>
            <a:off x="4836229" y="4439055"/>
            <a:ext cx="927921" cy="3383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TextBox 467">
            <a:extLst>
              <a:ext uri="{FF2B5EF4-FFF2-40B4-BE49-F238E27FC236}">
                <a16:creationId xmlns:a16="http://schemas.microsoft.com/office/drawing/2014/main" id="{720B3677-DB2D-ABB8-F5A5-4A4133EFD0E1}"/>
              </a:ext>
            </a:extLst>
          </p:cNvPr>
          <p:cNvSpPr txBox="1"/>
          <p:nvPr/>
        </p:nvSpPr>
        <p:spPr>
          <a:xfrm>
            <a:off x="4756634" y="4138043"/>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469" name="TextBox 468">
            <a:extLst>
              <a:ext uri="{FF2B5EF4-FFF2-40B4-BE49-F238E27FC236}">
                <a16:creationId xmlns:a16="http://schemas.microsoft.com/office/drawing/2014/main" id="{6FA82124-3DB7-7791-38A1-6680501EAFFE}"/>
              </a:ext>
            </a:extLst>
          </p:cNvPr>
          <p:cNvSpPr txBox="1"/>
          <p:nvPr/>
        </p:nvSpPr>
        <p:spPr>
          <a:xfrm>
            <a:off x="5989406" y="3952702"/>
            <a:ext cx="281619"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470" name="Rectangle 469">
            <a:extLst>
              <a:ext uri="{FF2B5EF4-FFF2-40B4-BE49-F238E27FC236}">
                <a16:creationId xmlns:a16="http://schemas.microsoft.com/office/drawing/2014/main" id="{FF481B60-94D7-E695-4C93-42B2C7C908EB}"/>
              </a:ext>
            </a:extLst>
          </p:cNvPr>
          <p:cNvSpPr/>
          <p:nvPr/>
        </p:nvSpPr>
        <p:spPr>
          <a:xfrm>
            <a:off x="6474678" y="3569141"/>
            <a:ext cx="1185696" cy="305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TextBox 470">
            <a:extLst>
              <a:ext uri="{FF2B5EF4-FFF2-40B4-BE49-F238E27FC236}">
                <a16:creationId xmlns:a16="http://schemas.microsoft.com/office/drawing/2014/main" id="{A7B490EB-71E6-1D46-3DD0-9862C36A8320}"/>
              </a:ext>
            </a:extLst>
          </p:cNvPr>
          <p:cNvSpPr txBox="1"/>
          <p:nvPr/>
        </p:nvSpPr>
        <p:spPr>
          <a:xfrm>
            <a:off x="6573903" y="3547269"/>
            <a:ext cx="1251284" cy="369332"/>
          </a:xfrm>
          <a:prstGeom prst="rect">
            <a:avLst/>
          </a:prstGeom>
          <a:noFill/>
        </p:spPr>
        <p:txBody>
          <a:bodyPr wrap="square" rtlCol="0">
            <a:spAutoFit/>
          </a:bodyPr>
          <a:lstStyle/>
          <a:p>
            <a:r>
              <a:rPr lang="en-US" b="1" dirty="0">
                <a:cs typeface="Times New Roman" panose="02020603050405020304" pitchFamily="18" charset="0"/>
              </a:rPr>
              <a:t>Vault 31</a:t>
            </a:r>
          </a:p>
        </p:txBody>
      </p:sp>
      <p:sp>
        <p:nvSpPr>
          <p:cNvPr id="472" name="Rectangle 471">
            <a:extLst>
              <a:ext uri="{FF2B5EF4-FFF2-40B4-BE49-F238E27FC236}">
                <a16:creationId xmlns:a16="http://schemas.microsoft.com/office/drawing/2014/main" id="{70D58AD3-C0A9-5173-F597-13024C82C881}"/>
              </a:ext>
            </a:extLst>
          </p:cNvPr>
          <p:cNvSpPr/>
          <p:nvPr/>
        </p:nvSpPr>
        <p:spPr>
          <a:xfrm>
            <a:off x="6481477" y="4119307"/>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TextBox 472">
            <a:extLst>
              <a:ext uri="{FF2B5EF4-FFF2-40B4-BE49-F238E27FC236}">
                <a16:creationId xmlns:a16="http://schemas.microsoft.com/office/drawing/2014/main" id="{E54DF0A7-8786-E3DE-DBE0-54B64D750A80}"/>
              </a:ext>
            </a:extLst>
          </p:cNvPr>
          <p:cNvSpPr txBox="1"/>
          <p:nvPr/>
        </p:nvSpPr>
        <p:spPr>
          <a:xfrm>
            <a:off x="6738382" y="4467920"/>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474" name="Rounded Rectangle 473">
            <a:extLst>
              <a:ext uri="{FF2B5EF4-FFF2-40B4-BE49-F238E27FC236}">
                <a16:creationId xmlns:a16="http://schemas.microsoft.com/office/drawing/2014/main" id="{6E4BA9BD-88DD-E0BB-F850-65625BDFE6BF}"/>
              </a:ext>
            </a:extLst>
          </p:cNvPr>
          <p:cNvSpPr/>
          <p:nvPr/>
        </p:nvSpPr>
        <p:spPr>
          <a:xfrm>
            <a:off x="6633925" y="4445767"/>
            <a:ext cx="927921" cy="3383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TextBox 474">
            <a:extLst>
              <a:ext uri="{FF2B5EF4-FFF2-40B4-BE49-F238E27FC236}">
                <a16:creationId xmlns:a16="http://schemas.microsoft.com/office/drawing/2014/main" id="{892E4429-2D23-B7A5-D471-686D2568F4FF}"/>
              </a:ext>
            </a:extLst>
          </p:cNvPr>
          <p:cNvSpPr txBox="1"/>
          <p:nvPr/>
        </p:nvSpPr>
        <p:spPr>
          <a:xfrm>
            <a:off x="6554441" y="4132031"/>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476" name="Rectangle 475">
            <a:extLst>
              <a:ext uri="{FF2B5EF4-FFF2-40B4-BE49-F238E27FC236}">
                <a16:creationId xmlns:a16="http://schemas.microsoft.com/office/drawing/2014/main" id="{4A0B87A3-D6D2-A96B-625D-BAA504FEF53F}"/>
              </a:ext>
            </a:extLst>
          </p:cNvPr>
          <p:cNvSpPr/>
          <p:nvPr/>
        </p:nvSpPr>
        <p:spPr>
          <a:xfrm>
            <a:off x="4600781" y="3478001"/>
            <a:ext cx="3128859" cy="4865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直线">
            <a:extLst>
              <a:ext uri="{FF2B5EF4-FFF2-40B4-BE49-F238E27FC236}">
                <a16:creationId xmlns:a16="http://schemas.microsoft.com/office/drawing/2014/main" id="{BABF9440-7759-F459-0274-381F63FF7F4D}"/>
              </a:ext>
            </a:extLst>
          </p:cNvPr>
          <p:cNvSpPr/>
          <p:nvPr/>
        </p:nvSpPr>
        <p:spPr>
          <a:xfrm rot="21600000">
            <a:off x="7815855" y="5015649"/>
            <a:ext cx="208840" cy="1160042"/>
          </a:xfrm>
          <a:prstGeom prst="line">
            <a:avLst/>
          </a:prstGeom>
          <a:noFill/>
          <a:ln w="38100" cap="flat" cmpd="sng">
            <a:solidFill>
              <a:srgbClr val="000000"/>
            </a:solidFill>
            <a:prstDash val="sysDot"/>
            <a:miter/>
          </a:ln>
        </p:spPr>
        <p:txBody>
          <a:bodyPr/>
          <a:lstStyle/>
          <a:p>
            <a:endParaRPr lang="en-US"/>
          </a:p>
        </p:txBody>
      </p:sp>
      <p:sp>
        <p:nvSpPr>
          <p:cNvPr id="480" name="直线">
            <a:extLst>
              <a:ext uri="{FF2B5EF4-FFF2-40B4-BE49-F238E27FC236}">
                <a16:creationId xmlns:a16="http://schemas.microsoft.com/office/drawing/2014/main" id="{1B7F1F87-0F93-EB54-0EDD-77C15393ADA1}"/>
              </a:ext>
            </a:extLst>
          </p:cNvPr>
          <p:cNvSpPr/>
          <p:nvPr/>
        </p:nvSpPr>
        <p:spPr>
          <a:xfrm rot="21600000" flipV="1">
            <a:off x="7802409" y="2380572"/>
            <a:ext cx="1251284" cy="968616"/>
          </a:xfrm>
          <a:prstGeom prst="line">
            <a:avLst/>
          </a:prstGeom>
          <a:noFill/>
          <a:ln w="38100" cap="flat" cmpd="sng">
            <a:solidFill>
              <a:srgbClr val="000000"/>
            </a:solidFill>
            <a:prstDash val="sysDot"/>
            <a:miter/>
          </a:ln>
        </p:spPr>
        <p:txBody>
          <a:bodyPr/>
          <a:lstStyle/>
          <a:p>
            <a:endParaRPr lang="en-US"/>
          </a:p>
        </p:txBody>
      </p:sp>
      <p:sp>
        <p:nvSpPr>
          <p:cNvPr id="481" name="TextBox 480">
            <a:extLst>
              <a:ext uri="{FF2B5EF4-FFF2-40B4-BE49-F238E27FC236}">
                <a16:creationId xmlns:a16="http://schemas.microsoft.com/office/drawing/2014/main" id="{A8B53752-8B3B-A90F-6D7A-A90A762F0C2D}"/>
              </a:ext>
            </a:extLst>
          </p:cNvPr>
          <p:cNvSpPr txBox="1"/>
          <p:nvPr/>
        </p:nvSpPr>
        <p:spPr>
          <a:xfrm>
            <a:off x="5347986" y="2985687"/>
            <a:ext cx="2101885" cy="477054"/>
          </a:xfrm>
          <a:prstGeom prst="rect">
            <a:avLst/>
          </a:prstGeom>
          <a:noFill/>
        </p:spPr>
        <p:txBody>
          <a:bodyPr wrap="square" rtlCol="0">
            <a:spAutoFit/>
          </a:bodyPr>
          <a:lstStyle/>
          <a:p>
            <a:r>
              <a:rPr lang="en-US" sz="2500" dirty="0"/>
              <a:t>PIM STACK</a:t>
            </a:r>
          </a:p>
        </p:txBody>
      </p:sp>
      <p:cxnSp>
        <p:nvCxnSpPr>
          <p:cNvPr id="482" name="Straight Arrow Connector 481">
            <a:extLst>
              <a:ext uri="{FF2B5EF4-FFF2-40B4-BE49-F238E27FC236}">
                <a16:creationId xmlns:a16="http://schemas.microsoft.com/office/drawing/2014/main" id="{D8F69925-292C-310A-34AC-3F7AF0E0C623}"/>
              </a:ext>
            </a:extLst>
          </p:cNvPr>
          <p:cNvCxnSpPr>
            <a:cxnSpLocks/>
          </p:cNvCxnSpPr>
          <p:nvPr/>
        </p:nvCxnSpPr>
        <p:spPr>
          <a:xfrm>
            <a:off x="7025886" y="3878088"/>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86" name="Freeform 485">
            <a:extLst>
              <a:ext uri="{FF2B5EF4-FFF2-40B4-BE49-F238E27FC236}">
                <a16:creationId xmlns:a16="http://schemas.microsoft.com/office/drawing/2014/main" id="{F7F2075C-EEB4-6BE8-0E1E-AA54BA326EF2}"/>
              </a:ext>
            </a:extLst>
          </p:cNvPr>
          <p:cNvSpPr/>
          <p:nvPr/>
        </p:nvSpPr>
        <p:spPr>
          <a:xfrm>
            <a:off x="8044101" y="5742475"/>
            <a:ext cx="354992" cy="463639"/>
          </a:xfrm>
          <a:custGeom>
            <a:avLst/>
            <a:gdLst>
              <a:gd name="connsiteX0" fmla="*/ 257578 w 296215"/>
              <a:gd name="connsiteY0" fmla="*/ 0 h 463639"/>
              <a:gd name="connsiteX1" fmla="*/ 0 w 296215"/>
              <a:gd name="connsiteY1" fmla="*/ 450760 h 463639"/>
              <a:gd name="connsiteX2" fmla="*/ 296215 w 296215"/>
              <a:gd name="connsiteY2" fmla="*/ 463639 h 463639"/>
              <a:gd name="connsiteX3" fmla="*/ 257578 w 296215"/>
              <a:gd name="connsiteY3" fmla="*/ 0 h 463639"/>
            </a:gdLst>
            <a:ahLst/>
            <a:cxnLst>
              <a:cxn ang="0">
                <a:pos x="connsiteX0" y="connsiteY0"/>
              </a:cxn>
              <a:cxn ang="0">
                <a:pos x="connsiteX1" y="connsiteY1"/>
              </a:cxn>
              <a:cxn ang="0">
                <a:pos x="connsiteX2" y="connsiteY2"/>
              </a:cxn>
              <a:cxn ang="0">
                <a:pos x="connsiteX3" y="connsiteY3"/>
              </a:cxn>
            </a:cxnLst>
            <a:rect l="l" t="t" r="r" b="b"/>
            <a:pathLst>
              <a:path w="296215" h="463639">
                <a:moveTo>
                  <a:pt x="257578" y="0"/>
                </a:moveTo>
                <a:lnTo>
                  <a:pt x="0" y="450760"/>
                </a:lnTo>
                <a:lnTo>
                  <a:pt x="296215" y="463639"/>
                </a:lnTo>
                <a:lnTo>
                  <a:pt x="257578" y="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Rectangle 486">
            <a:extLst>
              <a:ext uri="{FF2B5EF4-FFF2-40B4-BE49-F238E27FC236}">
                <a16:creationId xmlns:a16="http://schemas.microsoft.com/office/drawing/2014/main" id="{45D8B058-081A-3B78-B74D-9033120066F1}"/>
              </a:ext>
            </a:extLst>
          </p:cNvPr>
          <p:cNvSpPr/>
          <p:nvPr/>
        </p:nvSpPr>
        <p:spPr>
          <a:xfrm rot="17996683">
            <a:off x="10591934" y="5158023"/>
            <a:ext cx="1815036" cy="28979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a:extLst>
              <a:ext uri="{FF2B5EF4-FFF2-40B4-BE49-F238E27FC236}">
                <a16:creationId xmlns:a16="http://schemas.microsoft.com/office/drawing/2014/main" id="{251B1517-9B20-E2B0-35BC-A66287B03BE4}"/>
              </a:ext>
            </a:extLst>
          </p:cNvPr>
          <p:cNvSpPr/>
          <p:nvPr/>
        </p:nvSpPr>
        <p:spPr>
          <a:xfrm>
            <a:off x="10382913" y="5700132"/>
            <a:ext cx="765197" cy="5223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ectangle 488">
            <a:extLst>
              <a:ext uri="{FF2B5EF4-FFF2-40B4-BE49-F238E27FC236}">
                <a16:creationId xmlns:a16="http://schemas.microsoft.com/office/drawing/2014/main" id="{656811D7-2288-A43E-5FFF-6660724478FC}"/>
              </a:ext>
            </a:extLst>
          </p:cNvPr>
          <p:cNvSpPr/>
          <p:nvPr/>
        </p:nvSpPr>
        <p:spPr>
          <a:xfrm>
            <a:off x="8314600" y="5703579"/>
            <a:ext cx="2122310" cy="539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Freeform 489">
            <a:extLst>
              <a:ext uri="{FF2B5EF4-FFF2-40B4-BE49-F238E27FC236}">
                <a16:creationId xmlns:a16="http://schemas.microsoft.com/office/drawing/2014/main" id="{DD0BB837-25CC-E8FA-9217-4A4C862CBB74}"/>
              </a:ext>
            </a:extLst>
          </p:cNvPr>
          <p:cNvSpPr/>
          <p:nvPr/>
        </p:nvSpPr>
        <p:spPr>
          <a:xfrm>
            <a:off x="8035984" y="5771363"/>
            <a:ext cx="912121" cy="40432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Freeform 490">
            <a:extLst>
              <a:ext uri="{FF2B5EF4-FFF2-40B4-BE49-F238E27FC236}">
                <a16:creationId xmlns:a16="http://schemas.microsoft.com/office/drawing/2014/main" id="{C1F0E1D1-7E03-7378-ACD8-9811F980EDA4}"/>
              </a:ext>
            </a:extLst>
          </p:cNvPr>
          <p:cNvSpPr/>
          <p:nvPr/>
        </p:nvSpPr>
        <p:spPr>
          <a:xfrm>
            <a:off x="8797984" y="5776513"/>
            <a:ext cx="1004714" cy="438193"/>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Freeform 491">
            <a:extLst>
              <a:ext uri="{FF2B5EF4-FFF2-40B4-BE49-F238E27FC236}">
                <a16:creationId xmlns:a16="http://schemas.microsoft.com/office/drawing/2014/main" id="{9A21FAB1-7696-5C00-F8C9-BA3F11F47E47}"/>
              </a:ext>
            </a:extLst>
          </p:cNvPr>
          <p:cNvSpPr/>
          <p:nvPr/>
        </p:nvSpPr>
        <p:spPr>
          <a:xfrm>
            <a:off x="8032758" y="2354030"/>
            <a:ext cx="4086578" cy="1783645"/>
          </a:xfrm>
          <a:custGeom>
            <a:avLst/>
            <a:gdLst>
              <a:gd name="connsiteX0" fmla="*/ 4086578 w 4086578"/>
              <a:gd name="connsiteY0" fmla="*/ 11289 h 1783645"/>
              <a:gd name="connsiteX1" fmla="*/ 1027289 w 4086578"/>
              <a:gd name="connsiteY1" fmla="*/ 0 h 1783645"/>
              <a:gd name="connsiteX2" fmla="*/ 0 w 4086578"/>
              <a:gd name="connsiteY2" fmla="*/ 1772356 h 1783645"/>
              <a:gd name="connsiteX3" fmla="*/ 3070578 w 4086578"/>
              <a:gd name="connsiteY3" fmla="*/ 1783645 h 1783645"/>
              <a:gd name="connsiteX4" fmla="*/ 3364089 w 4086578"/>
              <a:gd name="connsiteY4" fmla="*/ 1219200 h 1783645"/>
              <a:gd name="connsiteX5" fmla="*/ 3488267 w 4086578"/>
              <a:gd name="connsiteY5" fmla="*/ 1230489 h 1783645"/>
              <a:gd name="connsiteX6" fmla="*/ 4018845 w 4086578"/>
              <a:gd name="connsiteY6" fmla="*/ 316089 h 1783645"/>
              <a:gd name="connsiteX7" fmla="*/ 3917245 w 4086578"/>
              <a:gd name="connsiteY7" fmla="*/ 316089 h 1783645"/>
              <a:gd name="connsiteX8" fmla="*/ 4086578 w 4086578"/>
              <a:gd name="connsiteY8" fmla="*/ 11289 h 178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578" h="1783645">
                <a:moveTo>
                  <a:pt x="4086578" y="11289"/>
                </a:moveTo>
                <a:lnTo>
                  <a:pt x="1027289" y="0"/>
                </a:lnTo>
                <a:lnTo>
                  <a:pt x="0" y="1772356"/>
                </a:lnTo>
                <a:lnTo>
                  <a:pt x="3070578" y="1783645"/>
                </a:lnTo>
                <a:lnTo>
                  <a:pt x="3364089" y="1219200"/>
                </a:lnTo>
                <a:lnTo>
                  <a:pt x="3488267" y="1230489"/>
                </a:lnTo>
                <a:lnTo>
                  <a:pt x="4018845" y="316089"/>
                </a:lnTo>
                <a:lnTo>
                  <a:pt x="3917245" y="316089"/>
                </a:lnTo>
                <a:lnTo>
                  <a:pt x="4086578" y="11289"/>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Freeform 492">
            <a:extLst>
              <a:ext uri="{FF2B5EF4-FFF2-40B4-BE49-F238E27FC236}">
                <a16:creationId xmlns:a16="http://schemas.microsoft.com/office/drawing/2014/main" id="{0E6869EF-BF4B-52F5-6815-70034E355E4B}"/>
              </a:ext>
            </a:extLst>
          </p:cNvPr>
          <p:cNvSpPr/>
          <p:nvPr/>
        </p:nvSpPr>
        <p:spPr>
          <a:xfrm>
            <a:off x="8032758" y="2884608"/>
            <a:ext cx="4109156" cy="1772356"/>
          </a:xfrm>
          <a:custGeom>
            <a:avLst/>
            <a:gdLst>
              <a:gd name="connsiteX0" fmla="*/ 304800 w 4109156"/>
              <a:gd name="connsiteY0" fmla="*/ 1253067 h 1772356"/>
              <a:gd name="connsiteX1" fmla="*/ 0 w 4109156"/>
              <a:gd name="connsiteY1" fmla="*/ 1772356 h 1772356"/>
              <a:gd name="connsiteX2" fmla="*/ 3036711 w 4109156"/>
              <a:gd name="connsiteY2" fmla="*/ 1761067 h 1772356"/>
              <a:gd name="connsiteX3" fmla="*/ 4109156 w 4109156"/>
              <a:gd name="connsiteY3" fmla="*/ 0 h 1772356"/>
              <a:gd name="connsiteX4" fmla="*/ 3894667 w 4109156"/>
              <a:gd name="connsiteY4" fmla="*/ 0 h 1772356"/>
              <a:gd name="connsiteX5" fmla="*/ 3894667 w 4109156"/>
              <a:gd name="connsiteY5" fmla="*/ 0 h 1772356"/>
              <a:gd name="connsiteX6" fmla="*/ 3894667 w 4109156"/>
              <a:gd name="connsiteY6" fmla="*/ 0 h 177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9156" h="1772356">
                <a:moveTo>
                  <a:pt x="304800" y="1253067"/>
                </a:moveTo>
                <a:lnTo>
                  <a:pt x="0" y="1772356"/>
                </a:lnTo>
                <a:lnTo>
                  <a:pt x="3036711" y="1761067"/>
                </a:lnTo>
                <a:lnTo>
                  <a:pt x="4109156" y="0"/>
                </a:lnTo>
                <a:lnTo>
                  <a:pt x="3894667" y="0"/>
                </a:lnTo>
                <a:lnTo>
                  <a:pt x="3894667" y="0"/>
                </a:lnTo>
                <a:lnTo>
                  <a:pt x="3894667"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Freeform 493">
            <a:extLst>
              <a:ext uri="{FF2B5EF4-FFF2-40B4-BE49-F238E27FC236}">
                <a16:creationId xmlns:a16="http://schemas.microsoft.com/office/drawing/2014/main" id="{E60419B7-36BB-3837-B1D7-4FBAA692E4AF}"/>
              </a:ext>
            </a:extLst>
          </p:cNvPr>
          <p:cNvSpPr/>
          <p:nvPr/>
        </p:nvSpPr>
        <p:spPr>
          <a:xfrm>
            <a:off x="8055336" y="3392608"/>
            <a:ext cx="4086578" cy="1783644"/>
          </a:xfrm>
          <a:custGeom>
            <a:avLst/>
            <a:gdLst>
              <a:gd name="connsiteX0" fmla="*/ 293511 w 4086578"/>
              <a:gd name="connsiteY0" fmla="*/ 1241778 h 1783644"/>
              <a:gd name="connsiteX1" fmla="*/ 0 w 4086578"/>
              <a:gd name="connsiteY1" fmla="*/ 1783644 h 1783644"/>
              <a:gd name="connsiteX2" fmla="*/ 3025422 w 4086578"/>
              <a:gd name="connsiteY2" fmla="*/ 1783644 h 1783644"/>
              <a:gd name="connsiteX3" fmla="*/ 4086578 w 4086578"/>
              <a:gd name="connsiteY3" fmla="*/ 0 h 1783644"/>
              <a:gd name="connsiteX4" fmla="*/ 3770489 w 4086578"/>
              <a:gd name="connsiteY4" fmla="*/ 0 h 1783644"/>
              <a:gd name="connsiteX5" fmla="*/ 3770489 w 4086578"/>
              <a:gd name="connsiteY5" fmla="*/ 0 h 178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6578" h="1783644">
                <a:moveTo>
                  <a:pt x="293511" y="1241778"/>
                </a:moveTo>
                <a:lnTo>
                  <a:pt x="0" y="1783644"/>
                </a:lnTo>
                <a:lnTo>
                  <a:pt x="3025422" y="1783644"/>
                </a:lnTo>
                <a:lnTo>
                  <a:pt x="4086578" y="0"/>
                </a:lnTo>
                <a:lnTo>
                  <a:pt x="3770489" y="0"/>
                </a:lnTo>
                <a:lnTo>
                  <a:pt x="3770489"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Freeform 494">
            <a:extLst>
              <a:ext uri="{FF2B5EF4-FFF2-40B4-BE49-F238E27FC236}">
                <a16:creationId xmlns:a16="http://schemas.microsoft.com/office/drawing/2014/main" id="{B7677B65-62BB-9A53-5096-0A859E635413}"/>
              </a:ext>
            </a:extLst>
          </p:cNvPr>
          <p:cNvSpPr/>
          <p:nvPr/>
        </p:nvSpPr>
        <p:spPr>
          <a:xfrm>
            <a:off x="8032758" y="3923186"/>
            <a:ext cx="4120445" cy="1772355"/>
          </a:xfrm>
          <a:custGeom>
            <a:avLst/>
            <a:gdLst>
              <a:gd name="connsiteX0" fmla="*/ 316089 w 4120445"/>
              <a:gd name="connsiteY0" fmla="*/ 1241778 h 1772355"/>
              <a:gd name="connsiteX1" fmla="*/ 0 w 4120445"/>
              <a:gd name="connsiteY1" fmla="*/ 1772355 h 1772355"/>
              <a:gd name="connsiteX2" fmla="*/ 3070578 w 4120445"/>
              <a:gd name="connsiteY2" fmla="*/ 1772355 h 1772355"/>
              <a:gd name="connsiteX3" fmla="*/ 4120445 w 4120445"/>
              <a:gd name="connsiteY3" fmla="*/ 0 h 1772355"/>
              <a:gd name="connsiteX4" fmla="*/ 3770489 w 4120445"/>
              <a:gd name="connsiteY4" fmla="*/ 22578 h 177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445" h="1772355">
                <a:moveTo>
                  <a:pt x="316089" y="1241778"/>
                </a:moveTo>
                <a:lnTo>
                  <a:pt x="0" y="1772355"/>
                </a:lnTo>
                <a:lnTo>
                  <a:pt x="3070578" y="1772355"/>
                </a:lnTo>
                <a:lnTo>
                  <a:pt x="4120445" y="0"/>
                </a:lnTo>
                <a:lnTo>
                  <a:pt x="3770489"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Freeform 495">
            <a:extLst>
              <a:ext uri="{FF2B5EF4-FFF2-40B4-BE49-F238E27FC236}">
                <a16:creationId xmlns:a16="http://schemas.microsoft.com/office/drawing/2014/main" id="{B92FDCD0-A530-F22B-F640-8FD8D44096D5}"/>
              </a:ext>
            </a:extLst>
          </p:cNvPr>
          <p:cNvSpPr/>
          <p:nvPr/>
        </p:nvSpPr>
        <p:spPr>
          <a:xfrm>
            <a:off x="8021469" y="4442475"/>
            <a:ext cx="4109156" cy="1783644"/>
          </a:xfrm>
          <a:custGeom>
            <a:avLst/>
            <a:gdLst>
              <a:gd name="connsiteX0" fmla="*/ 327378 w 4109156"/>
              <a:gd name="connsiteY0" fmla="*/ 1230489 h 1783644"/>
              <a:gd name="connsiteX1" fmla="*/ 0 w 4109156"/>
              <a:gd name="connsiteY1" fmla="*/ 1772355 h 1783644"/>
              <a:gd name="connsiteX2" fmla="*/ 3070578 w 4109156"/>
              <a:gd name="connsiteY2" fmla="*/ 1783644 h 1783644"/>
              <a:gd name="connsiteX3" fmla="*/ 4109156 w 4109156"/>
              <a:gd name="connsiteY3" fmla="*/ 0 h 1783644"/>
              <a:gd name="connsiteX4" fmla="*/ 3793067 w 4109156"/>
              <a:gd name="connsiteY4" fmla="*/ 11289 h 178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156" h="1783644">
                <a:moveTo>
                  <a:pt x="327378" y="1230489"/>
                </a:moveTo>
                <a:lnTo>
                  <a:pt x="0" y="1772355"/>
                </a:lnTo>
                <a:lnTo>
                  <a:pt x="3070578" y="1783644"/>
                </a:lnTo>
                <a:lnTo>
                  <a:pt x="4109156" y="0"/>
                </a:lnTo>
                <a:lnTo>
                  <a:pt x="3793067"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7" name="Freeform 496">
            <a:extLst>
              <a:ext uri="{FF2B5EF4-FFF2-40B4-BE49-F238E27FC236}">
                <a16:creationId xmlns:a16="http://schemas.microsoft.com/office/drawing/2014/main" id="{D2283C26-5811-8CE2-0F7F-B1288147F5B2}"/>
              </a:ext>
            </a:extLst>
          </p:cNvPr>
          <p:cNvSpPr/>
          <p:nvPr/>
        </p:nvSpPr>
        <p:spPr>
          <a:xfrm>
            <a:off x="8811692" y="2354030"/>
            <a:ext cx="1027289" cy="1772356"/>
          </a:xfrm>
          <a:custGeom>
            <a:avLst/>
            <a:gdLst>
              <a:gd name="connsiteX0" fmla="*/ 1027289 w 1027289"/>
              <a:gd name="connsiteY0" fmla="*/ 0 h 1772356"/>
              <a:gd name="connsiteX1" fmla="*/ 0 w 1027289"/>
              <a:gd name="connsiteY1" fmla="*/ 1772356 h 1772356"/>
            </a:gdLst>
            <a:ahLst/>
            <a:cxnLst>
              <a:cxn ang="0">
                <a:pos x="connsiteX0" y="connsiteY0"/>
              </a:cxn>
              <a:cxn ang="0">
                <a:pos x="connsiteX1" y="connsiteY1"/>
              </a:cxn>
            </a:cxnLst>
            <a:rect l="l" t="t" r="r" b="b"/>
            <a:pathLst>
              <a:path w="1027289" h="1772356">
                <a:moveTo>
                  <a:pt x="1027289" y="0"/>
                </a:moveTo>
                <a:lnTo>
                  <a:pt x="0" y="177235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Freeform 507">
            <a:extLst>
              <a:ext uri="{FF2B5EF4-FFF2-40B4-BE49-F238E27FC236}">
                <a16:creationId xmlns:a16="http://schemas.microsoft.com/office/drawing/2014/main" id="{0A144B30-C23D-C5C5-B304-2AB66E78A4B2}"/>
              </a:ext>
            </a:extLst>
          </p:cNvPr>
          <p:cNvSpPr/>
          <p:nvPr/>
        </p:nvSpPr>
        <p:spPr>
          <a:xfrm>
            <a:off x="9562402" y="2362499"/>
            <a:ext cx="1027289" cy="1772356"/>
          </a:xfrm>
          <a:custGeom>
            <a:avLst/>
            <a:gdLst>
              <a:gd name="connsiteX0" fmla="*/ 1027289 w 1027289"/>
              <a:gd name="connsiteY0" fmla="*/ 0 h 1772356"/>
              <a:gd name="connsiteX1" fmla="*/ 0 w 1027289"/>
              <a:gd name="connsiteY1" fmla="*/ 1772356 h 1772356"/>
            </a:gdLst>
            <a:ahLst/>
            <a:cxnLst>
              <a:cxn ang="0">
                <a:pos x="connsiteX0" y="connsiteY0"/>
              </a:cxn>
              <a:cxn ang="0">
                <a:pos x="connsiteX1" y="connsiteY1"/>
              </a:cxn>
            </a:cxnLst>
            <a:rect l="l" t="t" r="r" b="b"/>
            <a:pathLst>
              <a:path w="1027289" h="1772356">
                <a:moveTo>
                  <a:pt x="1027289" y="0"/>
                </a:moveTo>
                <a:lnTo>
                  <a:pt x="0" y="177235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a:extLst>
              <a:ext uri="{FF2B5EF4-FFF2-40B4-BE49-F238E27FC236}">
                <a16:creationId xmlns:a16="http://schemas.microsoft.com/office/drawing/2014/main" id="{5A9A4A15-D230-AE36-2AF6-0DCCAD530FE1}"/>
              </a:ext>
            </a:extLst>
          </p:cNvPr>
          <p:cNvSpPr/>
          <p:nvPr/>
        </p:nvSpPr>
        <p:spPr>
          <a:xfrm>
            <a:off x="8811691" y="2794297"/>
            <a:ext cx="1614311" cy="11289"/>
          </a:xfrm>
          <a:custGeom>
            <a:avLst/>
            <a:gdLst>
              <a:gd name="connsiteX0" fmla="*/ 0 w 1614311"/>
              <a:gd name="connsiteY0" fmla="*/ 0 h 11289"/>
              <a:gd name="connsiteX1" fmla="*/ 1614311 w 1614311"/>
              <a:gd name="connsiteY1" fmla="*/ 11289 h 11289"/>
            </a:gdLst>
            <a:ahLst/>
            <a:cxnLst>
              <a:cxn ang="0">
                <a:pos x="connsiteX0" y="connsiteY0"/>
              </a:cxn>
              <a:cxn ang="0">
                <a:pos x="connsiteX1" y="connsiteY1"/>
              </a:cxn>
            </a:cxnLst>
            <a:rect l="l" t="t" r="r" b="b"/>
            <a:pathLst>
              <a:path w="1614311" h="11289">
                <a:moveTo>
                  <a:pt x="0" y="0"/>
                </a:moveTo>
                <a:lnTo>
                  <a:pt x="1614311"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60AF4D94-D3D7-10EB-B787-037E723BAFD6}"/>
              </a:ext>
            </a:extLst>
          </p:cNvPr>
          <p:cNvSpPr/>
          <p:nvPr/>
        </p:nvSpPr>
        <p:spPr>
          <a:xfrm>
            <a:off x="8552047" y="3211986"/>
            <a:ext cx="1659467" cy="22578"/>
          </a:xfrm>
          <a:custGeom>
            <a:avLst/>
            <a:gdLst>
              <a:gd name="connsiteX0" fmla="*/ 0 w 1659467"/>
              <a:gd name="connsiteY0" fmla="*/ 0 h 22578"/>
              <a:gd name="connsiteX1" fmla="*/ 1659467 w 1659467"/>
              <a:gd name="connsiteY1" fmla="*/ 22578 h 22578"/>
            </a:gdLst>
            <a:ahLst/>
            <a:cxnLst>
              <a:cxn ang="0">
                <a:pos x="connsiteX0" y="connsiteY0"/>
              </a:cxn>
              <a:cxn ang="0">
                <a:pos x="connsiteX1" y="connsiteY1"/>
              </a:cxn>
            </a:cxnLst>
            <a:rect l="l" t="t" r="r" b="b"/>
            <a:pathLst>
              <a:path w="1659467" h="22578">
                <a:moveTo>
                  <a:pt x="0" y="0"/>
                </a:moveTo>
                <a:lnTo>
                  <a:pt x="1659467"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D7390E9A-A401-FAB9-10AD-7B93466F7204}"/>
              </a:ext>
            </a:extLst>
          </p:cNvPr>
          <p:cNvSpPr/>
          <p:nvPr/>
        </p:nvSpPr>
        <p:spPr>
          <a:xfrm>
            <a:off x="8292403" y="3674830"/>
            <a:ext cx="2280355" cy="22578"/>
          </a:xfrm>
          <a:custGeom>
            <a:avLst/>
            <a:gdLst>
              <a:gd name="connsiteX0" fmla="*/ 0 w 2280355"/>
              <a:gd name="connsiteY0" fmla="*/ 0 h 22578"/>
              <a:gd name="connsiteX1" fmla="*/ 2280355 w 2280355"/>
              <a:gd name="connsiteY1" fmla="*/ 22578 h 22578"/>
            </a:gdLst>
            <a:ahLst/>
            <a:cxnLst>
              <a:cxn ang="0">
                <a:pos x="connsiteX0" y="connsiteY0"/>
              </a:cxn>
              <a:cxn ang="0">
                <a:pos x="connsiteX1" y="connsiteY1"/>
              </a:cxn>
            </a:cxnLst>
            <a:rect l="l" t="t" r="r" b="b"/>
            <a:pathLst>
              <a:path w="2280355" h="22578">
                <a:moveTo>
                  <a:pt x="0" y="0"/>
                </a:moveTo>
                <a:lnTo>
                  <a:pt x="2280355"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F00CB842-D8C1-3DC3-7EA2-DFF03E681935}"/>
              </a:ext>
            </a:extLst>
          </p:cNvPr>
          <p:cNvSpPr/>
          <p:nvPr/>
        </p:nvSpPr>
        <p:spPr>
          <a:xfrm>
            <a:off x="10008314" y="2667299"/>
            <a:ext cx="2054578" cy="903109"/>
          </a:xfrm>
          <a:custGeom>
            <a:avLst/>
            <a:gdLst>
              <a:gd name="connsiteX0" fmla="*/ 541867 w 2065867"/>
              <a:gd name="connsiteY0" fmla="*/ 0 h 925689"/>
              <a:gd name="connsiteX1" fmla="*/ 2065867 w 2065867"/>
              <a:gd name="connsiteY1" fmla="*/ 11289 h 925689"/>
              <a:gd name="connsiteX2" fmla="*/ 1524000 w 2065867"/>
              <a:gd name="connsiteY2" fmla="*/ 914400 h 925689"/>
              <a:gd name="connsiteX3" fmla="*/ 0 w 2065867"/>
              <a:gd name="connsiteY3" fmla="*/ 925689 h 925689"/>
              <a:gd name="connsiteX4" fmla="*/ 541867 w 2065867"/>
              <a:gd name="connsiteY4" fmla="*/ 0 h 92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867" h="925689">
                <a:moveTo>
                  <a:pt x="541867" y="0"/>
                </a:moveTo>
                <a:lnTo>
                  <a:pt x="2065867" y="11289"/>
                </a:lnTo>
                <a:lnTo>
                  <a:pt x="1524000" y="914400"/>
                </a:lnTo>
                <a:lnTo>
                  <a:pt x="0" y="925689"/>
                </a:lnTo>
                <a:lnTo>
                  <a:pt x="541867"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ndParaRPr>
          </a:p>
        </p:txBody>
      </p:sp>
      <p:sp>
        <p:nvSpPr>
          <p:cNvPr id="69" name="Freeform 68">
            <a:extLst>
              <a:ext uri="{FF2B5EF4-FFF2-40B4-BE49-F238E27FC236}">
                <a16:creationId xmlns:a16="http://schemas.microsoft.com/office/drawing/2014/main" id="{C39597B7-5121-7BA9-2046-D2CCEED04D90}"/>
              </a:ext>
            </a:extLst>
          </p:cNvPr>
          <p:cNvSpPr/>
          <p:nvPr/>
        </p:nvSpPr>
        <p:spPr>
          <a:xfrm>
            <a:off x="8789114" y="4134855"/>
            <a:ext cx="301976" cy="510820"/>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0AE33A90-E4E8-AE94-7AE3-C9C7DA58474E}"/>
              </a:ext>
            </a:extLst>
          </p:cNvPr>
          <p:cNvSpPr/>
          <p:nvPr/>
        </p:nvSpPr>
        <p:spPr>
          <a:xfrm>
            <a:off x="9551113" y="4123390"/>
            <a:ext cx="304800"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2F460252-2855-348A-B804-867C17D5B33C}"/>
              </a:ext>
            </a:extLst>
          </p:cNvPr>
          <p:cNvSpPr/>
          <p:nvPr/>
        </p:nvSpPr>
        <p:spPr>
          <a:xfrm>
            <a:off x="9551113" y="4649821"/>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25B0CE5F-EBE1-6AE2-92DD-0B161E1ED8FD}"/>
              </a:ext>
            </a:extLst>
          </p:cNvPr>
          <p:cNvSpPr/>
          <p:nvPr/>
        </p:nvSpPr>
        <p:spPr>
          <a:xfrm>
            <a:off x="9551112" y="5150855"/>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73">
            <a:extLst>
              <a:ext uri="{FF2B5EF4-FFF2-40B4-BE49-F238E27FC236}">
                <a16:creationId xmlns:a16="http://schemas.microsoft.com/office/drawing/2014/main" id="{FD4DB7EF-17DC-2C10-048A-10513ACE7444}"/>
              </a:ext>
            </a:extLst>
          </p:cNvPr>
          <p:cNvSpPr/>
          <p:nvPr/>
        </p:nvSpPr>
        <p:spPr>
          <a:xfrm>
            <a:off x="9488771" y="5676535"/>
            <a:ext cx="389717" cy="524176"/>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reeform 74">
            <a:extLst>
              <a:ext uri="{FF2B5EF4-FFF2-40B4-BE49-F238E27FC236}">
                <a16:creationId xmlns:a16="http://schemas.microsoft.com/office/drawing/2014/main" id="{B1D51815-3560-8814-6854-64A15ED82BCB}"/>
              </a:ext>
            </a:extLst>
          </p:cNvPr>
          <p:cNvSpPr/>
          <p:nvPr/>
        </p:nvSpPr>
        <p:spPr>
          <a:xfrm>
            <a:off x="8789115" y="5692722"/>
            <a:ext cx="301976" cy="507988"/>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Freeform 75">
            <a:extLst>
              <a:ext uri="{FF2B5EF4-FFF2-40B4-BE49-F238E27FC236}">
                <a16:creationId xmlns:a16="http://schemas.microsoft.com/office/drawing/2014/main" id="{FEE70421-DDA8-2CB2-6776-26D3C3321CA0}"/>
              </a:ext>
            </a:extLst>
          </p:cNvPr>
          <p:cNvSpPr/>
          <p:nvPr/>
        </p:nvSpPr>
        <p:spPr>
          <a:xfrm>
            <a:off x="8766536" y="5172389"/>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76">
            <a:extLst>
              <a:ext uri="{FF2B5EF4-FFF2-40B4-BE49-F238E27FC236}">
                <a16:creationId xmlns:a16="http://schemas.microsoft.com/office/drawing/2014/main" id="{705E90EA-0F11-E592-4F88-C62D1F105205}"/>
              </a:ext>
            </a:extLst>
          </p:cNvPr>
          <p:cNvSpPr/>
          <p:nvPr/>
        </p:nvSpPr>
        <p:spPr>
          <a:xfrm>
            <a:off x="8789114" y="4665257"/>
            <a:ext cx="327377" cy="488418"/>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77">
            <a:extLst>
              <a:ext uri="{FF2B5EF4-FFF2-40B4-BE49-F238E27FC236}">
                <a16:creationId xmlns:a16="http://schemas.microsoft.com/office/drawing/2014/main" id="{6D71953B-8478-C29C-1050-9BC585C6660A}"/>
              </a:ext>
            </a:extLst>
          </p:cNvPr>
          <p:cNvSpPr/>
          <p:nvPr/>
        </p:nvSpPr>
        <p:spPr>
          <a:xfrm>
            <a:off x="8303692" y="4216697"/>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1CC30BBF-9223-B9C6-69EF-380CA5B4AB37}"/>
              </a:ext>
            </a:extLst>
          </p:cNvPr>
          <p:cNvSpPr/>
          <p:nvPr/>
        </p:nvSpPr>
        <p:spPr>
          <a:xfrm>
            <a:off x="8281114" y="4730341"/>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a:extLst>
              <a:ext uri="{FF2B5EF4-FFF2-40B4-BE49-F238E27FC236}">
                <a16:creationId xmlns:a16="http://schemas.microsoft.com/office/drawing/2014/main" id="{B873B95F-039F-2BA5-E05E-C860063BF171}"/>
              </a:ext>
            </a:extLst>
          </p:cNvPr>
          <p:cNvSpPr/>
          <p:nvPr/>
        </p:nvSpPr>
        <p:spPr>
          <a:xfrm>
            <a:off x="8292402" y="5265242"/>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a:extLst>
              <a:ext uri="{FF2B5EF4-FFF2-40B4-BE49-F238E27FC236}">
                <a16:creationId xmlns:a16="http://schemas.microsoft.com/office/drawing/2014/main" id="{F7C7058B-5B23-87AF-EC57-8D806946390B}"/>
              </a:ext>
            </a:extLst>
          </p:cNvPr>
          <p:cNvSpPr/>
          <p:nvPr/>
        </p:nvSpPr>
        <p:spPr>
          <a:xfrm>
            <a:off x="8292403" y="5768918"/>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a:extLst>
              <a:ext uri="{FF2B5EF4-FFF2-40B4-BE49-F238E27FC236}">
                <a16:creationId xmlns:a16="http://schemas.microsoft.com/office/drawing/2014/main" id="{5DF42704-3352-8115-68C3-C04DDB773980}"/>
              </a:ext>
            </a:extLst>
          </p:cNvPr>
          <p:cNvSpPr/>
          <p:nvPr/>
        </p:nvSpPr>
        <p:spPr>
          <a:xfrm>
            <a:off x="10301825" y="3697408"/>
            <a:ext cx="1016000" cy="42897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ndParaRPr>
          </a:p>
        </p:txBody>
      </p:sp>
      <p:sp>
        <p:nvSpPr>
          <p:cNvPr id="85" name="Freeform 84">
            <a:extLst>
              <a:ext uri="{FF2B5EF4-FFF2-40B4-BE49-F238E27FC236}">
                <a16:creationId xmlns:a16="http://schemas.microsoft.com/office/drawing/2014/main" id="{5E2AC3BF-DB8E-DE7A-73C0-A15A566C3B1B}"/>
              </a:ext>
            </a:extLst>
          </p:cNvPr>
          <p:cNvSpPr/>
          <p:nvPr/>
        </p:nvSpPr>
        <p:spPr>
          <a:xfrm>
            <a:off x="10267958" y="4226664"/>
            <a:ext cx="1038578" cy="421485"/>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CC81FAD1-DAED-0138-94D5-830743DEF28C}"/>
              </a:ext>
            </a:extLst>
          </p:cNvPr>
          <p:cNvSpPr/>
          <p:nvPr/>
        </p:nvSpPr>
        <p:spPr>
          <a:xfrm>
            <a:off x="10301822" y="4749923"/>
            <a:ext cx="1016000" cy="42897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AC587D61-E795-2807-12E8-E7571791D90A}"/>
              </a:ext>
            </a:extLst>
          </p:cNvPr>
          <p:cNvSpPr/>
          <p:nvPr/>
        </p:nvSpPr>
        <p:spPr>
          <a:xfrm>
            <a:off x="10301825" y="5280674"/>
            <a:ext cx="1027286" cy="422760"/>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a:extLst>
              <a:ext uri="{FF2B5EF4-FFF2-40B4-BE49-F238E27FC236}">
                <a16:creationId xmlns:a16="http://schemas.microsoft.com/office/drawing/2014/main" id="{E6EF52EC-AA84-29D9-1D65-1DF72CD5EBEA}"/>
              </a:ext>
            </a:extLst>
          </p:cNvPr>
          <p:cNvSpPr/>
          <p:nvPr/>
        </p:nvSpPr>
        <p:spPr>
          <a:xfrm>
            <a:off x="10035880" y="5784241"/>
            <a:ext cx="1318287" cy="438193"/>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B461804F-71E9-BFF3-4CEA-A89A04832D53}"/>
              </a:ext>
            </a:extLst>
          </p:cNvPr>
          <p:cNvCxnSpPr>
            <a:cxnSpLocks/>
            <a:stCxn id="88" idx="1"/>
          </p:cNvCxnSpPr>
          <p:nvPr/>
        </p:nvCxnSpPr>
        <p:spPr>
          <a:xfrm flipV="1">
            <a:off x="10552940" y="5164966"/>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97F2E4-DE57-1F02-187B-AA5E47E77BA1}"/>
              </a:ext>
            </a:extLst>
          </p:cNvPr>
          <p:cNvCxnSpPr>
            <a:cxnSpLocks/>
          </p:cNvCxnSpPr>
          <p:nvPr/>
        </p:nvCxnSpPr>
        <p:spPr>
          <a:xfrm flipV="1">
            <a:off x="10415325" y="5678614"/>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EF92E0F-829A-8A6C-4BBD-D48EE3FA3D92}"/>
              </a:ext>
            </a:extLst>
          </p:cNvPr>
          <p:cNvCxnSpPr>
            <a:cxnSpLocks/>
          </p:cNvCxnSpPr>
          <p:nvPr/>
        </p:nvCxnSpPr>
        <p:spPr>
          <a:xfrm flipV="1">
            <a:off x="10547297" y="4640031"/>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7898A3D-3A01-5DEA-2155-76DC6F258850}"/>
              </a:ext>
            </a:extLst>
          </p:cNvPr>
          <p:cNvCxnSpPr>
            <a:cxnSpLocks/>
          </p:cNvCxnSpPr>
          <p:nvPr/>
        </p:nvCxnSpPr>
        <p:spPr>
          <a:xfrm flipV="1">
            <a:off x="10513428" y="4132031"/>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C5BC5AE-1F7D-6269-3741-5B6B12083E8D}"/>
              </a:ext>
            </a:extLst>
          </p:cNvPr>
          <p:cNvCxnSpPr>
            <a:cxnSpLocks/>
          </p:cNvCxnSpPr>
          <p:nvPr/>
        </p:nvCxnSpPr>
        <p:spPr>
          <a:xfrm>
            <a:off x="11317822" y="3759497"/>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9D7E3DD-01A7-1514-3AE7-63D78AFA6685}"/>
              </a:ext>
            </a:extLst>
          </p:cNvPr>
          <p:cNvCxnSpPr>
            <a:cxnSpLocks/>
          </p:cNvCxnSpPr>
          <p:nvPr/>
        </p:nvCxnSpPr>
        <p:spPr>
          <a:xfrm>
            <a:off x="11690355" y="3302297"/>
            <a:ext cx="191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B492304-847D-AD0B-3F3A-77C45B139E13}"/>
              </a:ext>
            </a:extLst>
          </p:cNvPr>
          <p:cNvCxnSpPr>
            <a:cxnSpLocks/>
          </p:cNvCxnSpPr>
          <p:nvPr/>
        </p:nvCxnSpPr>
        <p:spPr>
          <a:xfrm>
            <a:off x="11261381" y="4284430"/>
            <a:ext cx="3612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FAFC32F-C5EF-4976-412D-EFAB3630579A}"/>
              </a:ext>
            </a:extLst>
          </p:cNvPr>
          <p:cNvCxnSpPr>
            <a:cxnSpLocks/>
          </p:cNvCxnSpPr>
          <p:nvPr/>
        </p:nvCxnSpPr>
        <p:spPr>
          <a:xfrm>
            <a:off x="11566177" y="4362042"/>
            <a:ext cx="316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4D24E30-96AF-62D6-DCEA-5FF5CCC7C79C}"/>
              </a:ext>
            </a:extLst>
          </p:cNvPr>
          <p:cNvCxnSpPr>
            <a:cxnSpLocks/>
          </p:cNvCxnSpPr>
          <p:nvPr/>
        </p:nvCxnSpPr>
        <p:spPr>
          <a:xfrm>
            <a:off x="11312176" y="4809363"/>
            <a:ext cx="3104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FC04033-FAA1-AF1D-E025-CED568DC58AF}"/>
              </a:ext>
            </a:extLst>
          </p:cNvPr>
          <p:cNvCxnSpPr>
            <a:cxnSpLocks/>
          </p:cNvCxnSpPr>
          <p:nvPr/>
        </p:nvCxnSpPr>
        <p:spPr>
          <a:xfrm>
            <a:off x="11588754" y="4886888"/>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3D84449-103C-7496-CBF6-DCF913EFEB72}"/>
              </a:ext>
            </a:extLst>
          </p:cNvPr>
          <p:cNvCxnSpPr>
            <a:cxnSpLocks/>
          </p:cNvCxnSpPr>
          <p:nvPr/>
        </p:nvCxnSpPr>
        <p:spPr>
          <a:xfrm>
            <a:off x="11306536" y="5327242"/>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B62B060-55B2-CC4E-F9E1-7C31F3AE1B91}"/>
              </a:ext>
            </a:extLst>
          </p:cNvPr>
          <p:cNvCxnSpPr>
            <a:cxnSpLocks/>
          </p:cNvCxnSpPr>
          <p:nvPr/>
        </p:nvCxnSpPr>
        <p:spPr>
          <a:xfrm>
            <a:off x="11543597" y="3865324"/>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EA37B506-6143-935E-30A8-8BF06BAEDA4B}"/>
              </a:ext>
            </a:extLst>
          </p:cNvPr>
          <p:cNvSpPr txBox="1"/>
          <p:nvPr/>
        </p:nvSpPr>
        <p:spPr>
          <a:xfrm>
            <a:off x="10329672" y="2932873"/>
            <a:ext cx="1357555" cy="461665"/>
          </a:xfrm>
          <a:prstGeom prst="rect">
            <a:avLst/>
          </a:prstGeom>
          <a:noFill/>
          <a:ln>
            <a:noFill/>
          </a:ln>
        </p:spPr>
        <p:txBody>
          <a:bodyPr wrap="square" rtlCol="0">
            <a:spAutoFit/>
          </a:bodyPr>
          <a:lstStyle/>
          <a:p>
            <a:pPr algn="ctr"/>
            <a:r>
              <a:rPr lang="en-US" b="1" baseline="30000" dirty="0"/>
              <a:t>Multiple </a:t>
            </a:r>
          </a:p>
          <a:p>
            <a:pPr algn="ctr"/>
            <a:r>
              <a:rPr lang="en-US" b="1" baseline="30000" dirty="0"/>
              <a:t>Memory</a:t>
            </a:r>
            <a:r>
              <a:rPr lang="en-US" b="1" baseline="30000" dirty="0">
                <a:solidFill>
                  <a:srgbClr val="7F7F7F"/>
                </a:solidFill>
              </a:rPr>
              <a:t> </a:t>
            </a:r>
            <a:r>
              <a:rPr lang="en-US" b="1" baseline="30000" dirty="0"/>
              <a:t>Banks</a:t>
            </a:r>
          </a:p>
        </p:txBody>
      </p:sp>
      <p:cxnSp>
        <p:nvCxnSpPr>
          <p:cNvPr id="105" name="Straight Connector 104">
            <a:extLst>
              <a:ext uri="{FF2B5EF4-FFF2-40B4-BE49-F238E27FC236}">
                <a16:creationId xmlns:a16="http://schemas.microsoft.com/office/drawing/2014/main" id="{637E543C-63AD-D8EE-45B6-A695C2730282}"/>
              </a:ext>
            </a:extLst>
          </p:cNvPr>
          <p:cNvCxnSpPr>
            <a:cxnSpLocks/>
            <a:endCxn id="68" idx="3"/>
          </p:cNvCxnSpPr>
          <p:nvPr/>
        </p:nvCxnSpPr>
        <p:spPr>
          <a:xfrm flipH="1" flipV="1">
            <a:off x="10008314" y="3570408"/>
            <a:ext cx="289984" cy="574414"/>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Connector 105">
            <a:extLst>
              <a:ext uri="{FF2B5EF4-FFF2-40B4-BE49-F238E27FC236}">
                <a16:creationId xmlns:a16="http://schemas.microsoft.com/office/drawing/2014/main" id="{55D2C3DD-5B96-0631-FDCF-3B61F89232CA}"/>
              </a:ext>
            </a:extLst>
          </p:cNvPr>
          <p:cNvCxnSpPr>
            <a:cxnSpLocks/>
          </p:cNvCxnSpPr>
          <p:nvPr/>
        </p:nvCxnSpPr>
        <p:spPr>
          <a:xfrm flipH="1" flipV="1">
            <a:off x="10278260" y="4144822"/>
            <a:ext cx="426" cy="503327"/>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Connector 106">
            <a:extLst>
              <a:ext uri="{FF2B5EF4-FFF2-40B4-BE49-F238E27FC236}">
                <a16:creationId xmlns:a16="http://schemas.microsoft.com/office/drawing/2014/main" id="{6E915125-0124-E7D7-D41B-8CAAAD870EBE}"/>
              </a:ext>
            </a:extLst>
          </p:cNvPr>
          <p:cNvCxnSpPr>
            <a:cxnSpLocks/>
          </p:cNvCxnSpPr>
          <p:nvPr/>
        </p:nvCxnSpPr>
        <p:spPr>
          <a:xfrm flipV="1">
            <a:off x="10289125" y="462292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8" name="Straight Connector 107">
            <a:extLst>
              <a:ext uri="{FF2B5EF4-FFF2-40B4-BE49-F238E27FC236}">
                <a16:creationId xmlns:a16="http://schemas.microsoft.com/office/drawing/2014/main" id="{04C044F0-6E50-3E15-5D3B-DAA9218517A5}"/>
              </a:ext>
            </a:extLst>
          </p:cNvPr>
          <p:cNvCxnSpPr>
            <a:cxnSpLocks/>
          </p:cNvCxnSpPr>
          <p:nvPr/>
        </p:nvCxnSpPr>
        <p:spPr>
          <a:xfrm flipV="1">
            <a:off x="10289125" y="513092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9" name="Straight Connector 108">
            <a:extLst>
              <a:ext uri="{FF2B5EF4-FFF2-40B4-BE49-F238E27FC236}">
                <a16:creationId xmlns:a16="http://schemas.microsoft.com/office/drawing/2014/main" id="{B5891461-BA37-1219-5D9E-B3A332F62FDC}"/>
              </a:ext>
            </a:extLst>
          </p:cNvPr>
          <p:cNvCxnSpPr>
            <a:cxnSpLocks/>
          </p:cNvCxnSpPr>
          <p:nvPr/>
        </p:nvCxnSpPr>
        <p:spPr>
          <a:xfrm flipV="1">
            <a:off x="10301825" y="565162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0" name="Straight Connector 109">
            <a:extLst>
              <a:ext uri="{FF2B5EF4-FFF2-40B4-BE49-F238E27FC236}">
                <a16:creationId xmlns:a16="http://schemas.microsoft.com/office/drawing/2014/main" id="{65B39F8E-3691-A1EF-2CC5-F11B3F48CFB9}"/>
              </a:ext>
            </a:extLst>
          </p:cNvPr>
          <p:cNvCxnSpPr>
            <a:cxnSpLocks/>
          </p:cNvCxnSpPr>
          <p:nvPr/>
        </p:nvCxnSpPr>
        <p:spPr>
          <a:xfrm flipV="1">
            <a:off x="11078786" y="4128260"/>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 name="Straight Connector 110">
            <a:extLst>
              <a:ext uri="{FF2B5EF4-FFF2-40B4-BE49-F238E27FC236}">
                <a16:creationId xmlns:a16="http://schemas.microsoft.com/office/drawing/2014/main" id="{BE76A2C1-E7D1-66A3-E783-1A96E50E1FCA}"/>
              </a:ext>
            </a:extLst>
          </p:cNvPr>
          <p:cNvCxnSpPr>
            <a:cxnSpLocks/>
          </p:cNvCxnSpPr>
          <p:nvPr/>
        </p:nvCxnSpPr>
        <p:spPr>
          <a:xfrm flipV="1">
            <a:off x="11078786" y="4647782"/>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2" name="Straight Connector 111">
            <a:extLst>
              <a:ext uri="{FF2B5EF4-FFF2-40B4-BE49-F238E27FC236}">
                <a16:creationId xmlns:a16="http://schemas.microsoft.com/office/drawing/2014/main" id="{104E2356-C6A1-0F21-5AB5-F79BAA919ADC}"/>
              </a:ext>
            </a:extLst>
          </p:cNvPr>
          <p:cNvCxnSpPr>
            <a:cxnSpLocks/>
          </p:cNvCxnSpPr>
          <p:nvPr/>
        </p:nvCxnSpPr>
        <p:spPr>
          <a:xfrm flipV="1">
            <a:off x="11078786" y="5183331"/>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3" name="Straight Connector 112">
            <a:extLst>
              <a:ext uri="{FF2B5EF4-FFF2-40B4-BE49-F238E27FC236}">
                <a16:creationId xmlns:a16="http://schemas.microsoft.com/office/drawing/2014/main" id="{79CBE854-F2F1-2597-7540-AD37E36A0DD2}"/>
              </a:ext>
            </a:extLst>
          </p:cNvPr>
          <p:cNvCxnSpPr>
            <a:cxnSpLocks/>
          </p:cNvCxnSpPr>
          <p:nvPr/>
        </p:nvCxnSpPr>
        <p:spPr>
          <a:xfrm flipH="1" flipV="1">
            <a:off x="10465515" y="3532308"/>
            <a:ext cx="84666" cy="17780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 name="Straight Connector 113">
            <a:extLst>
              <a:ext uri="{FF2B5EF4-FFF2-40B4-BE49-F238E27FC236}">
                <a16:creationId xmlns:a16="http://schemas.microsoft.com/office/drawing/2014/main" id="{D3A5EE40-3B4E-8B56-1DEC-2C60CAEA9B2D}"/>
              </a:ext>
            </a:extLst>
          </p:cNvPr>
          <p:cNvCxnSpPr>
            <a:cxnSpLocks/>
          </p:cNvCxnSpPr>
          <p:nvPr/>
        </p:nvCxnSpPr>
        <p:spPr>
          <a:xfrm flipV="1">
            <a:off x="11320233" y="3709565"/>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 name="Straight Connector 114">
            <a:extLst>
              <a:ext uri="{FF2B5EF4-FFF2-40B4-BE49-F238E27FC236}">
                <a16:creationId xmlns:a16="http://schemas.microsoft.com/office/drawing/2014/main" id="{7A75B724-B8AC-BFD4-A9EB-9E44134283FE}"/>
              </a:ext>
            </a:extLst>
          </p:cNvPr>
          <p:cNvCxnSpPr>
            <a:cxnSpLocks/>
          </p:cNvCxnSpPr>
          <p:nvPr/>
        </p:nvCxnSpPr>
        <p:spPr>
          <a:xfrm flipV="1">
            <a:off x="11319954" y="4215308"/>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6" name="Straight Connector 115">
            <a:extLst>
              <a:ext uri="{FF2B5EF4-FFF2-40B4-BE49-F238E27FC236}">
                <a16:creationId xmlns:a16="http://schemas.microsoft.com/office/drawing/2014/main" id="{F78518D8-7145-7C2C-C572-A2B08822AAA5}"/>
              </a:ext>
            </a:extLst>
          </p:cNvPr>
          <p:cNvCxnSpPr>
            <a:cxnSpLocks/>
          </p:cNvCxnSpPr>
          <p:nvPr/>
        </p:nvCxnSpPr>
        <p:spPr>
          <a:xfrm flipV="1">
            <a:off x="11319953" y="4697126"/>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7" name="Straight Connector 116">
            <a:extLst>
              <a:ext uri="{FF2B5EF4-FFF2-40B4-BE49-F238E27FC236}">
                <a16:creationId xmlns:a16="http://schemas.microsoft.com/office/drawing/2014/main" id="{A31071BD-1547-D3C5-57F7-F5A8B75DAB9D}"/>
              </a:ext>
            </a:extLst>
          </p:cNvPr>
          <p:cNvCxnSpPr>
            <a:cxnSpLocks/>
            <a:stCxn id="89" idx="0"/>
          </p:cNvCxnSpPr>
          <p:nvPr/>
        </p:nvCxnSpPr>
        <p:spPr>
          <a:xfrm flipH="1" flipV="1">
            <a:off x="11346793" y="5257955"/>
            <a:ext cx="7374" cy="526286"/>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8" name="Straight Connector 117">
            <a:extLst>
              <a:ext uri="{FF2B5EF4-FFF2-40B4-BE49-F238E27FC236}">
                <a16:creationId xmlns:a16="http://schemas.microsoft.com/office/drawing/2014/main" id="{39137505-EF25-755F-E40C-11DC41AC4EE6}"/>
              </a:ext>
            </a:extLst>
          </p:cNvPr>
          <p:cNvCxnSpPr>
            <a:cxnSpLocks/>
            <a:stCxn id="68" idx="2"/>
          </p:cNvCxnSpPr>
          <p:nvPr/>
        </p:nvCxnSpPr>
        <p:spPr>
          <a:xfrm flipH="1">
            <a:off x="11098400" y="3559394"/>
            <a:ext cx="425586" cy="557035"/>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9" name="TextBox 118">
            <a:extLst>
              <a:ext uri="{FF2B5EF4-FFF2-40B4-BE49-F238E27FC236}">
                <a16:creationId xmlns:a16="http://schemas.microsoft.com/office/drawing/2014/main" id="{629B7674-8B74-CC2F-26B3-9EC447D3AC28}"/>
              </a:ext>
            </a:extLst>
          </p:cNvPr>
          <p:cNvSpPr txBox="1"/>
          <p:nvPr/>
        </p:nvSpPr>
        <p:spPr>
          <a:xfrm>
            <a:off x="10375871" y="5997644"/>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Core 0</a:t>
            </a:r>
          </a:p>
        </p:txBody>
      </p:sp>
      <p:sp>
        <p:nvSpPr>
          <p:cNvPr id="120" name="TextBox 119">
            <a:extLst>
              <a:ext uri="{FF2B5EF4-FFF2-40B4-BE49-F238E27FC236}">
                <a16:creationId xmlns:a16="http://schemas.microsoft.com/office/drawing/2014/main" id="{8A7DD5EA-A508-6585-A245-991C7F7630E8}"/>
              </a:ext>
            </a:extLst>
          </p:cNvPr>
          <p:cNvSpPr txBox="1"/>
          <p:nvPr/>
        </p:nvSpPr>
        <p:spPr>
          <a:xfrm>
            <a:off x="10314800" y="5788179"/>
            <a:ext cx="1132654" cy="292388"/>
          </a:xfrm>
          <a:prstGeom prst="rect">
            <a:avLst/>
          </a:prstGeom>
          <a:noFill/>
        </p:spPr>
        <p:txBody>
          <a:bodyPr wrap="square" lIns="0" tIns="0" rIns="0" rtlCol="0">
            <a:spAutoFit/>
          </a:bodyPr>
          <a:lstStyle/>
          <a:p>
            <a:r>
              <a:rPr lang="en-US" sz="1600" b="1" dirty="0">
                <a:cs typeface="Times New Roman" panose="02020603050405020304" pitchFamily="18" charset="0"/>
              </a:rPr>
              <a:t>Vault Logic</a:t>
            </a:r>
          </a:p>
        </p:txBody>
      </p:sp>
      <p:cxnSp>
        <p:nvCxnSpPr>
          <p:cNvPr id="121" name="Straight Connector 120">
            <a:extLst>
              <a:ext uri="{FF2B5EF4-FFF2-40B4-BE49-F238E27FC236}">
                <a16:creationId xmlns:a16="http://schemas.microsoft.com/office/drawing/2014/main" id="{F2419E90-ED6C-E94A-FA97-79797646489F}"/>
              </a:ext>
            </a:extLst>
          </p:cNvPr>
          <p:cNvCxnSpPr>
            <a:cxnSpLocks/>
            <a:stCxn id="89" idx="3"/>
          </p:cNvCxnSpPr>
          <p:nvPr/>
        </p:nvCxnSpPr>
        <p:spPr>
          <a:xfrm flipV="1">
            <a:off x="11075862" y="6001812"/>
            <a:ext cx="22538" cy="22062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2" name="Freeform 121">
            <a:extLst>
              <a:ext uri="{FF2B5EF4-FFF2-40B4-BE49-F238E27FC236}">
                <a16:creationId xmlns:a16="http://schemas.microsoft.com/office/drawing/2014/main" id="{C6E8C17E-DF8C-9CCC-2029-166BDD57AAFE}"/>
              </a:ext>
            </a:extLst>
          </p:cNvPr>
          <p:cNvSpPr/>
          <p:nvPr/>
        </p:nvSpPr>
        <p:spPr>
          <a:xfrm>
            <a:off x="11857381" y="4441124"/>
            <a:ext cx="283335" cy="141667"/>
          </a:xfrm>
          <a:custGeom>
            <a:avLst/>
            <a:gdLst>
              <a:gd name="connsiteX0" fmla="*/ 0 w 283335"/>
              <a:gd name="connsiteY0" fmla="*/ 12879 h 141667"/>
              <a:gd name="connsiteX1" fmla="*/ 180304 w 283335"/>
              <a:gd name="connsiteY1" fmla="*/ 141667 h 141667"/>
              <a:gd name="connsiteX2" fmla="*/ 283335 w 283335"/>
              <a:gd name="connsiteY2" fmla="*/ 0 h 141667"/>
              <a:gd name="connsiteX3" fmla="*/ 0 w 283335"/>
              <a:gd name="connsiteY3" fmla="*/ 12879 h 141667"/>
            </a:gdLst>
            <a:ahLst/>
            <a:cxnLst>
              <a:cxn ang="0">
                <a:pos x="connsiteX0" y="connsiteY0"/>
              </a:cxn>
              <a:cxn ang="0">
                <a:pos x="connsiteX1" y="connsiteY1"/>
              </a:cxn>
              <a:cxn ang="0">
                <a:pos x="connsiteX2" y="connsiteY2"/>
              </a:cxn>
              <a:cxn ang="0">
                <a:pos x="connsiteX3" y="connsiteY3"/>
              </a:cxn>
            </a:cxnLst>
            <a:rect l="l" t="t" r="r" b="b"/>
            <a:pathLst>
              <a:path w="283335" h="141667">
                <a:moveTo>
                  <a:pt x="0" y="12879"/>
                </a:moveTo>
                <a:lnTo>
                  <a:pt x="180304" y="141667"/>
                </a:lnTo>
                <a:lnTo>
                  <a:pt x="283335" y="0"/>
                </a:lnTo>
                <a:lnTo>
                  <a:pt x="0" y="12879"/>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TextBox 122">
            <a:extLst>
              <a:ext uri="{FF2B5EF4-FFF2-40B4-BE49-F238E27FC236}">
                <a16:creationId xmlns:a16="http://schemas.microsoft.com/office/drawing/2014/main" id="{9BAA83A6-11F4-F81A-0006-70727C8AC2EC}"/>
              </a:ext>
            </a:extLst>
          </p:cNvPr>
          <p:cNvSpPr txBox="1"/>
          <p:nvPr/>
        </p:nvSpPr>
        <p:spPr>
          <a:xfrm>
            <a:off x="10465515" y="5389449"/>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124" name="TextBox 123">
            <a:extLst>
              <a:ext uri="{FF2B5EF4-FFF2-40B4-BE49-F238E27FC236}">
                <a16:creationId xmlns:a16="http://schemas.microsoft.com/office/drawing/2014/main" id="{D42076F2-5813-4EF7-3D60-824134AA8688}"/>
              </a:ext>
            </a:extLst>
          </p:cNvPr>
          <p:cNvSpPr txBox="1"/>
          <p:nvPr/>
        </p:nvSpPr>
        <p:spPr>
          <a:xfrm>
            <a:off x="10465514" y="4859357"/>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125" name="TextBox 124">
            <a:extLst>
              <a:ext uri="{FF2B5EF4-FFF2-40B4-BE49-F238E27FC236}">
                <a16:creationId xmlns:a16="http://schemas.microsoft.com/office/drawing/2014/main" id="{60F172F0-F2C2-0C1D-ECAB-03680BB1454D}"/>
              </a:ext>
            </a:extLst>
          </p:cNvPr>
          <p:cNvSpPr txBox="1"/>
          <p:nvPr/>
        </p:nvSpPr>
        <p:spPr>
          <a:xfrm>
            <a:off x="10450208" y="4342660"/>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126" name="TextBox 125">
            <a:extLst>
              <a:ext uri="{FF2B5EF4-FFF2-40B4-BE49-F238E27FC236}">
                <a16:creationId xmlns:a16="http://schemas.microsoft.com/office/drawing/2014/main" id="{3ECF3AE6-4497-9F20-BAFE-C8AFE4A35DD0}"/>
              </a:ext>
            </a:extLst>
          </p:cNvPr>
          <p:cNvSpPr txBox="1"/>
          <p:nvPr/>
        </p:nvSpPr>
        <p:spPr>
          <a:xfrm>
            <a:off x="10498130" y="3799366"/>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127" name="TextBox 126">
            <a:extLst>
              <a:ext uri="{FF2B5EF4-FFF2-40B4-BE49-F238E27FC236}">
                <a16:creationId xmlns:a16="http://schemas.microsoft.com/office/drawing/2014/main" id="{DAA50239-D79B-2933-D531-3853FE4AE276}"/>
              </a:ext>
            </a:extLst>
          </p:cNvPr>
          <p:cNvSpPr txBox="1"/>
          <p:nvPr/>
        </p:nvSpPr>
        <p:spPr>
          <a:xfrm>
            <a:off x="0" y="1647387"/>
            <a:ext cx="12192000" cy="6097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500" dirty="0">
                <a:cs typeface="Times New Roman" panose="02020603050405020304" pitchFamily="18" charset="0"/>
              </a:rPr>
              <a:t>Multiple stacks are connected over a memory network to scale up to higher capacity </a:t>
            </a:r>
          </a:p>
        </p:txBody>
      </p:sp>
      <p:sp>
        <p:nvSpPr>
          <p:cNvPr id="512" name="直线">
            <a:extLst>
              <a:ext uri="{FF2B5EF4-FFF2-40B4-BE49-F238E27FC236}">
                <a16:creationId xmlns:a16="http://schemas.microsoft.com/office/drawing/2014/main" id="{C97B7D1C-C072-45F4-2C8C-4F9BA23D61F8}"/>
              </a:ext>
            </a:extLst>
          </p:cNvPr>
          <p:cNvSpPr/>
          <p:nvPr/>
        </p:nvSpPr>
        <p:spPr>
          <a:xfrm rot="21600000" flipH="1">
            <a:off x="3312755" y="3189458"/>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3" name="直线">
            <a:extLst>
              <a:ext uri="{FF2B5EF4-FFF2-40B4-BE49-F238E27FC236}">
                <a16:creationId xmlns:a16="http://schemas.microsoft.com/office/drawing/2014/main" id="{E0209CFD-958F-0E30-D1CC-D83893E326DB}"/>
              </a:ext>
            </a:extLst>
          </p:cNvPr>
          <p:cNvSpPr/>
          <p:nvPr/>
        </p:nvSpPr>
        <p:spPr>
          <a:xfrm rot="21600000" flipH="1">
            <a:off x="1198269" y="5013713"/>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4" name="直线">
            <a:extLst>
              <a:ext uri="{FF2B5EF4-FFF2-40B4-BE49-F238E27FC236}">
                <a16:creationId xmlns:a16="http://schemas.microsoft.com/office/drawing/2014/main" id="{C443E84D-08E1-D551-FAC5-55EA4123F21A}"/>
              </a:ext>
            </a:extLst>
          </p:cNvPr>
          <p:cNvSpPr/>
          <p:nvPr/>
        </p:nvSpPr>
        <p:spPr>
          <a:xfrm rot="21600000" flipH="1">
            <a:off x="2044482" y="3922949"/>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5" name="矩形">
            <a:extLst>
              <a:ext uri="{FF2B5EF4-FFF2-40B4-BE49-F238E27FC236}">
                <a16:creationId xmlns:a16="http://schemas.microsoft.com/office/drawing/2014/main" id="{E30655AB-4BE0-10FA-E650-7F477CA8BDD6}"/>
              </a:ext>
            </a:extLst>
          </p:cNvPr>
          <p:cNvSpPr/>
          <p:nvPr/>
        </p:nvSpPr>
        <p:spPr>
          <a:xfrm>
            <a:off x="828903" y="278610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0</a:t>
            </a:r>
          </a:p>
        </p:txBody>
      </p:sp>
      <p:sp>
        <p:nvSpPr>
          <p:cNvPr id="516" name="矩形">
            <a:extLst>
              <a:ext uri="{FF2B5EF4-FFF2-40B4-BE49-F238E27FC236}">
                <a16:creationId xmlns:a16="http://schemas.microsoft.com/office/drawing/2014/main" id="{72B81CDC-CA1C-D0E0-525C-6B2884978130}"/>
              </a:ext>
            </a:extLst>
          </p:cNvPr>
          <p:cNvSpPr/>
          <p:nvPr/>
        </p:nvSpPr>
        <p:spPr>
          <a:xfrm>
            <a:off x="1705189" y="278610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517" name="矩形">
            <a:extLst>
              <a:ext uri="{FF2B5EF4-FFF2-40B4-BE49-F238E27FC236}">
                <a16:creationId xmlns:a16="http://schemas.microsoft.com/office/drawing/2014/main" id="{E0E976E8-452B-11A5-BE99-C22024F9EFDC}"/>
              </a:ext>
            </a:extLst>
          </p:cNvPr>
          <p:cNvSpPr/>
          <p:nvPr/>
        </p:nvSpPr>
        <p:spPr>
          <a:xfrm>
            <a:off x="828903" y="351952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518" name="矩形">
            <a:extLst>
              <a:ext uri="{FF2B5EF4-FFF2-40B4-BE49-F238E27FC236}">
                <a16:creationId xmlns:a16="http://schemas.microsoft.com/office/drawing/2014/main" id="{228E6D4C-0E9C-2DE4-84C0-7E1B1EB8B004}"/>
              </a:ext>
            </a:extLst>
          </p:cNvPr>
          <p:cNvSpPr/>
          <p:nvPr/>
        </p:nvSpPr>
        <p:spPr>
          <a:xfrm>
            <a:off x="1705189" y="351952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519" name="直线">
            <a:extLst>
              <a:ext uri="{FF2B5EF4-FFF2-40B4-BE49-F238E27FC236}">
                <a16:creationId xmlns:a16="http://schemas.microsoft.com/office/drawing/2014/main" id="{2B99198B-DFE2-9D84-64FE-F71CCA993AA9}"/>
              </a:ext>
            </a:extLst>
          </p:cNvPr>
          <p:cNvSpPr/>
          <p:nvPr/>
        </p:nvSpPr>
        <p:spPr>
          <a:xfrm>
            <a:off x="1191918" y="297032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0" name="直线">
            <a:extLst>
              <a:ext uri="{FF2B5EF4-FFF2-40B4-BE49-F238E27FC236}">
                <a16:creationId xmlns:a16="http://schemas.microsoft.com/office/drawing/2014/main" id="{D7F23359-451D-B5BD-6D04-4EAFA4498BEC}"/>
              </a:ext>
            </a:extLst>
          </p:cNvPr>
          <p:cNvSpPr/>
          <p:nvPr/>
        </p:nvSpPr>
        <p:spPr>
          <a:xfrm>
            <a:off x="1210967" y="3704906"/>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1" name="直线">
            <a:extLst>
              <a:ext uri="{FF2B5EF4-FFF2-40B4-BE49-F238E27FC236}">
                <a16:creationId xmlns:a16="http://schemas.microsoft.com/office/drawing/2014/main" id="{133A01FA-CAB2-2BCA-C683-0DF6C1387E14}"/>
              </a:ext>
            </a:extLst>
          </p:cNvPr>
          <p:cNvSpPr/>
          <p:nvPr/>
        </p:nvSpPr>
        <p:spPr>
          <a:xfrm>
            <a:off x="1007770" y="3165163"/>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2" name="直线">
            <a:extLst>
              <a:ext uri="{FF2B5EF4-FFF2-40B4-BE49-F238E27FC236}">
                <a16:creationId xmlns:a16="http://schemas.microsoft.com/office/drawing/2014/main" id="{D2FC51DE-8D90-07B7-657B-8F12666FB485}"/>
              </a:ext>
            </a:extLst>
          </p:cNvPr>
          <p:cNvSpPr/>
          <p:nvPr/>
        </p:nvSpPr>
        <p:spPr>
          <a:xfrm>
            <a:off x="1890407" y="3158813"/>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3" name="直线">
            <a:extLst>
              <a:ext uri="{FF2B5EF4-FFF2-40B4-BE49-F238E27FC236}">
                <a16:creationId xmlns:a16="http://schemas.microsoft.com/office/drawing/2014/main" id="{6826AF42-1E5B-F780-97A7-3733558A407C}"/>
              </a:ext>
            </a:extLst>
          </p:cNvPr>
          <p:cNvSpPr/>
          <p:nvPr/>
        </p:nvSpPr>
        <p:spPr>
          <a:xfrm>
            <a:off x="1191918" y="3152464"/>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4" name="直线">
            <a:extLst>
              <a:ext uri="{FF2B5EF4-FFF2-40B4-BE49-F238E27FC236}">
                <a16:creationId xmlns:a16="http://schemas.microsoft.com/office/drawing/2014/main" id="{52049290-865A-3120-71F6-185C2E43F320}"/>
              </a:ext>
            </a:extLst>
          </p:cNvPr>
          <p:cNvSpPr/>
          <p:nvPr/>
        </p:nvSpPr>
        <p:spPr>
          <a:xfrm rot="21600000" flipH="1">
            <a:off x="1198268" y="3165163"/>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5" name="矩形">
            <a:extLst>
              <a:ext uri="{FF2B5EF4-FFF2-40B4-BE49-F238E27FC236}">
                <a16:creationId xmlns:a16="http://schemas.microsoft.com/office/drawing/2014/main" id="{3CBBFEB8-E587-DCA1-33B4-D08010C7C818}"/>
              </a:ext>
            </a:extLst>
          </p:cNvPr>
          <p:cNvSpPr/>
          <p:nvPr/>
        </p:nvSpPr>
        <p:spPr>
          <a:xfrm>
            <a:off x="2930821" y="280208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526" name="矩形">
            <a:extLst>
              <a:ext uri="{FF2B5EF4-FFF2-40B4-BE49-F238E27FC236}">
                <a16:creationId xmlns:a16="http://schemas.microsoft.com/office/drawing/2014/main" id="{7E41D6FE-555F-0B16-EAF1-48CB394C1C39}"/>
              </a:ext>
            </a:extLst>
          </p:cNvPr>
          <p:cNvSpPr/>
          <p:nvPr/>
        </p:nvSpPr>
        <p:spPr>
          <a:xfrm>
            <a:off x="2930821" y="352914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527" name="直线">
            <a:extLst>
              <a:ext uri="{FF2B5EF4-FFF2-40B4-BE49-F238E27FC236}">
                <a16:creationId xmlns:a16="http://schemas.microsoft.com/office/drawing/2014/main" id="{D4A7DB7C-501B-85AC-5071-D83BAF96DAA9}"/>
              </a:ext>
            </a:extLst>
          </p:cNvPr>
          <p:cNvSpPr/>
          <p:nvPr/>
        </p:nvSpPr>
        <p:spPr>
          <a:xfrm>
            <a:off x="3293836" y="298629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8" name="直线">
            <a:extLst>
              <a:ext uri="{FF2B5EF4-FFF2-40B4-BE49-F238E27FC236}">
                <a16:creationId xmlns:a16="http://schemas.microsoft.com/office/drawing/2014/main" id="{17B27BA5-F970-E33B-63BB-74AD57DD67AB}"/>
              </a:ext>
            </a:extLst>
          </p:cNvPr>
          <p:cNvSpPr/>
          <p:nvPr/>
        </p:nvSpPr>
        <p:spPr>
          <a:xfrm>
            <a:off x="3312885" y="3720880"/>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9" name="直线">
            <a:extLst>
              <a:ext uri="{FF2B5EF4-FFF2-40B4-BE49-F238E27FC236}">
                <a16:creationId xmlns:a16="http://schemas.microsoft.com/office/drawing/2014/main" id="{5D6C22D7-738C-CF46-6C06-0AE6ECB54FE0}"/>
              </a:ext>
            </a:extLst>
          </p:cNvPr>
          <p:cNvSpPr/>
          <p:nvPr/>
        </p:nvSpPr>
        <p:spPr>
          <a:xfrm>
            <a:off x="3109688" y="3181137"/>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30" name="直线">
            <a:extLst>
              <a:ext uri="{FF2B5EF4-FFF2-40B4-BE49-F238E27FC236}">
                <a16:creationId xmlns:a16="http://schemas.microsoft.com/office/drawing/2014/main" id="{C3D12215-CDE1-5103-6496-2F1A477766F7}"/>
              </a:ext>
            </a:extLst>
          </p:cNvPr>
          <p:cNvSpPr/>
          <p:nvPr/>
        </p:nvSpPr>
        <p:spPr>
          <a:xfrm>
            <a:off x="3992325" y="3174788"/>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31" name="直线">
            <a:extLst>
              <a:ext uri="{FF2B5EF4-FFF2-40B4-BE49-F238E27FC236}">
                <a16:creationId xmlns:a16="http://schemas.microsoft.com/office/drawing/2014/main" id="{621F01DF-5A7F-FA12-D7DD-A4A437077E82}"/>
              </a:ext>
            </a:extLst>
          </p:cNvPr>
          <p:cNvSpPr/>
          <p:nvPr/>
        </p:nvSpPr>
        <p:spPr>
          <a:xfrm>
            <a:off x="3293834" y="3157928"/>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32" name="直线">
            <a:extLst>
              <a:ext uri="{FF2B5EF4-FFF2-40B4-BE49-F238E27FC236}">
                <a16:creationId xmlns:a16="http://schemas.microsoft.com/office/drawing/2014/main" id="{C4336EC1-4AB4-ACDA-1B78-4194D6510E3F}"/>
              </a:ext>
            </a:extLst>
          </p:cNvPr>
          <p:cNvSpPr/>
          <p:nvPr/>
        </p:nvSpPr>
        <p:spPr>
          <a:xfrm>
            <a:off x="2087254" y="2981017"/>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33" name="矩形">
            <a:extLst>
              <a:ext uri="{FF2B5EF4-FFF2-40B4-BE49-F238E27FC236}">
                <a16:creationId xmlns:a16="http://schemas.microsoft.com/office/drawing/2014/main" id="{8E320268-0F1B-092C-597C-936082BA510C}"/>
              </a:ext>
            </a:extLst>
          </p:cNvPr>
          <p:cNvSpPr/>
          <p:nvPr/>
        </p:nvSpPr>
        <p:spPr>
          <a:xfrm>
            <a:off x="822654" y="462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534" name="矩形">
            <a:extLst>
              <a:ext uri="{FF2B5EF4-FFF2-40B4-BE49-F238E27FC236}">
                <a16:creationId xmlns:a16="http://schemas.microsoft.com/office/drawing/2014/main" id="{F9AD6EB3-4E3F-D908-61CF-E3262C68C338}"/>
              </a:ext>
            </a:extLst>
          </p:cNvPr>
          <p:cNvSpPr/>
          <p:nvPr/>
        </p:nvSpPr>
        <p:spPr>
          <a:xfrm>
            <a:off x="1698940" y="462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535" name="矩形">
            <a:extLst>
              <a:ext uri="{FF2B5EF4-FFF2-40B4-BE49-F238E27FC236}">
                <a16:creationId xmlns:a16="http://schemas.microsoft.com/office/drawing/2014/main" id="{D42966DF-FFE7-D8ED-EE80-3197B0BABAE8}"/>
              </a:ext>
            </a:extLst>
          </p:cNvPr>
          <p:cNvSpPr/>
          <p:nvPr/>
        </p:nvSpPr>
        <p:spPr>
          <a:xfrm>
            <a:off x="822654" y="535474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536" name="矩形">
            <a:extLst>
              <a:ext uri="{FF2B5EF4-FFF2-40B4-BE49-F238E27FC236}">
                <a16:creationId xmlns:a16="http://schemas.microsoft.com/office/drawing/2014/main" id="{78C0E737-6D2E-C796-F954-D0E0AAF5EF62}"/>
              </a:ext>
            </a:extLst>
          </p:cNvPr>
          <p:cNvSpPr/>
          <p:nvPr/>
        </p:nvSpPr>
        <p:spPr>
          <a:xfrm>
            <a:off x="1698940" y="535474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537" name="直线">
            <a:extLst>
              <a:ext uri="{FF2B5EF4-FFF2-40B4-BE49-F238E27FC236}">
                <a16:creationId xmlns:a16="http://schemas.microsoft.com/office/drawing/2014/main" id="{E246FE1E-9765-7A31-8143-1A0561016D47}"/>
              </a:ext>
            </a:extLst>
          </p:cNvPr>
          <p:cNvSpPr/>
          <p:nvPr/>
        </p:nvSpPr>
        <p:spPr>
          <a:xfrm>
            <a:off x="1185668" y="4805549"/>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38" name="直线">
            <a:extLst>
              <a:ext uri="{FF2B5EF4-FFF2-40B4-BE49-F238E27FC236}">
                <a16:creationId xmlns:a16="http://schemas.microsoft.com/office/drawing/2014/main" id="{8BB9C88B-82E5-A8FF-F79A-918BC91517D9}"/>
              </a:ext>
            </a:extLst>
          </p:cNvPr>
          <p:cNvSpPr/>
          <p:nvPr/>
        </p:nvSpPr>
        <p:spPr>
          <a:xfrm>
            <a:off x="1204718" y="5540131"/>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39" name="直线">
            <a:extLst>
              <a:ext uri="{FF2B5EF4-FFF2-40B4-BE49-F238E27FC236}">
                <a16:creationId xmlns:a16="http://schemas.microsoft.com/office/drawing/2014/main" id="{6F912428-DB0A-A7E6-4DE2-DAB37F762FE0}"/>
              </a:ext>
            </a:extLst>
          </p:cNvPr>
          <p:cNvSpPr/>
          <p:nvPr/>
        </p:nvSpPr>
        <p:spPr>
          <a:xfrm>
            <a:off x="1001521" y="5000392"/>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0" name="直线">
            <a:extLst>
              <a:ext uri="{FF2B5EF4-FFF2-40B4-BE49-F238E27FC236}">
                <a16:creationId xmlns:a16="http://schemas.microsoft.com/office/drawing/2014/main" id="{9C691C37-AA84-2418-5C8A-AAE973289235}"/>
              </a:ext>
            </a:extLst>
          </p:cNvPr>
          <p:cNvSpPr/>
          <p:nvPr/>
        </p:nvSpPr>
        <p:spPr>
          <a:xfrm>
            <a:off x="1884157" y="4994042"/>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1" name="直线">
            <a:extLst>
              <a:ext uri="{FF2B5EF4-FFF2-40B4-BE49-F238E27FC236}">
                <a16:creationId xmlns:a16="http://schemas.microsoft.com/office/drawing/2014/main" id="{A5CDD631-2FA4-292B-4AE8-D8BCBCB0DBE7}"/>
              </a:ext>
            </a:extLst>
          </p:cNvPr>
          <p:cNvSpPr/>
          <p:nvPr/>
        </p:nvSpPr>
        <p:spPr>
          <a:xfrm>
            <a:off x="1185668" y="4987692"/>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2" name="矩形">
            <a:extLst>
              <a:ext uri="{FF2B5EF4-FFF2-40B4-BE49-F238E27FC236}">
                <a16:creationId xmlns:a16="http://schemas.microsoft.com/office/drawing/2014/main" id="{0CC62C78-1E23-FB5A-6D6C-9051F9F311AF}"/>
              </a:ext>
            </a:extLst>
          </p:cNvPr>
          <p:cNvSpPr/>
          <p:nvPr/>
        </p:nvSpPr>
        <p:spPr>
          <a:xfrm>
            <a:off x="2924570" y="463730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zh-CN"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543" name="矩形">
            <a:extLst>
              <a:ext uri="{FF2B5EF4-FFF2-40B4-BE49-F238E27FC236}">
                <a16:creationId xmlns:a16="http://schemas.microsoft.com/office/drawing/2014/main" id="{188FCA11-E53B-6A22-8AEF-599D5656FDDD}"/>
              </a:ext>
            </a:extLst>
          </p:cNvPr>
          <p:cNvSpPr/>
          <p:nvPr/>
        </p:nvSpPr>
        <p:spPr>
          <a:xfrm>
            <a:off x="2924570" y="537072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544" name="直线">
            <a:extLst>
              <a:ext uri="{FF2B5EF4-FFF2-40B4-BE49-F238E27FC236}">
                <a16:creationId xmlns:a16="http://schemas.microsoft.com/office/drawing/2014/main" id="{849D8C43-2004-BCBE-A281-6629CA60E140}"/>
              </a:ext>
            </a:extLst>
          </p:cNvPr>
          <p:cNvSpPr/>
          <p:nvPr/>
        </p:nvSpPr>
        <p:spPr>
          <a:xfrm>
            <a:off x="3287584" y="4821524"/>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5" name="直线">
            <a:extLst>
              <a:ext uri="{FF2B5EF4-FFF2-40B4-BE49-F238E27FC236}">
                <a16:creationId xmlns:a16="http://schemas.microsoft.com/office/drawing/2014/main" id="{F29106BC-24CC-71CB-64CF-00F34F88BA0C}"/>
              </a:ext>
            </a:extLst>
          </p:cNvPr>
          <p:cNvSpPr/>
          <p:nvPr/>
        </p:nvSpPr>
        <p:spPr>
          <a:xfrm>
            <a:off x="3306635" y="552562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6" name="直线">
            <a:extLst>
              <a:ext uri="{FF2B5EF4-FFF2-40B4-BE49-F238E27FC236}">
                <a16:creationId xmlns:a16="http://schemas.microsoft.com/office/drawing/2014/main" id="{CC52C255-5BF0-4E1B-1ED5-2284190D93B2}"/>
              </a:ext>
            </a:extLst>
          </p:cNvPr>
          <p:cNvSpPr/>
          <p:nvPr/>
        </p:nvSpPr>
        <p:spPr>
          <a:xfrm>
            <a:off x="3103438" y="5016367"/>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7" name="直线">
            <a:extLst>
              <a:ext uri="{FF2B5EF4-FFF2-40B4-BE49-F238E27FC236}">
                <a16:creationId xmlns:a16="http://schemas.microsoft.com/office/drawing/2014/main" id="{E3A853EA-1066-145F-4739-E14137481E3B}"/>
              </a:ext>
            </a:extLst>
          </p:cNvPr>
          <p:cNvSpPr/>
          <p:nvPr/>
        </p:nvSpPr>
        <p:spPr>
          <a:xfrm>
            <a:off x="3986074" y="5010016"/>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8" name="直线">
            <a:extLst>
              <a:ext uri="{FF2B5EF4-FFF2-40B4-BE49-F238E27FC236}">
                <a16:creationId xmlns:a16="http://schemas.microsoft.com/office/drawing/2014/main" id="{90E76220-65BD-3E9D-8054-4999777881EC}"/>
              </a:ext>
            </a:extLst>
          </p:cNvPr>
          <p:cNvSpPr/>
          <p:nvPr/>
        </p:nvSpPr>
        <p:spPr>
          <a:xfrm>
            <a:off x="3287584" y="5003667"/>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9" name="直线">
            <a:extLst>
              <a:ext uri="{FF2B5EF4-FFF2-40B4-BE49-F238E27FC236}">
                <a16:creationId xmlns:a16="http://schemas.microsoft.com/office/drawing/2014/main" id="{E8EC2668-1F69-83A8-0333-75CB0DDB942B}"/>
              </a:ext>
            </a:extLst>
          </p:cNvPr>
          <p:cNvSpPr/>
          <p:nvPr/>
        </p:nvSpPr>
        <p:spPr>
          <a:xfrm rot="21600000" flipH="1">
            <a:off x="3293935" y="5016367"/>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50" name="直线">
            <a:extLst>
              <a:ext uri="{FF2B5EF4-FFF2-40B4-BE49-F238E27FC236}">
                <a16:creationId xmlns:a16="http://schemas.microsoft.com/office/drawing/2014/main" id="{ECE0A37F-2ACE-70B1-8C9B-CFD91317A522}"/>
              </a:ext>
            </a:extLst>
          </p:cNvPr>
          <p:cNvSpPr/>
          <p:nvPr/>
        </p:nvSpPr>
        <p:spPr>
          <a:xfrm>
            <a:off x="2081003" y="5546483"/>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51" name="直线">
            <a:extLst>
              <a:ext uri="{FF2B5EF4-FFF2-40B4-BE49-F238E27FC236}">
                <a16:creationId xmlns:a16="http://schemas.microsoft.com/office/drawing/2014/main" id="{3058EDCD-37CC-483B-49DF-B73F50B814EA}"/>
              </a:ext>
            </a:extLst>
          </p:cNvPr>
          <p:cNvSpPr/>
          <p:nvPr/>
        </p:nvSpPr>
        <p:spPr>
          <a:xfrm>
            <a:off x="1001420" y="3901753"/>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52" name="直线">
            <a:extLst>
              <a:ext uri="{FF2B5EF4-FFF2-40B4-BE49-F238E27FC236}">
                <a16:creationId xmlns:a16="http://schemas.microsoft.com/office/drawing/2014/main" id="{A4C0D28B-96CA-6C02-21AE-7A46E9CFC866}"/>
              </a:ext>
            </a:extLst>
          </p:cNvPr>
          <p:cNvSpPr/>
          <p:nvPr/>
        </p:nvSpPr>
        <p:spPr>
          <a:xfrm>
            <a:off x="3966826" y="3914451"/>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53" name="直线">
            <a:extLst>
              <a:ext uri="{FF2B5EF4-FFF2-40B4-BE49-F238E27FC236}">
                <a16:creationId xmlns:a16="http://schemas.microsoft.com/office/drawing/2014/main" id="{5F38A645-90E2-C896-E934-D655F4C067D5}"/>
              </a:ext>
            </a:extLst>
          </p:cNvPr>
          <p:cNvSpPr/>
          <p:nvPr/>
        </p:nvSpPr>
        <p:spPr>
          <a:xfrm>
            <a:off x="2087254" y="3889053"/>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54" name="Rounded Rectangle 553">
            <a:extLst>
              <a:ext uri="{FF2B5EF4-FFF2-40B4-BE49-F238E27FC236}">
                <a16:creationId xmlns:a16="http://schemas.microsoft.com/office/drawing/2014/main" id="{7B00F5A6-73D2-8461-DBE0-03CF6A62DB3D}"/>
              </a:ext>
            </a:extLst>
          </p:cNvPr>
          <p:cNvSpPr/>
          <p:nvPr/>
        </p:nvSpPr>
        <p:spPr>
          <a:xfrm rot="16200000">
            <a:off x="-1280539" y="4118218"/>
            <a:ext cx="2948305" cy="321548"/>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5" name="Straight Arrow Connector 554">
            <a:extLst>
              <a:ext uri="{FF2B5EF4-FFF2-40B4-BE49-F238E27FC236}">
                <a16:creationId xmlns:a16="http://schemas.microsoft.com/office/drawing/2014/main" id="{E4D1E625-A8DE-1CD4-BA99-02F1A4B6B4A9}"/>
              </a:ext>
            </a:extLst>
          </p:cNvPr>
          <p:cNvCxnSpPr>
            <a:stCxn id="515" idx="1"/>
          </p:cNvCxnSpPr>
          <p:nvPr/>
        </p:nvCxnSpPr>
        <p:spPr>
          <a:xfrm flipH="1">
            <a:off x="349297" y="2983911"/>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56" name="Straight Arrow Connector 555">
            <a:extLst>
              <a:ext uri="{FF2B5EF4-FFF2-40B4-BE49-F238E27FC236}">
                <a16:creationId xmlns:a16="http://schemas.microsoft.com/office/drawing/2014/main" id="{3542C95E-49C2-64C2-597D-299493D319E6}"/>
              </a:ext>
            </a:extLst>
          </p:cNvPr>
          <p:cNvCxnSpPr>
            <a:stCxn id="535" idx="1"/>
          </p:cNvCxnSpPr>
          <p:nvPr/>
        </p:nvCxnSpPr>
        <p:spPr>
          <a:xfrm flipH="1">
            <a:off x="349297" y="5553121"/>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57" name="Elbow Connector 556">
            <a:extLst>
              <a:ext uri="{FF2B5EF4-FFF2-40B4-BE49-F238E27FC236}">
                <a16:creationId xmlns:a16="http://schemas.microsoft.com/office/drawing/2014/main" id="{6231671F-88B9-F311-39F4-807132A1A7D5}"/>
              </a:ext>
            </a:extLst>
          </p:cNvPr>
          <p:cNvCxnSpPr>
            <a:cxnSpLocks/>
            <a:stCxn id="559" idx="2"/>
          </p:cNvCxnSpPr>
          <p:nvPr/>
        </p:nvCxnSpPr>
        <p:spPr>
          <a:xfrm rot="5400000">
            <a:off x="2062170" y="3815912"/>
            <a:ext cx="303" cy="3857202"/>
          </a:xfrm>
          <a:prstGeom prst="bentConnector3">
            <a:avLst>
              <a:gd name="adj1" fmla="val 61174917"/>
            </a:avLst>
          </a:prstGeom>
          <a:noFill/>
          <a:ln w="19050" cap="flat" cmpd="sng">
            <a:solidFill>
              <a:srgbClr val="000000"/>
            </a:solidFill>
            <a:prstDash val="solid"/>
            <a:miter/>
            <a:headEnd type="triangle" w="med" len="med"/>
            <a:tailEnd type="triangle" w="med" len="med"/>
          </a:ln>
        </p:spPr>
      </p:cxnSp>
      <p:sp>
        <p:nvSpPr>
          <p:cNvPr id="558" name="矩形">
            <a:extLst>
              <a:ext uri="{FF2B5EF4-FFF2-40B4-BE49-F238E27FC236}">
                <a16:creationId xmlns:a16="http://schemas.microsoft.com/office/drawing/2014/main" id="{748490CD-2223-2033-EAE1-AC17816149EA}"/>
              </a:ext>
            </a:extLst>
          </p:cNvPr>
          <p:cNvSpPr/>
          <p:nvPr/>
        </p:nvSpPr>
        <p:spPr>
          <a:xfrm>
            <a:off x="3807642" y="2800203"/>
            <a:ext cx="368294" cy="370967"/>
          </a:xfrm>
          <a:prstGeom prst="rect">
            <a:avLst/>
          </a:prstGeom>
          <a:solidFill>
            <a:schemeClr val="bg2">
              <a:lumMod val="50000"/>
            </a:schemeClr>
          </a:solidFill>
          <a:ln w="19050" cap="flat" cmpd="sng">
            <a:noFill/>
            <a:prstDash val="solid"/>
            <a:miter/>
          </a:ln>
        </p:spPr>
        <p:txBody>
          <a:bodyPr vert="horz" wrap="square" lIns="0" tIns="0" rIns="0" bIns="0" anchor="ctr" anchorCtr="0"/>
          <a:lstStyle/>
          <a:p>
            <a:pPr algn="ctr"/>
            <a:endParaRPr lang="en-US" altLang="en-US" b="1" dirty="0">
              <a:solidFill>
                <a:schemeClr val="bg1"/>
              </a:solidFill>
              <a:ea typeface="Droid Sans Fallback" panose="020B0502000000000001" charset="-122"/>
              <a:cs typeface="Antykwa Poltawskiego Light" panose="00000400000000000000" charset="0"/>
            </a:endParaRPr>
          </a:p>
        </p:txBody>
      </p:sp>
      <p:sp>
        <p:nvSpPr>
          <p:cNvPr id="559" name="矩形">
            <a:extLst>
              <a:ext uri="{FF2B5EF4-FFF2-40B4-BE49-F238E27FC236}">
                <a16:creationId xmlns:a16="http://schemas.microsoft.com/office/drawing/2014/main" id="{CC8AE8CA-C346-64F2-B9B0-DF7EEE4880F4}"/>
              </a:ext>
            </a:extLst>
          </p:cNvPr>
          <p:cNvSpPr/>
          <p:nvPr/>
        </p:nvSpPr>
        <p:spPr>
          <a:xfrm>
            <a:off x="3806775" y="5373395"/>
            <a:ext cx="368294" cy="370967"/>
          </a:xfrm>
          <a:prstGeom prst="rect">
            <a:avLst/>
          </a:prstGeom>
          <a:solidFill>
            <a:schemeClr val="bg2">
              <a:lumMod val="50000"/>
            </a:schemeClr>
          </a:solidFill>
          <a:ln w="19050" cap="flat" cmpd="sng">
            <a:no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zh-CN"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560" name="矩形">
            <a:extLst>
              <a:ext uri="{FF2B5EF4-FFF2-40B4-BE49-F238E27FC236}">
                <a16:creationId xmlns:a16="http://schemas.microsoft.com/office/drawing/2014/main" id="{0C4FDA7C-A392-53FD-2DAD-D1A184909821}"/>
              </a:ext>
            </a:extLst>
          </p:cNvPr>
          <p:cNvSpPr/>
          <p:nvPr/>
        </p:nvSpPr>
        <p:spPr>
          <a:xfrm>
            <a:off x="3808652" y="4633130"/>
            <a:ext cx="368294" cy="370967"/>
          </a:xfrm>
          <a:prstGeom prst="rect">
            <a:avLst/>
          </a:prstGeom>
          <a:solidFill>
            <a:schemeClr val="bg2">
              <a:lumMod val="50000"/>
            </a:schemeClr>
          </a:solidFill>
          <a:ln w="19050" cap="flat" cmpd="sng">
            <a:no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561" name="矩形">
            <a:extLst>
              <a:ext uri="{FF2B5EF4-FFF2-40B4-BE49-F238E27FC236}">
                <a16:creationId xmlns:a16="http://schemas.microsoft.com/office/drawing/2014/main" id="{F2DFC9E9-0BBD-C280-5FAD-28C2462123B1}"/>
              </a:ext>
            </a:extLst>
          </p:cNvPr>
          <p:cNvSpPr/>
          <p:nvPr/>
        </p:nvSpPr>
        <p:spPr>
          <a:xfrm>
            <a:off x="3807189" y="3526283"/>
            <a:ext cx="368294" cy="370967"/>
          </a:xfrm>
          <a:prstGeom prst="rect">
            <a:avLst/>
          </a:prstGeom>
          <a:solidFill>
            <a:schemeClr val="bg2">
              <a:lumMod val="50000"/>
            </a:schemeClr>
          </a:solidFill>
          <a:ln w="19050" cap="flat" cmpd="sng">
            <a:no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cxnSp>
        <p:nvCxnSpPr>
          <p:cNvPr id="562" name="Elbow Connector 561">
            <a:extLst>
              <a:ext uri="{FF2B5EF4-FFF2-40B4-BE49-F238E27FC236}">
                <a16:creationId xmlns:a16="http://schemas.microsoft.com/office/drawing/2014/main" id="{E2970E26-51CA-3244-6419-6D45C4A66D7C}"/>
              </a:ext>
            </a:extLst>
          </p:cNvPr>
          <p:cNvCxnSpPr>
            <a:cxnSpLocks/>
          </p:cNvCxnSpPr>
          <p:nvPr/>
        </p:nvCxnSpPr>
        <p:spPr>
          <a:xfrm rot="16200000" flipV="1">
            <a:off x="2053955" y="866504"/>
            <a:ext cx="25400" cy="3848735"/>
          </a:xfrm>
          <a:prstGeom prst="bentConnector3">
            <a:avLst>
              <a:gd name="adj1" fmla="val 734520"/>
            </a:avLst>
          </a:prstGeom>
          <a:noFill/>
          <a:ln w="19050" cap="flat" cmpd="sng">
            <a:solidFill>
              <a:srgbClr val="000000"/>
            </a:solidFill>
            <a:prstDash val="solid"/>
            <a:miter/>
            <a:headEnd type="triangle" w="med" len="med"/>
            <a:tailEnd type="triangle" w="med" len="med"/>
          </a:ln>
        </p:spPr>
      </p:cxnSp>
      <p:sp>
        <p:nvSpPr>
          <p:cNvPr id="571" name="TextBox 570">
            <a:extLst>
              <a:ext uri="{FF2B5EF4-FFF2-40B4-BE49-F238E27FC236}">
                <a16:creationId xmlns:a16="http://schemas.microsoft.com/office/drawing/2014/main" id="{4C3878D2-627D-CEF2-F910-E0A37EE09FD8}"/>
              </a:ext>
            </a:extLst>
          </p:cNvPr>
          <p:cNvSpPr txBox="1"/>
          <p:nvPr/>
        </p:nvSpPr>
        <p:spPr>
          <a:xfrm>
            <a:off x="3953814" y="6362163"/>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229AC373-9CB3-6368-9EC2-32D24C489DF9}"/>
              </a:ext>
            </a:extLst>
          </p:cNvPr>
          <p:cNvSpPr txBox="1"/>
          <p:nvPr/>
        </p:nvSpPr>
        <p:spPr>
          <a:xfrm>
            <a:off x="3719698" y="2810614"/>
            <a:ext cx="783864" cy="377509"/>
          </a:xfrm>
          <a:prstGeom prst="rect">
            <a:avLst/>
          </a:prstGeom>
          <a:noFill/>
        </p:spPr>
        <p:txBody>
          <a:bodyPr wrap="square" rtlCol="0">
            <a:spAutoFit/>
          </a:bodyPr>
          <a:lstStyle/>
          <a:p>
            <a:r>
              <a:rPr lang="en-US" b="1" dirty="0">
                <a:solidFill>
                  <a:schemeClr val="bg1"/>
                </a:solidFill>
              </a:rPr>
              <a:t>S11</a:t>
            </a:r>
          </a:p>
        </p:txBody>
      </p:sp>
      <p:sp>
        <p:nvSpPr>
          <p:cNvPr id="5" name="TextBox 4">
            <a:extLst>
              <a:ext uri="{FF2B5EF4-FFF2-40B4-BE49-F238E27FC236}">
                <a16:creationId xmlns:a16="http://schemas.microsoft.com/office/drawing/2014/main" id="{1551EB72-7683-077D-E05D-DAB3435BA6FC}"/>
              </a:ext>
            </a:extLst>
          </p:cNvPr>
          <p:cNvSpPr txBox="1"/>
          <p:nvPr/>
        </p:nvSpPr>
        <p:spPr>
          <a:xfrm>
            <a:off x="2823217" y="4620933"/>
            <a:ext cx="783864" cy="377509"/>
          </a:xfrm>
          <a:prstGeom prst="rect">
            <a:avLst/>
          </a:prstGeom>
          <a:noFill/>
        </p:spPr>
        <p:txBody>
          <a:bodyPr wrap="square" rtlCol="0">
            <a:spAutoFit/>
          </a:bodyPr>
          <a:lstStyle/>
          <a:p>
            <a:r>
              <a:rPr lang="en-US" b="1" dirty="0">
                <a:solidFill>
                  <a:schemeClr val="bg1"/>
                </a:solidFill>
              </a:rPr>
              <a:t>S12</a:t>
            </a:r>
          </a:p>
        </p:txBody>
      </p:sp>
      <p:sp>
        <p:nvSpPr>
          <p:cNvPr id="6" name="TextBox 5">
            <a:extLst>
              <a:ext uri="{FF2B5EF4-FFF2-40B4-BE49-F238E27FC236}">
                <a16:creationId xmlns:a16="http://schemas.microsoft.com/office/drawing/2014/main" id="{D78A13FC-16E5-A008-7C5D-DC9F299C4931}"/>
              </a:ext>
            </a:extLst>
          </p:cNvPr>
          <p:cNvSpPr txBox="1"/>
          <p:nvPr/>
        </p:nvSpPr>
        <p:spPr>
          <a:xfrm>
            <a:off x="3703462" y="4614674"/>
            <a:ext cx="783864" cy="377509"/>
          </a:xfrm>
          <a:prstGeom prst="rect">
            <a:avLst/>
          </a:prstGeom>
          <a:noFill/>
        </p:spPr>
        <p:txBody>
          <a:bodyPr wrap="square" rtlCol="0">
            <a:spAutoFit/>
          </a:bodyPr>
          <a:lstStyle/>
          <a:p>
            <a:r>
              <a:rPr lang="en-US" b="1" dirty="0">
                <a:solidFill>
                  <a:schemeClr val="bg1"/>
                </a:solidFill>
              </a:rPr>
              <a:t>S15</a:t>
            </a:r>
          </a:p>
        </p:txBody>
      </p:sp>
      <p:sp>
        <p:nvSpPr>
          <p:cNvPr id="7" name="TextBox 6">
            <a:extLst>
              <a:ext uri="{FF2B5EF4-FFF2-40B4-BE49-F238E27FC236}">
                <a16:creationId xmlns:a16="http://schemas.microsoft.com/office/drawing/2014/main" id="{19288BAB-43CD-71B4-EC50-53D9A7A70DE8}"/>
              </a:ext>
            </a:extLst>
          </p:cNvPr>
          <p:cNvSpPr txBox="1"/>
          <p:nvPr/>
        </p:nvSpPr>
        <p:spPr>
          <a:xfrm>
            <a:off x="3713093" y="3511584"/>
            <a:ext cx="783864" cy="377509"/>
          </a:xfrm>
          <a:prstGeom prst="rect">
            <a:avLst/>
          </a:prstGeom>
          <a:noFill/>
        </p:spPr>
        <p:txBody>
          <a:bodyPr wrap="square" rtlCol="0">
            <a:spAutoFit/>
          </a:bodyPr>
          <a:lstStyle/>
          <a:p>
            <a:r>
              <a:rPr lang="en-US" b="1" dirty="0">
                <a:solidFill>
                  <a:schemeClr val="bg1"/>
                </a:solidFill>
              </a:rPr>
              <a:t>S10</a:t>
            </a:r>
          </a:p>
        </p:txBody>
      </p:sp>
      <p:sp>
        <p:nvSpPr>
          <p:cNvPr id="8" name="TextBox 7">
            <a:extLst>
              <a:ext uri="{FF2B5EF4-FFF2-40B4-BE49-F238E27FC236}">
                <a16:creationId xmlns:a16="http://schemas.microsoft.com/office/drawing/2014/main" id="{A24BF617-E72B-CF60-DE40-6F7F9DC92575}"/>
              </a:ext>
            </a:extLst>
          </p:cNvPr>
          <p:cNvSpPr txBox="1"/>
          <p:nvPr/>
        </p:nvSpPr>
        <p:spPr>
          <a:xfrm>
            <a:off x="2828320" y="5368472"/>
            <a:ext cx="783864" cy="377509"/>
          </a:xfrm>
          <a:prstGeom prst="rect">
            <a:avLst/>
          </a:prstGeom>
          <a:noFill/>
        </p:spPr>
        <p:txBody>
          <a:bodyPr wrap="square" rtlCol="0">
            <a:spAutoFit/>
          </a:bodyPr>
          <a:lstStyle/>
          <a:p>
            <a:r>
              <a:rPr lang="en-US" b="1" dirty="0">
                <a:solidFill>
                  <a:schemeClr val="bg1"/>
                </a:solidFill>
              </a:rPr>
              <a:t>S13</a:t>
            </a:r>
          </a:p>
        </p:txBody>
      </p:sp>
      <p:sp>
        <p:nvSpPr>
          <p:cNvPr id="10" name="TextBox 9">
            <a:extLst>
              <a:ext uri="{FF2B5EF4-FFF2-40B4-BE49-F238E27FC236}">
                <a16:creationId xmlns:a16="http://schemas.microsoft.com/office/drawing/2014/main" id="{44CEC008-4137-8642-1E18-1F8AB911780F}"/>
              </a:ext>
            </a:extLst>
          </p:cNvPr>
          <p:cNvSpPr txBox="1"/>
          <p:nvPr/>
        </p:nvSpPr>
        <p:spPr>
          <a:xfrm>
            <a:off x="3703124" y="5362953"/>
            <a:ext cx="783864" cy="377509"/>
          </a:xfrm>
          <a:prstGeom prst="rect">
            <a:avLst/>
          </a:prstGeom>
          <a:noFill/>
        </p:spPr>
        <p:txBody>
          <a:bodyPr wrap="square" rtlCol="0">
            <a:spAutoFit/>
          </a:bodyPr>
          <a:lstStyle/>
          <a:p>
            <a:r>
              <a:rPr lang="en-US" b="1" dirty="0">
                <a:solidFill>
                  <a:schemeClr val="bg1"/>
                </a:solidFill>
              </a:rPr>
              <a:t>S14</a:t>
            </a:r>
          </a:p>
        </p:txBody>
      </p:sp>
    </p:spTree>
    <p:custDataLst>
      <p:tags r:id="rId1"/>
    </p:custDataLst>
    <p:extLst>
      <p:ext uri="{BB962C8B-B14F-4D97-AF65-F5344CB8AC3E}">
        <p14:creationId xmlns:p14="http://schemas.microsoft.com/office/powerpoint/2010/main" val="40756793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215D-CBF9-134D-A5F0-1511937C16F4}"/>
              </a:ext>
            </a:extLst>
          </p:cNvPr>
          <p:cNvSpPr>
            <a:spLocks noGrp="1"/>
          </p:cNvSpPr>
          <p:nvPr>
            <p:ph type="title"/>
          </p:nvPr>
        </p:nvSpPr>
        <p:spPr>
          <a:xfrm>
            <a:off x="838200" y="0"/>
            <a:ext cx="10515600" cy="1325563"/>
          </a:xfrm>
        </p:spPr>
        <p:txBody>
          <a:bodyPr/>
          <a:lstStyle/>
          <a:p>
            <a:r>
              <a:rPr lang="en-US" dirty="0">
                <a:latin typeface="+mn-lt"/>
              </a:rPr>
              <a:t>Sensitivity Results</a:t>
            </a:r>
          </a:p>
        </p:txBody>
      </p:sp>
      <p:pic>
        <p:nvPicPr>
          <p:cNvPr id="10" name="Picture 9">
            <a:extLst>
              <a:ext uri="{FF2B5EF4-FFF2-40B4-BE49-F238E27FC236}">
                <a16:creationId xmlns:a16="http://schemas.microsoft.com/office/drawing/2014/main" id="{A65E17B1-E86F-E921-A75B-F303AD866116}"/>
              </a:ext>
            </a:extLst>
          </p:cNvPr>
          <p:cNvPicPr>
            <a:picLocks noChangeAspect="1"/>
          </p:cNvPicPr>
          <p:nvPr/>
        </p:nvPicPr>
        <p:blipFill>
          <a:blip r:embed="rId4"/>
          <a:stretch>
            <a:fillRect/>
          </a:stretch>
        </p:blipFill>
        <p:spPr>
          <a:xfrm>
            <a:off x="1062414" y="1430067"/>
            <a:ext cx="9805883" cy="4614533"/>
          </a:xfrm>
          <a:prstGeom prst="rect">
            <a:avLst/>
          </a:prstGeom>
          <a:ln>
            <a:noFill/>
          </a:ln>
        </p:spPr>
      </p:pic>
    </p:spTree>
    <p:custDataLst>
      <p:tags r:id="rId1"/>
    </p:custDataLst>
    <p:extLst>
      <p:ext uri="{BB962C8B-B14F-4D97-AF65-F5344CB8AC3E}">
        <p14:creationId xmlns:p14="http://schemas.microsoft.com/office/powerpoint/2010/main" val="563234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B215D-CBF9-134D-A5F0-1511937C16F4}"/>
              </a:ext>
            </a:extLst>
          </p:cNvPr>
          <p:cNvSpPr>
            <a:spLocks noGrp="1"/>
          </p:cNvSpPr>
          <p:nvPr>
            <p:ph type="title"/>
          </p:nvPr>
        </p:nvSpPr>
        <p:spPr>
          <a:xfrm>
            <a:off x="838200" y="0"/>
            <a:ext cx="10515600" cy="1325563"/>
          </a:xfrm>
        </p:spPr>
        <p:txBody>
          <a:bodyPr/>
          <a:lstStyle/>
          <a:p>
            <a:r>
              <a:rPr lang="en-US" dirty="0">
                <a:latin typeface="+mn-lt"/>
              </a:rPr>
              <a:t>Sensitivity Results</a:t>
            </a:r>
          </a:p>
        </p:txBody>
      </p:sp>
      <p:pic>
        <p:nvPicPr>
          <p:cNvPr id="10" name="Picture 9">
            <a:extLst>
              <a:ext uri="{FF2B5EF4-FFF2-40B4-BE49-F238E27FC236}">
                <a16:creationId xmlns:a16="http://schemas.microsoft.com/office/drawing/2014/main" id="{A65E17B1-E86F-E921-A75B-F303AD866116}"/>
              </a:ext>
            </a:extLst>
          </p:cNvPr>
          <p:cNvPicPr>
            <a:picLocks noChangeAspect="1"/>
          </p:cNvPicPr>
          <p:nvPr/>
        </p:nvPicPr>
        <p:blipFill>
          <a:blip r:embed="rId4"/>
          <a:stretch>
            <a:fillRect/>
          </a:stretch>
        </p:blipFill>
        <p:spPr>
          <a:xfrm>
            <a:off x="1062414" y="1430067"/>
            <a:ext cx="9805883" cy="4614533"/>
          </a:xfrm>
          <a:prstGeom prst="rect">
            <a:avLst/>
          </a:prstGeom>
          <a:ln>
            <a:noFill/>
          </a:ln>
        </p:spPr>
      </p:pic>
      <p:sp>
        <p:nvSpPr>
          <p:cNvPr id="11" name="Rounded Rectangle 10">
            <a:extLst>
              <a:ext uri="{FF2B5EF4-FFF2-40B4-BE49-F238E27FC236}">
                <a16:creationId xmlns:a16="http://schemas.microsoft.com/office/drawing/2014/main" id="{F8F04B19-E86F-1966-0C54-E8318DBC732C}"/>
              </a:ext>
            </a:extLst>
          </p:cNvPr>
          <p:cNvSpPr/>
          <p:nvPr/>
        </p:nvSpPr>
        <p:spPr>
          <a:xfrm>
            <a:off x="0" y="6044600"/>
            <a:ext cx="12192000" cy="813400"/>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lnSpc>
                <a:spcPts val="3500"/>
              </a:lnSpc>
            </a:pPr>
            <a:r>
              <a:rPr lang="en-US" sz="3200" b="1" dirty="0">
                <a:solidFill>
                  <a:schemeClr val="bg1"/>
                </a:solidFill>
              </a:rPr>
              <a:t>2 cores is a good tradeoff between </a:t>
            </a:r>
          </a:p>
          <a:p>
            <a:pPr algn="ctr">
              <a:lnSpc>
                <a:spcPts val="3500"/>
              </a:lnSpc>
            </a:pPr>
            <a:r>
              <a:rPr lang="en-US" sz="3200" b="1" dirty="0">
                <a:solidFill>
                  <a:schemeClr val="bg1"/>
                </a:solidFill>
              </a:rPr>
              <a:t>performance loss and pre-translation</a:t>
            </a:r>
          </a:p>
        </p:txBody>
      </p:sp>
    </p:spTree>
    <p:custDataLst>
      <p:tags r:id="rId1"/>
    </p:custDataLst>
    <p:extLst>
      <p:ext uri="{BB962C8B-B14F-4D97-AF65-F5344CB8AC3E}">
        <p14:creationId xmlns:p14="http://schemas.microsoft.com/office/powerpoint/2010/main" val="35903393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Outline</a:t>
            </a:r>
          </a:p>
        </p:txBody>
      </p:sp>
      <p:sp>
        <p:nvSpPr>
          <p:cNvPr id="24" name="Rounded Rectangle 23">
            <a:extLst>
              <a:ext uri="{FF2B5EF4-FFF2-40B4-BE49-F238E27FC236}">
                <a16:creationId xmlns:a16="http://schemas.microsoft.com/office/drawing/2014/main" id="{7A6953D2-0C22-154D-86F2-291C286148E9}"/>
              </a:ext>
            </a:extLst>
          </p:cNvPr>
          <p:cNvSpPr/>
          <p:nvPr/>
        </p:nvSpPr>
        <p:spPr>
          <a:xfrm>
            <a:off x="919216" y="1237063"/>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Processing-in-Memory Introduction</a:t>
            </a:r>
          </a:p>
        </p:txBody>
      </p:sp>
      <p:sp>
        <p:nvSpPr>
          <p:cNvPr id="25" name="Rounded Rectangle 24">
            <a:extLst>
              <a:ext uri="{FF2B5EF4-FFF2-40B4-BE49-F238E27FC236}">
                <a16:creationId xmlns:a16="http://schemas.microsoft.com/office/drawing/2014/main" id="{44C17B30-B121-F344-9EE5-3B8471B07288}"/>
              </a:ext>
            </a:extLst>
          </p:cNvPr>
          <p:cNvSpPr/>
          <p:nvPr/>
        </p:nvSpPr>
        <p:spPr>
          <a:xfrm>
            <a:off x="919216" y="2057961"/>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Address Translation in PIM Architecture</a:t>
            </a:r>
          </a:p>
        </p:txBody>
      </p:sp>
      <p:sp>
        <p:nvSpPr>
          <p:cNvPr id="28" name="Rounded Rectangle 27">
            <a:extLst>
              <a:ext uri="{FF2B5EF4-FFF2-40B4-BE49-F238E27FC236}">
                <a16:creationId xmlns:a16="http://schemas.microsoft.com/office/drawing/2014/main" id="{81962B55-91B3-2D4D-9190-081B0656567E}"/>
              </a:ext>
            </a:extLst>
          </p:cNvPr>
          <p:cNvSpPr/>
          <p:nvPr/>
        </p:nvSpPr>
        <p:spPr>
          <a:xfrm>
            <a:off x="919216" y="2907625"/>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Challenges and Key Ideas	 </a:t>
            </a:r>
          </a:p>
        </p:txBody>
      </p:sp>
      <p:sp>
        <p:nvSpPr>
          <p:cNvPr id="29" name="Rounded Rectangle 28">
            <a:extLst>
              <a:ext uri="{FF2B5EF4-FFF2-40B4-BE49-F238E27FC236}">
                <a16:creationId xmlns:a16="http://schemas.microsoft.com/office/drawing/2014/main" id="{804F8C84-A6F6-1749-A4C2-42BADC6CD133}"/>
              </a:ext>
            </a:extLst>
          </p:cNvPr>
          <p:cNvSpPr/>
          <p:nvPr/>
        </p:nvSpPr>
        <p:spPr>
          <a:xfrm>
            <a:off x="919216" y="3757289"/>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Evaluation</a:t>
            </a:r>
          </a:p>
        </p:txBody>
      </p:sp>
      <p:sp>
        <p:nvSpPr>
          <p:cNvPr id="31" name="Rounded Rectangle 30">
            <a:extLst>
              <a:ext uri="{FF2B5EF4-FFF2-40B4-BE49-F238E27FC236}">
                <a16:creationId xmlns:a16="http://schemas.microsoft.com/office/drawing/2014/main" id="{BBD1A83E-F149-7F47-B7E5-C1898472690D}"/>
              </a:ext>
            </a:extLst>
          </p:cNvPr>
          <p:cNvSpPr/>
          <p:nvPr/>
        </p:nvSpPr>
        <p:spPr>
          <a:xfrm>
            <a:off x="919216" y="4606953"/>
            <a:ext cx="8799068" cy="565625"/>
          </a:xfrm>
          <a:prstGeom prst="roundRect">
            <a:avLst/>
          </a:prstGeom>
          <a:solidFill>
            <a:schemeClr val="bg1">
              <a:lumMod val="7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Conclusion </a:t>
            </a:r>
          </a:p>
        </p:txBody>
      </p:sp>
    </p:spTree>
    <p:extLst>
      <p:ext uri="{BB962C8B-B14F-4D97-AF65-F5344CB8AC3E}">
        <p14:creationId xmlns:p14="http://schemas.microsoft.com/office/powerpoint/2010/main" val="1522996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9AB67A-E027-AE27-2073-D294F5902453}"/>
              </a:ext>
            </a:extLst>
          </p:cNvPr>
          <p:cNvSpPr txBox="1"/>
          <p:nvPr/>
        </p:nvSpPr>
        <p:spPr>
          <a:xfrm>
            <a:off x="11574" y="-153628"/>
            <a:ext cx="12492845" cy="7440498"/>
          </a:xfrm>
          <a:prstGeom prst="rect">
            <a:avLst/>
          </a:prstGeom>
          <a:noFill/>
          <a:ln>
            <a:noFill/>
          </a:ln>
        </p:spPr>
        <p:txBody>
          <a:bodyPr wrap="square" lIns="0" tIns="45720" rIns="0" bIns="45720" rtlCol="0" anchor="t">
            <a:spAutoFit/>
          </a:bodyPr>
          <a:lstStyle/>
          <a:p>
            <a:pPr marL="274320" indent="-274320" algn="just">
              <a:lnSpc>
                <a:spcPct val="150000"/>
              </a:lnSpc>
              <a:spcBef>
                <a:spcPts val="400"/>
              </a:spcBef>
            </a:pPr>
            <a:endParaRPr lang="en-US" sz="2500" dirty="0"/>
          </a:p>
          <a:p>
            <a:pPr marL="342900" indent="-342900" algn="just">
              <a:lnSpc>
                <a:spcPct val="150000"/>
              </a:lnSpc>
              <a:spcBef>
                <a:spcPts val="400"/>
              </a:spcBef>
              <a:buFont typeface="Arial" panose="020B0604020202020204" pitchFamily="34" charset="0"/>
              <a:buChar char="•"/>
            </a:pPr>
            <a:endParaRPr lang="en-US" sz="2500" dirty="0"/>
          </a:p>
          <a:p>
            <a:pPr algn="just">
              <a:lnSpc>
                <a:spcPct val="150000"/>
              </a:lnSpc>
              <a:spcBef>
                <a:spcPts val="400"/>
              </a:spcBef>
            </a:pPr>
            <a:r>
              <a:rPr lang="en-US" sz="2500" dirty="0"/>
              <a:t>Multiple (PIM) stacks provide increased capacity for emerging data-intensive workloads</a:t>
            </a:r>
          </a:p>
          <a:p>
            <a:pPr algn="just">
              <a:lnSpc>
                <a:spcPct val="150000"/>
              </a:lnSpc>
              <a:spcBef>
                <a:spcPts val="400"/>
              </a:spcBef>
            </a:pPr>
            <a:r>
              <a:rPr lang="en-US" sz="2500" dirty="0"/>
              <a:t>Running generalized applications divided between CPU and PIM is highly important</a:t>
            </a:r>
          </a:p>
          <a:p>
            <a:pPr>
              <a:lnSpc>
                <a:spcPct val="150000"/>
              </a:lnSpc>
              <a:spcBef>
                <a:spcPts val="400"/>
              </a:spcBef>
            </a:pPr>
            <a:r>
              <a:rPr lang="en-US" sz="2500" dirty="0"/>
              <a:t>We propose address translation for multi-stack PIM running same application in CPU &amp; PIM</a:t>
            </a:r>
          </a:p>
          <a:p>
            <a:pPr algn="just">
              <a:lnSpc>
                <a:spcPct val="150000"/>
              </a:lnSpc>
              <a:spcBef>
                <a:spcPts val="400"/>
              </a:spcBef>
            </a:pPr>
            <a:r>
              <a:rPr lang="en-US" sz="2500" dirty="0">
                <a:solidFill>
                  <a:srgbClr val="002060"/>
                </a:solidFill>
              </a:rPr>
              <a:t>Key Ideas:</a:t>
            </a:r>
          </a:p>
          <a:p>
            <a:pPr lvl="1">
              <a:lnSpc>
                <a:spcPct val="150000"/>
              </a:lnSpc>
              <a:spcBef>
                <a:spcPts val="400"/>
              </a:spcBef>
            </a:pPr>
            <a:r>
              <a:rPr lang="en-US" sz="2500" dirty="0">
                <a:solidFill>
                  <a:srgbClr val="002060"/>
                </a:solidFill>
              </a:rPr>
              <a:t>Network-contention-aware hash: Adapts cuckoo hash layout for multi-stack PIM system</a:t>
            </a:r>
          </a:p>
          <a:p>
            <a:pPr lvl="1" algn="just">
              <a:lnSpc>
                <a:spcPct val="150000"/>
              </a:lnSpc>
              <a:spcBef>
                <a:spcPts val="400"/>
              </a:spcBef>
            </a:pPr>
            <a:r>
              <a:rPr lang="en-US" sz="2500" dirty="0">
                <a:solidFill>
                  <a:srgbClr val="002060"/>
                </a:solidFill>
              </a:rPr>
              <a:t>Pre-translation: Pre-translates addresses to avoid cross-stack page table walk accesses</a:t>
            </a:r>
          </a:p>
          <a:p>
            <a:pPr algn="just">
              <a:lnSpc>
                <a:spcPct val="150000"/>
              </a:lnSpc>
              <a:spcBef>
                <a:spcPts val="400"/>
              </a:spcBef>
            </a:pPr>
            <a:r>
              <a:rPr lang="en-US" sz="2500" dirty="0"/>
              <a:t>Result: Provides 4.4x and 1.7x speedup compared to radix and cuckoo hash</a:t>
            </a:r>
          </a:p>
          <a:p>
            <a:pPr lvl="2" algn="just">
              <a:spcBef>
                <a:spcPts val="400"/>
              </a:spcBef>
            </a:pPr>
            <a:r>
              <a:rPr lang="en-US" sz="2500" dirty="0"/>
              <a:t>                                </a:t>
            </a:r>
          </a:p>
          <a:p>
            <a:pPr algn="just">
              <a:spcBef>
                <a:spcPts val="400"/>
              </a:spcBef>
            </a:pPr>
            <a:endParaRPr lang="en-US" sz="2500" dirty="0"/>
          </a:p>
          <a:p>
            <a:pPr algn="just">
              <a:spcBef>
                <a:spcPts val="400"/>
              </a:spcBef>
            </a:pPr>
            <a:endParaRPr lang="en-US" sz="2500" dirty="0"/>
          </a:p>
          <a:p>
            <a:pPr marL="0" indent="0" algn="just">
              <a:spcBef>
                <a:spcPts val="400"/>
              </a:spcBef>
              <a:buNone/>
            </a:pPr>
            <a:endParaRPr lang="tr-TR" sz="2500" dirty="0"/>
          </a:p>
        </p:txBody>
      </p:sp>
      <p:sp>
        <p:nvSpPr>
          <p:cNvPr id="2" name="Title 1"/>
          <p:cNvSpPr>
            <a:spLocks noGrp="1"/>
          </p:cNvSpPr>
          <p:nvPr>
            <p:ph type="title"/>
          </p:nvPr>
        </p:nvSpPr>
        <p:spPr>
          <a:xfrm>
            <a:off x="649922" y="0"/>
            <a:ext cx="10515600" cy="1325563"/>
          </a:xfrm>
        </p:spPr>
        <p:txBody>
          <a:bodyPr>
            <a:normAutofit/>
          </a:bodyPr>
          <a:lstStyle/>
          <a:p>
            <a:pPr algn="ctr"/>
            <a:r>
              <a:rPr lang="en-US" b="1" dirty="0">
                <a:latin typeface="+mn-lt"/>
              </a:rPr>
              <a:t>Conclusion</a:t>
            </a:r>
          </a:p>
        </p:txBody>
      </p:sp>
    </p:spTree>
    <p:extLst>
      <p:ext uri="{BB962C8B-B14F-4D97-AF65-F5344CB8AC3E}">
        <p14:creationId xmlns:p14="http://schemas.microsoft.com/office/powerpoint/2010/main" val="3797930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A4490-4DE8-454B-90CD-E5D3AED370C9}"/>
              </a:ext>
            </a:extLst>
          </p:cNvPr>
          <p:cNvSpPr>
            <a:spLocks noGrp="1"/>
          </p:cNvSpPr>
          <p:nvPr>
            <p:ph type="title"/>
          </p:nvPr>
        </p:nvSpPr>
        <p:spPr>
          <a:xfrm>
            <a:off x="669844" y="16432"/>
            <a:ext cx="10515600" cy="1325563"/>
          </a:xfrm>
        </p:spPr>
        <p:txBody>
          <a:bodyPr>
            <a:normAutofit/>
          </a:bodyPr>
          <a:lstStyle/>
          <a:p>
            <a:r>
              <a:rPr lang="en-US" dirty="0">
                <a:latin typeface="+mn-lt"/>
              </a:rPr>
              <a:t>Processing in Memory (PIM) </a:t>
            </a:r>
          </a:p>
        </p:txBody>
      </p:sp>
      <p:sp>
        <p:nvSpPr>
          <p:cNvPr id="9" name="TextBox 8">
            <a:extLst>
              <a:ext uri="{FF2B5EF4-FFF2-40B4-BE49-F238E27FC236}">
                <a16:creationId xmlns:a16="http://schemas.microsoft.com/office/drawing/2014/main" id="{DFD311E9-246F-454A-B9BA-FB2BC200FA1C}"/>
              </a:ext>
            </a:extLst>
          </p:cNvPr>
          <p:cNvSpPr txBox="1"/>
          <p:nvPr/>
        </p:nvSpPr>
        <p:spPr>
          <a:xfrm>
            <a:off x="13643220" y="3199777"/>
            <a:ext cx="184731" cy="369332"/>
          </a:xfrm>
          <a:prstGeom prst="rect">
            <a:avLst/>
          </a:prstGeom>
          <a:noFill/>
        </p:spPr>
        <p:txBody>
          <a:bodyPr wrap="none" rtlCol="0">
            <a:spAutoFit/>
          </a:bodyPr>
          <a:lstStyle/>
          <a:p>
            <a:endParaRPr lang="en-US" dirty="0"/>
          </a:p>
        </p:txBody>
      </p:sp>
      <p:sp>
        <p:nvSpPr>
          <p:cNvPr id="57" name="Rectangle 56">
            <a:extLst>
              <a:ext uri="{FF2B5EF4-FFF2-40B4-BE49-F238E27FC236}">
                <a16:creationId xmlns:a16="http://schemas.microsoft.com/office/drawing/2014/main" id="{4BABB59B-60DB-AE0D-C9BD-39FFE5368E88}"/>
              </a:ext>
            </a:extLst>
          </p:cNvPr>
          <p:cNvSpPr/>
          <p:nvPr/>
        </p:nvSpPr>
        <p:spPr>
          <a:xfrm>
            <a:off x="4600961" y="4048108"/>
            <a:ext cx="3128859" cy="858833"/>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2FA5D6E-7B98-E5C4-ED3F-5C4A42A8226F}"/>
              </a:ext>
            </a:extLst>
          </p:cNvPr>
          <p:cNvSpPr/>
          <p:nvPr/>
        </p:nvSpPr>
        <p:spPr>
          <a:xfrm>
            <a:off x="4503562" y="3361888"/>
            <a:ext cx="3326229" cy="1641176"/>
          </a:xfrm>
          <a:prstGeom prst="rect">
            <a:avLst/>
          </a:prstGeom>
          <a:solidFill>
            <a:srgbClr val="767171">
              <a:alpha val="32157"/>
            </a:srgb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itle 1">
            <a:extLst>
              <a:ext uri="{FF2B5EF4-FFF2-40B4-BE49-F238E27FC236}">
                <a16:creationId xmlns:a16="http://schemas.microsoft.com/office/drawing/2014/main" id="{318A9B28-F717-213B-7527-ECF407194469}"/>
              </a:ext>
            </a:extLst>
          </p:cNvPr>
          <p:cNvSpPr txBox="1">
            <a:spLocks/>
          </p:cNvSpPr>
          <p:nvPr/>
        </p:nvSpPr>
        <p:spPr>
          <a:xfrm>
            <a:off x="669844" y="164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u="none" kern="1200">
                <a:solidFill>
                  <a:schemeClr val="tx1"/>
                </a:solidFill>
                <a:latin typeface="+mj-lt"/>
                <a:ea typeface="+mj-ea"/>
                <a:cs typeface="+mj-cs"/>
              </a:defRPr>
            </a:lvl1pPr>
          </a:lstStyle>
          <a:p>
            <a:endParaRPr lang="en-US" dirty="0">
              <a:latin typeface="+mn-lt"/>
            </a:endParaRPr>
          </a:p>
        </p:txBody>
      </p:sp>
      <p:sp>
        <p:nvSpPr>
          <p:cNvPr id="448" name="TextBox 447">
            <a:extLst>
              <a:ext uri="{FF2B5EF4-FFF2-40B4-BE49-F238E27FC236}">
                <a16:creationId xmlns:a16="http://schemas.microsoft.com/office/drawing/2014/main" id="{7A16C504-188B-4EBE-2650-27C26E83C69B}"/>
              </a:ext>
            </a:extLst>
          </p:cNvPr>
          <p:cNvSpPr txBox="1"/>
          <p:nvPr/>
        </p:nvSpPr>
        <p:spPr>
          <a:xfrm>
            <a:off x="0" y="1141782"/>
            <a:ext cx="8089201" cy="1246495"/>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cs typeface="Times New Roman" panose="02020603050405020304" pitchFamily="18" charset="0"/>
              </a:rPr>
              <a:t>Data-intensive applications demand more memory</a:t>
            </a:r>
          </a:p>
          <a:p>
            <a:pPr marL="342900" indent="-342900" algn="just">
              <a:buFont typeface="Arial" panose="020B0604020202020204" pitchFamily="34" charset="0"/>
              <a:buChar char="•"/>
            </a:pPr>
            <a:endParaRPr lang="en-US" sz="2500" dirty="0">
              <a:cs typeface="Times New Roman" panose="02020603050405020304" pitchFamily="18" charset="0"/>
            </a:endParaRPr>
          </a:p>
          <a:p>
            <a:pPr algn="just"/>
            <a:endParaRPr lang="en-US" sz="2500" dirty="0">
              <a:cs typeface="Times New Roman" panose="02020603050405020304" pitchFamily="18" charset="0"/>
            </a:endParaRPr>
          </a:p>
        </p:txBody>
      </p:sp>
      <p:sp>
        <p:nvSpPr>
          <p:cNvPr id="453" name="TextBox 452">
            <a:extLst>
              <a:ext uri="{FF2B5EF4-FFF2-40B4-BE49-F238E27FC236}">
                <a16:creationId xmlns:a16="http://schemas.microsoft.com/office/drawing/2014/main" id="{339EDA2B-1931-75DA-93DD-A06B55CCEAA0}"/>
              </a:ext>
            </a:extLst>
          </p:cNvPr>
          <p:cNvSpPr txBox="1"/>
          <p:nvPr/>
        </p:nvSpPr>
        <p:spPr>
          <a:xfrm>
            <a:off x="13549184" y="4034712"/>
            <a:ext cx="184731" cy="369332"/>
          </a:xfrm>
          <a:prstGeom prst="rect">
            <a:avLst/>
          </a:prstGeom>
          <a:noFill/>
        </p:spPr>
        <p:txBody>
          <a:bodyPr wrap="none" rtlCol="0">
            <a:spAutoFit/>
          </a:bodyPr>
          <a:lstStyle/>
          <a:p>
            <a:endParaRPr lang="en-US" dirty="0"/>
          </a:p>
        </p:txBody>
      </p:sp>
      <p:sp>
        <p:nvSpPr>
          <p:cNvPr id="459" name="直线">
            <a:extLst>
              <a:ext uri="{FF2B5EF4-FFF2-40B4-BE49-F238E27FC236}">
                <a16:creationId xmlns:a16="http://schemas.microsoft.com/office/drawing/2014/main" id="{6B97E48E-C13A-948F-AF8B-276336976A7C}"/>
              </a:ext>
            </a:extLst>
          </p:cNvPr>
          <p:cNvSpPr/>
          <p:nvPr/>
        </p:nvSpPr>
        <p:spPr>
          <a:xfrm rot="21600000" flipV="1">
            <a:off x="4159521" y="3355605"/>
            <a:ext cx="353628" cy="122396"/>
          </a:xfrm>
          <a:prstGeom prst="line">
            <a:avLst/>
          </a:prstGeom>
          <a:noFill/>
          <a:ln w="38100" cap="flat" cmpd="sng">
            <a:solidFill>
              <a:srgbClr val="000000"/>
            </a:solidFill>
            <a:prstDash val="sysDot"/>
            <a:miter/>
          </a:ln>
        </p:spPr>
        <p:txBody>
          <a:bodyPr/>
          <a:lstStyle/>
          <a:p>
            <a:endParaRPr lang="en-US"/>
          </a:p>
        </p:txBody>
      </p:sp>
      <p:sp>
        <p:nvSpPr>
          <p:cNvPr id="461" name="直线">
            <a:extLst>
              <a:ext uri="{FF2B5EF4-FFF2-40B4-BE49-F238E27FC236}">
                <a16:creationId xmlns:a16="http://schemas.microsoft.com/office/drawing/2014/main" id="{2E31086E-5788-9B5B-BF2D-6927BEDAA816}"/>
              </a:ext>
            </a:extLst>
          </p:cNvPr>
          <p:cNvSpPr/>
          <p:nvPr/>
        </p:nvSpPr>
        <p:spPr>
          <a:xfrm rot="21600000">
            <a:off x="4172679" y="3863372"/>
            <a:ext cx="334489" cy="1160042"/>
          </a:xfrm>
          <a:prstGeom prst="line">
            <a:avLst/>
          </a:prstGeom>
          <a:noFill/>
          <a:ln w="38100" cap="flat" cmpd="sng">
            <a:solidFill>
              <a:srgbClr val="000000"/>
            </a:solidFill>
            <a:prstDash val="sysDot"/>
            <a:miter/>
          </a:ln>
        </p:spPr>
        <p:txBody>
          <a:bodyPr/>
          <a:lstStyle/>
          <a:p>
            <a:endParaRPr lang="en-US"/>
          </a:p>
        </p:txBody>
      </p:sp>
      <p:sp>
        <p:nvSpPr>
          <p:cNvPr id="462" name="Rectangle 461">
            <a:extLst>
              <a:ext uri="{FF2B5EF4-FFF2-40B4-BE49-F238E27FC236}">
                <a16:creationId xmlns:a16="http://schemas.microsoft.com/office/drawing/2014/main" id="{F9F8573C-39BE-DA67-D7B1-55FAEFAE9552}"/>
              </a:ext>
            </a:extLst>
          </p:cNvPr>
          <p:cNvSpPr/>
          <p:nvPr/>
        </p:nvSpPr>
        <p:spPr>
          <a:xfrm>
            <a:off x="4681489" y="3559520"/>
            <a:ext cx="1140126" cy="305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TextBox 462">
            <a:extLst>
              <a:ext uri="{FF2B5EF4-FFF2-40B4-BE49-F238E27FC236}">
                <a16:creationId xmlns:a16="http://schemas.microsoft.com/office/drawing/2014/main" id="{C639575A-DD5C-E0F4-8AD3-A5D49635B938}"/>
              </a:ext>
            </a:extLst>
          </p:cNvPr>
          <p:cNvSpPr txBox="1"/>
          <p:nvPr/>
        </p:nvSpPr>
        <p:spPr>
          <a:xfrm>
            <a:off x="4787051" y="3527515"/>
            <a:ext cx="970821"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464" name="Straight Arrow Connector 463">
            <a:extLst>
              <a:ext uri="{FF2B5EF4-FFF2-40B4-BE49-F238E27FC236}">
                <a16:creationId xmlns:a16="http://schemas.microsoft.com/office/drawing/2014/main" id="{4DC1D93E-A7D4-4B7D-0A0A-03A55D8ABE1B}"/>
              </a:ext>
            </a:extLst>
          </p:cNvPr>
          <p:cNvCxnSpPr>
            <a:cxnSpLocks/>
          </p:cNvCxnSpPr>
          <p:nvPr/>
        </p:nvCxnSpPr>
        <p:spPr>
          <a:xfrm>
            <a:off x="5236274" y="3865158"/>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65" name="Rectangle 464">
            <a:extLst>
              <a:ext uri="{FF2B5EF4-FFF2-40B4-BE49-F238E27FC236}">
                <a16:creationId xmlns:a16="http://schemas.microsoft.com/office/drawing/2014/main" id="{1150E3EA-7CAA-B756-B01F-85FEBA3505DB}"/>
              </a:ext>
            </a:extLst>
          </p:cNvPr>
          <p:cNvSpPr/>
          <p:nvPr/>
        </p:nvSpPr>
        <p:spPr>
          <a:xfrm>
            <a:off x="4683781" y="4112595"/>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TextBox 465">
            <a:extLst>
              <a:ext uri="{FF2B5EF4-FFF2-40B4-BE49-F238E27FC236}">
                <a16:creationId xmlns:a16="http://schemas.microsoft.com/office/drawing/2014/main" id="{269173A8-B763-80FE-73E2-4D6C32837609}"/>
              </a:ext>
            </a:extLst>
          </p:cNvPr>
          <p:cNvSpPr txBox="1"/>
          <p:nvPr/>
        </p:nvSpPr>
        <p:spPr>
          <a:xfrm>
            <a:off x="4981099" y="4461208"/>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467" name="Rounded Rectangle 466">
            <a:extLst>
              <a:ext uri="{FF2B5EF4-FFF2-40B4-BE49-F238E27FC236}">
                <a16:creationId xmlns:a16="http://schemas.microsoft.com/office/drawing/2014/main" id="{27F98610-AA1D-BC12-D909-576ABC386022}"/>
              </a:ext>
            </a:extLst>
          </p:cNvPr>
          <p:cNvSpPr/>
          <p:nvPr/>
        </p:nvSpPr>
        <p:spPr>
          <a:xfrm>
            <a:off x="4836229" y="4439055"/>
            <a:ext cx="927921" cy="3383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TextBox 467">
            <a:extLst>
              <a:ext uri="{FF2B5EF4-FFF2-40B4-BE49-F238E27FC236}">
                <a16:creationId xmlns:a16="http://schemas.microsoft.com/office/drawing/2014/main" id="{720B3677-DB2D-ABB8-F5A5-4A4133EFD0E1}"/>
              </a:ext>
            </a:extLst>
          </p:cNvPr>
          <p:cNvSpPr txBox="1"/>
          <p:nvPr/>
        </p:nvSpPr>
        <p:spPr>
          <a:xfrm>
            <a:off x="4756634" y="4138043"/>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469" name="TextBox 468">
            <a:extLst>
              <a:ext uri="{FF2B5EF4-FFF2-40B4-BE49-F238E27FC236}">
                <a16:creationId xmlns:a16="http://schemas.microsoft.com/office/drawing/2014/main" id="{6FA82124-3DB7-7791-38A1-6680501EAFFE}"/>
              </a:ext>
            </a:extLst>
          </p:cNvPr>
          <p:cNvSpPr txBox="1"/>
          <p:nvPr/>
        </p:nvSpPr>
        <p:spPr>
          <a:xfrm>
            <a:off x="5989406" y="3952702"/>
            <a:ext cx="281619"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470" name="Rectangle 469">
            <a:extLst>
              <a:ext uri="{FF2B5EF4-FFF2-40B4-BE49-F238E27FC236}">
                <a16:creationId xmlns:a16="http://schemas.microsoft.com/office/drawing/2014/main" id="{FF481B60-94D7-E695-4C93-42B2C7C908EB}"/>
              </a:ext>
            </a:extLst>
          </p:cNvPr>
          <p:cNvSpPr/>
          <p:nvPr/>
        </p:nvSpPr>
        <p:spPr>
          <a:xfrm>
            <a:off x="6474678" y="3569141"/>
            <a:ext cx="1185696" cy="305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TextBox 470">
            <a:extLst>
              <a:ext uri="{FF2B5EF4-FFF2-40B4-BE49-F238E27FC236}">
                <a16:creationId xmlns:a16="http://schemas.microsoft.com/office/drawing/2014/main" id="{A7B490EB-71E6-1D46-3DD0-9862C36A8320}"/>
              </a:ext>
            </a:extLst>
          </p:cNvPr>
          <p:cNvSpPr txBox="1"/>
          <p:nvPr/>
        </p:nvSpPr>
        <p:spPr>
          <a:xfrm>
            <a:off x="6573903" y="3547269"/>
            <a:ext cx="1251284" cy="369332"/>
          </a:xfrm>
          <a:prstGeom prst="rect">
            <a:avLst/>
          </a:prstGeom>
          <a:noFill/>
        </p:spPr>
        <p:txBody>
          <a:bodyPr wrap="square" rtlCol="0">
            <a:spAutoFit/>
          </a:bodyPr>
          <a:lstStyle/>
          <a:p>
            <a:r>
              <a:rPr lang="en-US" b="1" dirty="0">
                <a:cs typeface="Times New Roman" panose="02020603050405020304" pitchFamily="18" charset="0"/>
              </a:rPr>
              <a:t>Vault 31</a:t>
            </a:r>
          </a:p>
        </p:txBody>
      </p:sp>
      <p:sp>
        <p:nvSpPr>
          <p:cNvPr id="472" name="Rectangle 471">
            <a:extLst>
              <a:ext uri="{FF2B5EF4-FFF2-40B4-BE49-F238E27FC236}">
                <a16:creationId xmlns:a16="http://schemas.microsoft.com/office/drawing/2014/main" id="{70D58AD3-C0A9-5173-F597-13024C82C881}"/>
              </a:ext>
            </a:extLst>
          </p:cNvPr>
          <p:cNvSpPr/>
          <p:nvPr/>
        </p:nvSpPr>
        <p:spPr>
          <a:xfrm>
            <a:off x="6481477" y="4119307"/>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TextBox 472">
            <a:extLst>
              <a:ext uri="{FF2B5EF4-FFF2-40B4-BE49-F238E27FC236}">
                <a16:creationId xmlns:a16="http://schemas.microsoft.com/office/drawing/2014/main" id="{E54DF0A7-8786-E3DE-DBE0-54B64D750A80}"/>
              </a:ext>
            </a:extLst>
          </p:cNvPr>
          <p:cNvSpPr txBox="1"/>
          <p:nvPr/>
        </p:nvSpPr>
        <p:spPr>
          <a:xfrm>
            <a:off x="6738382" y="4467920"/>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474" name="Rounded Rectangle 473">
            <a:extLst>
              <a:ext uri="{FF2B5EF4-FFF2-40B4-BE49-F238E27FC236}">
                <a16:creationId xmlns:a16="http://schemas.microsoft.com/office/drawing/2014/main" id="{6E4BA9BD-88DD-E0BB-F850-65625BDFE6BF}"/>
              </a:ext>
            </a:extLst>
          </p:cNvPr>
          <p:cNvSpPr/>
          <p:nvPr/>
        </p:nvSpPr>
        <p:spPr>
          <a:xfrm>
            <a:off x="6633925" y="4445767"/>
            <a:ext cx="927921" cy="3383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TextBox 474">
            <a:extLst>
              <a:ext uri="{FF2B5EF4-FFF2-40B4-BE49-F238E27FC236}">
                <a16:creationId xmlns:a16="http://schemas.microsoft.com/office/drawing/2014/main" id="{892E4429-2D23-B7A5-D471-686D2568F4FF}"/>
              </a:ext>
            </a:extLst>
          </p:cNvPr>
          <p:cNvSpPr txBox="1"/>
          <p:nvPr/>
        </p:nvSpPr>
        <p:spPr>
          <a:xfrm>
            <a:off x="6554441" y="4132031"/>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476" name="Rectangle 475">
            <a:extLst>
              <a:ext uri="{FF2B5EF4-FFF2-40B4-BE49-F238E27FC236}">
                <a16:creationId xmlns:a16="http://schemas.microsoft.com/office/drawing/2014/main" id="{4A0B87A3-D6D2-A96B-625D-BAA504FEF53F}"/>
              </a:ext>
            </a:extLst>
          </p:cNvPr>
          <p:cNvSpPr/>
          <p:nvPr/>
        </p:nvSpPr>
        <p:spPr>
          <a:xfrm>
            <a:off x="4600781" y="3478001"/>
            <a:ext cx="3128859" cy="4865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直线">
            <a:extLst>
              <a:ext uri="{FF2B5EF4-FFF2-40B4-BE49-F238E27FC236}">
                <a16:creationId xmlns:a16="http://schemas.microsoft.com/office/drawing/2014/main" id="{BABF9440-7759-F459-0274-381F63FF7F4D}"/>
              </a:ext>
            </a:extLst>
          </p:cNvPr>
          <p:cNvSpPr/>
          <p:nvPr/>
        </p:nvSpPr>
        <p:spPr>
          <a:xfrm rot="21600000">
            <a:off x="7815855" y="5015649"/>
            <a:ext cx="208840" cy="1160042"/>
          </a:xfrm>
          <a:prstGeom prst="line">
            <a:avLst/>
          </a:prstGeom>
          <a:noFill/>
          <a:ln w="38100" cap="flat" cmpd="sng">
            <a:solidFill>
              <a:srgbClr val="000000"/>
            </a:solidFill>
            <a:prstDash val="sysDot"/>
            <a:miter/>
          </a:ln>
        </p:spPr>
        <p:txBody>
          <a:bodyPr/>
          <a:lstStyle/>
          <a:p>
            <a:endParaRPr lang="en-US"/>
          </a:p>
        </p:txBody>
      </p:sp>
      <p:sp>
        <p:nvSpPr>
          <p:cNvPr id="480" name="直线">
            <a:extLst>
              <a:ext uri="{FF2B5EF4-FFF2-40B4-BE49-F238E27FC236}">
                <a16:creationId xmlns:a16="http://schemas.microsoft.com/office/drawing/2014/main" id="{1B7F1F87-0F93-EB54-0EDD-77C15393ADA1}"/>
              </a:ext>
            </a:extLst>
          </p:cNvPr>
          <p:cNvSpPr/>
          <p:nvPr/>
        </p:nvSpPr>
        <p:spPr>
          <a:xfrm rot="21600000" flipV="1">
            <a:off x="7802409" y="2380572"/>
            <a:ext cx="1251284" cy="968616"/>
          </a:xfrm>
          <a:prstGeom prst="line">
            <a:avLst/>
          </a:prstGeom>
          <a:noFill/>
          <a:ln w="38100" cap="flat" cmpd="sng">
            <a:solidFill>
              <a:srgbClr val="000000"/>
            </a:solidFill>
            <a:prstDash val="sysDot"/>
            <a:miter/>
          </a:ln>
        </p:spPr>
        <p:txBody>
          <a:bodyPr/>
          <a:lstStyle/>
          <a:p>
            <a:endParaRPr lang="en-US"/>
          </a:p>
        </p:txBody>
      </p:sp>
      <p:sp>
        <p:nvSpPr>
          <p:cNvPr id="481" name="TextBox 480">
            <a:extLst>
              <a:ext uri="{FF2B5EF4-FFF2-40B4-BE49-F238E27FC236}">
                <a16:creationId xmlns:a16="http://schemas.microsoft.com/office/drawing/2014/main" id="{A8B53752-8B3B-A90F-6D7A-A90A762F0C2D}"/>
              </a:ext>
            </a:extLst>
          </p:cNvPr>
          <p:cNvSpPr txBox="1"/>
          <p:nvPr/>
        </p:nvSpPr>
        <p:spPr>
          <a:xfrm>
            <a:off x="5347986" y="2985687"/>
            <a:ext cx="2101885" cy="477054"/>
          </a:xfrm>
          <a:prstGeom prst="rect">
            <a:avLst/>
          </a:prstGeom>
          <a:noFill/>
        </p:spPr>
        <p:txBody>
          <a:bodyPr wrap="square" rtlCol="0">
            <a:spAutoFit/>
          </a:bodyPr>
          <a:lstStyle/>
          <a:p>
            <a:r>
              <a:rPr lang="en-US" sz="2500" dirty="0"/>
              <a:t>PIM STACK</a:t>
            </a:r>
          </a:p>
        </p:txBody>
      </p:sp>
      <p:cxnSp>
        <p:nvCxnSpPr>
          <p:cNvPr id="482" name="Straight Arrow Connector 481">
            <a:extLst>
              <a:ext uri="{FF2B5EF4-FFF2-40B4-BE49-F238E27FC236}">
                <a16:creationId xmlns:a16="http://schemas.microsoft.com/office/drawing/2014/main" id="{D8F69925-292C-310A-34AC-3F7AF0E0C623}"/>
              </a:ext>
            </a:extLst>
          </p:cNvPr>
          <p:cNvCxnSpPr>
            <a:cxnSpLocks/>
          </p:cNvCxnSpPr>
          <p:nvPr/>
        </p:nvCxnSpPr>
        <p:spPr>
          <a:xfrm>
            <a:off x="7025886" y="3878088"/>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86" name="Freeform 485">
            <a:extLst>
              <a:ext uri="{FF2B5EF4-FFF2-40B4-BE49-F238E27FC236}">
                <a16:creationId xmlns:a16="http://schemas.microsoft.com/office/drawing/2014/main" id="{F7F2075C-EEB4-6BE8-0E1E-AA54BA326EF2}"/>
              </a:ext>
            </a:extLst>
          </p:cNvPr>
          <p:cNvSpPr/>
          <p:nvPr/>
        </p:nvSpPr>
        <p:spPr>
          <a:xfrm>
            <a:off x="8044101" y="5742475"/>
            <a:ext cx="354992" cy="463639"/>
          </a:xfrm>
          <a:custGeom>
            <a:avLst/>
            <a:gdLst>
              <a:gd name="connsiteX0" fmla="*/ 257578 w 296215"/>
              <a:gd name="connsiteY0" fmla="*/ 0 h 463639"/>
              <a:gd name="connsiteX1" fmla="*/ 0 w 296215"/>
              <a:gd name="connsiteY1" fmla="*/ 450760 h 463639"/>
              <a:gd name="connsiteX2" fmla="*/ 296215 w 296215"/>
              <a:gd name="connsiteY2" fmla="*/ 463639 h 463639"/>
              <a:gd name="connsiteX3" fmla="*/ 257578 w 296215"/>
              <a:gd name="connsiteY3" fmla="*/ 0 h 463639"/>
            </a:gdLst>
            <a:ahLst/>
            <a:cxnLst>
              <a:cxn ang="0">
                <a:pos x="connsiteX0" y="connsiteY0"/>
              </a:cxn>
              <a:cxn ang="0">
                <a:pos x="connsiteX1" y="connsiteY1"/>
              </a:cxn>
              <a:cxn ang="0">
                <a:pos x="connsiteX2" y="connsiteY2"/>
              </a:cxn>
              <a:cxn ang="0">
                <a:pos x="connsiteX3" y="connsiteY3"/>
              </a:cxn>
            </a:cxnLst>
            <a:rect l="l" t="t" r="r" b="b"/>
            <a:pathLst>
              <a:path w="296215" h="463639">
                <a:moveTo>
                  <a:pt x="257578" y="0"/>
                </a:moveTo>
                <a:lnTo>
                  <a:pt x="0" y="450760"/>
                </a:lnTo>
                <a:lnTo>
                  <a:pt x="296215" y="463639"/>
                </a:lnTo>
                <a:lnTo>
                  <a:pt x="257578" y="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Rectangle 486">
            <a:extLst>
              <a:ext uri="{FF2B5EF4-FFF2-40B4-BE49-F238E27FC236}">
                <a16:creationId xmlns:a16="http://schemas.microsoft.com/office/drawing/2014/main" id="{45D8B058-081A-3B78-B74D-9033120066F1}"/>
              </a:ext>
            </a:extLst>
          </p:cNvPr>
          <p:cNvSpPr/>
          <p:nvPr/>
        </p:nvSpPr>
        <p:spPr>
          <a:xfrm rot="17996683">
            <a:off x="10591934" y="5158023"/>
            <a:ext cx="1815036" cy="28979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Rectangle 487">
            <a:extLst>
              <a:ext uri="{FF2B5EF4-FFF2-40B4-BE49-F238E27FC236}">
                <a16:creationId xmlns:a16="http://schemas.microsoft.com/office/drawing/2014/main" id="{251B1517-9B20-E2B0-35BC-A66287B03BE4}"/>
              </a:ext>
            </a:extLst>
          </p:cNvPr>
          <p:cNvSpPr/>
          <p:nvPr/>
        </p:nvSpPr>
        <p:spPr>
          <a:xfrm>
            <a:off x="10382913" y="5700132"/>
            <a:ext cx="765197" cy="5223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ectangle 488">
            <a:extLst>
              <a:ext uri="{FF2B5EF4-FFF2-40B4-BE49-F238E27FC236}">
                <a16:creationId xmlns:a16="http://schemas.microsoft.com/office/drawing/2014/main" id="{656811D7-2288-A43E-5FFF-6660724478FC}"/>
              </a:ext>
            </a:extLst>
          </p:cNvPr>
          <p:cNvSpPr/>
          <p:nvPr/>
        </p:nvSpPr>
        <p:spPr>
          <a:xfrm>
            <a:off x="8314600" y="5703579"/>
            <a:ext cx="2122310" cy="539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Freeform 489">
            <a:extLst>
              <a:ext uri="{FF2B5EF4-FFF2-40B4-BE49-F238E27FC236}">
                <a16:creationId xmlns:a16="http://schemas.microsoft.com/office/drawing/2014/main" id="{DD0BB837-25CC-E8FA-9217-4A4C862CBB74}"/>
              </a:ext>
            </a:extLst>
          </p:cNvPr>
          <p:cNvSpPr/>
          <p:nvPr/>
        </p:nvSpPr>
        <p:spPr>
          <a:xfrm>
            <a:off x="8035984" y="5771363"/>
            <a:ext cx="912121" cy="40432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Freeform 490">
            <a:extLst>
              <a:ext uri="{FF2B5EF4-FFF2-40B4-BE49-F238E27FC236}">
                <a16:creationId xmlns:a16="http://schemas.microsoft.com/office/drawing/2014/main" id="{C1F0E1D1-7E03-7378-ACD8-9811F980EDA4}"/>
              </a:ext>
            </a:extLst>
          </p:cNvPr>
          <p:cNvSpPr/>
          <p:nvPr/>
        </p:nvSpPr>
        <p:spPr>
          <a:xfrm>
            <a:off x="8797984" y="5776513"/>
            <a:ext cx="1004714" cy="438193"/>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Freeform 491">
            <a:extLst>
              <a:ext uri="{FF2B5EF4-FFF2-40B4-BE49-F238E27FC236}">
                <a16:creationId xmlns:a16="http://schemas.microsoft.com/office/drawing/2014/main" id="{9A21FAB1-7696-5C00-F8C9-BA3F11F47E47}"/>
              </a:ext>
            </a:extLst>
          </p:cNvPr>
          <p:cNvSpPr/>
          <p:nvPr/>
        </p:nvSpPr>
        <p:spPr>
          <a:xfrm>
            <a:off x="8032758" y="2354030"/>
            <a:ext cx="4086578" cy="1783645"/>
          </a:xfrm>
          <a:custGeom>
            <a:avLst/>
            <a:gdLst>
              <a:gd name="connsiteX0" fmla="*/ 4086578 w 4086578"/>
              <a:gd name="connsiteY0" fmla="*/ 11289 h 1783645"/>
              <a:gd name="connsiteX1" fmla="*/ 1027289 w 4086578"/>
              <a:gd name="connsiteY1" fmla="*/ 0 h 1783645"/>
              <a:gd name="connsiteX2" fmla="*/ 0 w 4086578"/>
              <a:gd name="connsiteY2" fmla="*/ 1772356 h 1783645"/>
              <a:gd name="connsiteX3" fmla="*/ 3070578 w 4086578"/>
              <a:gd name="connsiteY3" fmla="*/ 1783645 h 1783645"/>
              <a:gd name="connsiteX4" fmla="*/ 3364089 w 4086578"/>
              <a:gd name="connsiteY4" fmla="*/ 1219200 h 1783645"/>
              <a:gd name="connsiteX5" fmla="*/ 3488267 w 4086578"/>
              <a:gd name="connsiteY5" fmla="*/ 1230489 h 1783645"/>
              <a:gd name="connsiteX6" fmla="*/ 4018845 w 4086578"/>
              <a:gd name="connsiteY6" fmla="*/ 316089 h 1783645"/>
              <a:gd name="connsiteX7" fmla="*/ 3917245 w 4086578"/>
              <a:gd name="connsiteY7" fmla="*/ 316089 h 1783645"/>
              <a:gd name="connsiteX8" fmla="*/ 4086578 w 4086578"/>
              <a:gd name="connsiteY8" fmla="*/ 11289 h 178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578" h="1783645">
                <a:moveTo>
                  <a:pt x="4086578" y="11289"/>
                </a:moveTo>
                <a:lnTo>
                  <a:pt x="1027289" y="0"/>
                </a:lnTo>
                <a:lnTo>
                  <a:pt x="0" y="1772356"/>
                </a:lnTo>
                <a:lnTo>
                  <a:pt x="3070578" y="1783645"/>
                </a:lnTo>
                <a:lnTo>
                  <a:pt x="3364089" y="1219200"/>
                </a:lnTo>
                <a:lnTo>
                  <a:pt x="3488267" y="1230489"/>
                </a:lnTo>
                <a:lnTo>
                  <a:pt x="4018845" y="316089"/>
                </a:lnTo>
                <a:lnTo>
                  <a:pt x="3917245" y="316089"/>
                </a:lnTo>
                <a:lnTo>
                  <a:pt x="4086578" y="11289"/>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Freeform 492">
            <a:extLst>
              <a:ext uri="{FF2B5EF4-FFF2-40B4-BE49-F238E27FC236}">
                <a16:creationId xmlns:a16="http://schemas.microsoft.com/office/drawing/2014/main" id="{0E6869EF-BF4B-52F5-6815-70034E355E4B}"/>
              </a:ext>
            </a:extLst>
          </p:cNvPr>
          <p:cNvSpPr/>
          <p:nvPr/>
        </p:nvSpPr>
        <p:spPr>
          <a:xfrm>
            <a:off x="8032758" y="2884608"/>
            <a:ext cx="4109156" cy="1772356"/>
          </a:xfrm>
          <a:custGeom>
            <a:avLst/>
            <a:gdLst>
              <a:gd name="connsiteX0" fmla="*/ 304800 w 4109156"/>
              <a:gd name="connsiteY0" fmla="*/ 1253067 h 1772356"/>
              <a:gd name="connsiteX1" fmla="*/ 0 w 4109156"/>
              <a:gd name="connsiteY1" fmla="*/ 1772356 h 1772356"/>
              <a:gd name="connsiteX2" fmla="*/ 3036711 w 4109156"/>
              <a:gd name="connsiteY2" fmla="*/ 1761067 h 1772356"/>
              <a:gd name="connsiteX3" fmla="*/ 4109156 w 4109156"/>
              <a:gd name="connsiteY3" fmla="*/ 0 h 1772356"/>
              <a:gd name="connsiteX4" fmla="*/ 3894667 w 4109156"/>
              <a:gd name="connsiteY4" fmla="*/ 0 h 1772356"/>
              <a:gd name="connsiteX5" fmla="*/ 3894667 w 4109156"/>
              <a:gd name="connsiteY5" fmla="*/ 0 h 1772356"/>
              <a:gd name="connsiteX6" fmla="*/ 3894667 w 4109156"/>
              <a:gd name="connsiteY6" fmla="*/ 0 h 177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9156" h="1772356">
                <a:moveTo>
                  <a:pt x="304800" y="1253067"/>
                </a:moveTo>
                <a:lnTo>
                  <a:pt x="0" y="1772356"/>
                </a:lnTo>
                <a:lnTo>
                  <a:pt x="3036711" y="1761067"/>
                </a:lnTo>
                <a:lnTo>
                  <a:pt x="4109156" y="0"/>
                </a:lnTo>
                <a:lnTo>
                  <a:pt x="3894667" y="0"/>
                </a:lnTo>
                <a:lnTo>
                  <a:pt x="3894667" y="0"/>
                </a:lnTo>
                <a:lnTo>
                  <a:pt x="3894667"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Freeform 493">
            <a:extLst>
              <a:ext uri="{FF2B5EF4-FFF2-40B4-BE49-F238E27FC236}">
                <a16:creationId xmlns:a16="http://schemas.microsoft.com/office/drawing/2014/main" id="{E60419B7-36BB-3837-B1D7-4FBAA692E4AF}"/>
              </a:ext>
            </a:extLst>
          </p:cNvPr>
          <p:cNvSpPr/>
          <p:nvPr/>
        </p:nvSpPr>
        <p:spPr>
          <a:xfrm>
            <a:off x="8055336" y="3392608"/>
            <a:ext cx="4086578" cy="1783644"/>
          </a:xfrm>
          <a:custGeom>
            <a:avLst/>
            <a:gdLst>
              <a:gd name="connsiteX0" fmla="*/ 293511 w 4086578"/>
              <a:gd name="connsiteY0" fmla="*/ 1241778 h 1783644"/>
              <a:gd name="connsiteX1" fmla="*/ 0 w 4086578"/>
              <a:gd name="connsiteY1" fmla="*/ 1783644 h 1783644"/>
              <a:gd name="connsiteX2" fmla="*/ 3025422 w 4086578"/>
              <a:gd name="connsiteY2" fmla="*/ 1783644 h 1783644"/>
              <a:gd name="connsiteX3" fmla="*/ 4086578 w 4086578"/>
              <a:gd name="connsiteY3" fmla="*/ 0 h 1783644"/>
              <a:gd name="connsiteX4" fmla="*/ 3770489 w 4086578"/>
              <a:gd name="connsiteY4" fmla="*/ 0 h 1783644"/>
              <a:gd name="connsiteX5" fmla="*/ 3770489 w 4086578"/>
              <a:gd name="connsiteY5" fmla="*/ 0 h 178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6578" h="1783644">
                <a:moveTo>
                  <a:pt x="293511" y="1241778"/>
                </a:moveTo>
                <a:lnTo>
                  <a:pt x="0" y="1783644"/>
                </a:lnTo>
                <a:lnTo>
                  <a:pt x="3025422" y="1783644"/>
                </a:lnTo>
                <a:lnTo>
                  <a:pt x="4086578" y="0"/>
                </a:lnTo>
                <a:lnTo>
                  <a:pt x="3770489" y="0"/>
                </a:lnTo>
                <a:lnTo>
                  <a:pt x="3770489"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Freeform 494">
            <a:extLst>
              <a:ext uri="{FF2B5EF4-FFF2-40B4-BE49-F238E27FC236}">
                <a16:creationId xmlns:a16="http://schemas.microsoft.com/office/drawing/2014/main" id="{B7677B65-62BB-9A53-5096-0A859E635413}"/>
              </a:ext>
            </a:extLst>
          </p:cNvPr>
          <p:cNvSpPr/>
          <p:nvPr/>
        </p:nvSpPr>
        <p:spPr>
          <a:xfrm>
            <a:off x="8032758" y="3923186"/>
            <a:ext cx="4120445" cy="1772355"/>
          </a:xfrm>
          <a:custGeom>
            <a:avLst/>
            <a:gdLst>
              <a:gd name="connsiteX0" fmla="*/ 316089 w 4120445"/>
              <a:gd name="connsiteY0" fmla="*/ 1241778 h 1772355"/>
              <a:gd name="connsiteX1" fmla="*/ 0 w 4120445"/>
              <a:gd name="connsiteY1" fmla="*/ 1772355 h 1772355"/>
              <a:gd name="connsiteX2" fmla="*/ 3070578 w 4120445"/>
              <a:gd name="connsiteY2" fmla="*/ 1772355 h 1772355"/>
              <a:gd name="connsiteX3" fmla="*/ 4120445 w 4120445"/>
              <a:gd name="connsiteY3" fmla="*/ 0 h 1772355"/>
              <a:gd name="connsiteX4" fmla="*/ 3770489 w 4120445"/>
              <a:gd name="connsiteY4" fmla="*/ 22578 h 177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445" h="1772355">
                <a:moveTo>
                  <a:pt x="316089" y="1241778"/>
                </a:moveTo>
                <a:lnTo>
                  <a:pt x="0" y="1772355"/>
                </a:lnTo>
                <a:lnTo>
                  <a:pt x="3070578" y="1772355"/>
                </a:lnTo>
                <a:lnTo>
                  <a:pt x="4120445" y="0"/>
                </a:lnTo>
                <a:lnTo>
                  <a:pt x="3770489"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Freeform 495">
            <a:extLst>
              <a:ext uri="{FF2B5EF4-FFF2-40B4-BE49-F238E27FC236}">
                <a16:creationId xmlns:a16="http://schemas.microsoft.com/office/drawing/2014/main" id="{B92FDCD0-A530-F22B-F640-8FD8D44096D5}"/>
              </a:ext>
            </a:extLst>
          </p:cNvPr>
          <p:cNvSpPr/>
          <p:nvPr/>
        </p:nvSpPr>
        <p:spPr>
          <a:xfrm>
            <a:off x="8021469" y="4442475"/>
            <a:ext cx="4109156" cy="1783644"/>
          </a:xfrm>
          <a:custGeom>
            <a:avLst/>
            <a:gdLst>
              <a:gd name="connsiteX0" fmla="*/ 327378 w 4109156"/>
              <a:gd name="connsiteY0" fmla="*/ 1230489 h 1783644"/>
              <a:gd name="connsiteX1" fmla="*/ 0 w 4109156"/>
              <a:gd name="connsiteY1" fmla="*/ 1772355 h 1783644"/>
              <a:gd name="connsiteX2" fmla="*/ 3070578 w 4109156"/>
              <a:gd name="connsiteY2" fmla="*/ 1783644 h 1783644"/>
              <a:gd name="connsiteX3" fmla="*/ 4109156 w 4109156"/>
              <a:gd name="connsiteY3" fmla="*/ 0 h 1783644"/>
              <a:gd name="connsiteX4" fmla="*/ 3793067 w 4109156"/>
              <a:gd name="connsiteY4" fmla="*/ 11289 h 178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156" h="1783644">
                <a:moveTo>
                  <a:pt x="327378" y="1230489"/>
                </a:moveTo>
                <a:lnTo>
                  <a:pt x="0" y="1772355"/>
                </a:lnTo>
                <a:lnTo>
                  <a:pt x="3070578" y="1783644"/>
                </a:lnTo>
                <a:lnTo>
                  <a:pt x="4109156" y="0"/>
                </a:lnTo>
                <a:lnTo>
                  <a:pt x="3793067"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7" name="Freeform 496">
            <a:extLst>
              <a:ext uri="{FF2B5EF4-FFF2-40B4-BE49-F238E27FC236}">
                <a16:creationId xmlns:a16="http://schemas.microsoft.com/office/drawing/2014/main" id="{D2283C26-5811-8CE2-0F7F-B1288147F5B2}"/>
              </a:ext>
            </a:extLst>
          </p:cNvPr>
          <p:cNvSpPr/>
          <p:nvPr/>
        </p:nvSpPr>
        <p:spPr>
          <a:xfrm>
            <a:off x="8811692" y="2354030"/>
            <a:ext cx="1027289" cy="1772356"/>
          </a:xfrm>
          <a:custGeom>
            <a:avLst/>
            <a:gdLst>
              <a:gd name="connsiteX0" fmla="*/ 1027289 w 1027289"/>
              <a:gd name="connsiteY0" fmla="*/ 0 h 1772356"/>
              <a:gd name="connsiteX1" fmla="*/ 0 w 1027289"/>
              <a:gd name="connsiteY1" fmla="*/ 1772356 h 1772356"/>
            </a:gdLst>
            <a:ahLst/>
            <a:cxnLst>
              <a:cxn ang="0">
                <a:pos x="connsiteX0" y="connsiteY0"/>
              </a:cxn>
              <a:cxn ang="0">
                <a:pos x="connsiteX1" y="connsiteY1"/>
              </a:cxn>
            </a:cxnLst>
            <a:rect l="l" t="t" r="r" b="b"/>
            <a:pathLst>
              <a:path w="1027289" h="1772356">
                <a:moveTo>
                  <a:pt x="1027289" y="0"/>
                </a:moveTo>
                <a:lnTo>
                  <a:pt x="0" y="177235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Freeform 507">
            <a:extLst>
              <a:ext uri="{FF2B5EF4-FFF2-40B4-BE49-F238E27FC236}">
                <a16:creationId xmlns:a16="http://schemas.microsoft.com/office/drawing/2014/main" id="{0A144B30-C23D-C5C5-B304-2AB66E78A4B2}"/>
              </a:ext>
            </a:extLst>
          </p:cNvPr>
          <p:cNvSpPr/>
          <p:nvPr/>
        </p:nvSpPr>
        <p:spPr>
          <a:xfrm>
            <a:off x="9562402" y="2362499"/>
            <a:ext cx="1027289" cy="1772356"/>
          </a:xfrm>
          <a:custGeom>
            <a:avLst/>
            <a:gdLst>
              <a:gd name="connsiteX0" fmla="*/ 1027289 w 1027289"/>
              <a:gd name="connsiteY0" fmla="*/ 0 h 1772356"/>
              <a:gd name="connsiteX1" fmla="*/ 0 w 1027289"/>
              <a:gd name="connsiteY1" fmla="*/ 1772356 h 1772356"/>
            </a:gdLst>
            <a:ahLst/>
            <a:cxnLst>
              <a:cxn ang="0">
                <a:pos x="connsiteX0" y="connsiteY0"/>
              </a:cxn>
              <a:cxn ang="0">
                <a:pos x="connsiteX1" y="connsiteY1"/>
              </a:cxn>
            </a:cxnLst>
            <a:rect l="l" t="t" r="r" b="b"/>
            <a:pathLst>
              <a:path w="1027289" h="1772356">
                <a:moveTo>
                  <a:pt x="1027289" y="0"/>
                </a:moveTo>
                <a:lnTo>
                  <a:pt x="0" y="177235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a:extLst>
              <a:ext uri="{FF2B5EF4-FFF2-40B4-BE49-F238E27FC236}">
                <a16:creationId xmlns:a16="http://schemas.microsoft.com/office/drawing/2014/main" id="{5A9A4A15-D230-AE36-2AF6-0DCCAD530FE1}"/>
              </a:ext>
            </a:extLst>
          </p:cNvPr>
          <p:cNvSpPr/>
          <p:nvPr/>
        </p:nvSpPr>
        <p:spPr>
          <a:xfrm>
            <a:off x="8811691" y="2794297"/>
            <a:ext cx="1614311" cy="11289"/>
          </a:xfrm>
          <a:custGeom>
            <a:avLst/>
            <a:gdLst>
              <a:gd name="connsiteX0" fmla="*/ 0 w 1614311"/>
              <a:gd name="connsiteY0" fmla="*/ 0 h 11289"/>
              <a:gd name="connsiteX1" fmla="*/ 1614311 w 1614311"/>
              <a:gd name="connsiteY1" fmla="*/ 11289 h 11289"/>
            </a:gdLst>
            <a:ahLst/>
            <a:cxnLst>
              <a:cxn ang="0">
                <a:pos x="connsiteX0" y="connsiteY0"/>
              </a:cxn>
              <a:cxn ang="0">
                <a:pos x="connsiteX1" y="connsiteY1"/>
              </a:cxn>
            </a:cxnLst>
            <a:rect l="l" t="t" r="r" b="b"/>
            <a:pathLst>
              <a:path w="1614311" h="11289">
                <a:moveTo>
                  <a:pt x="0" y="0"/>
                </a:moveTo>
                <a:lnTo>
                  <a:pt x="1614311"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a:extLst>
              <a:ext uri="{FF2B5EF4-FFF2-40B4-BE49-F238E27FC236}">
                <a16:creationId xmlns:a16="http://schemas.microsoft.com/office/drawing/2014/main" id="{60AF4D94-D3D7-10EB-B787-037E723BAFD6}"/>
              </a:ext>
            </a:extLst>
          </p:cNvPr>
          <p:cNvSpPr/>
          <p:nvPr/>
        </p:nvSpPr>
        <p:spPr>
          <a:xfrm>
            <a:off x="8552047" y="3211986"/>
            <a:ext cx="1659467" cy="22578"/>
          </a:xfrm>
          <a:custGeom>
            <a:avLst/>
            <a:gdLst>
              <a:gd name="connsiteX0" fmla="*/ 0 w 1659467"/>
              <a:gd name="connsiteY0" fmla="*/ 0 h 22578"/>
              <a:gd name="connsiteX1" fmla="*/ 1659467 w 1659467"/>
              <a:gd name="connsiteY1" fmla="*/ 22578 h 22578"/>
            </a:gdLst>
            <a:ahLst/>
            <a:cxnLst>
              <a:cxn ang="0">
                <a:pos x="connsiteX0" y="connsiteY0"/>
              </a:cxn>
              <a:cxn ang="0">
                <a:pos x="connsiteX1" y="connsiteY1"/>
              </a:cxn>
            </a:cxnLst>
            <a:rect l="l" t="t" r="r" b="b"/>
            <a:pathLst>
              <a:path w="1659467" h="22578">
                <a:moveTo>
                  <a:pt x="0" y="0"/>
                </a:moveTo>
                <a:lnTo>
                  <a:pt x="1659467"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D7390E9A-A401-FAB9-10AD-7B93466F7204}"/>
              </a:ext>
            </a:extLst>
          </p:cNvPr>
          <p:cNvSpPr/>
          <p:nvPr/>
        </p:nvSpPr>
        <p:spPr>
          <a:xfrm>
            <a:off x="8292403" y="3674830"/>
            <a:ext cx="2280355" cy="22578"/>
          </a:xfrm>
          <a:custGeom>
            <a:avLst/>
            <a:gdLst>
              <a:gd name="connsiteX0" fmla="*/ 0 w 2280355"/>
              <a:gd name="connsiteY0" fmla="*/ 0 h 22578"/>
              <a:gd name="connsiteX1" fmla="*/ 2280355 w 2280355"/>
              <a:gd name="connsiteY1" fmla="*/ 22578 h 22578"/>
            </a:gdLst>
            <a:ahLst/>
            <a:cxnLst>
              <a:cxn ang="0">
                <a:pos x="connsiteX0" y="connsiteY0"/>
              </a:cxn>
              <a:cxn ang="0">
                <a:pos x="connsiteX1" y="connsiteY1"/>
              </a:cxn>
            </a:cxnLst>
            <a:rect l="l" t="t" r="r" b="b"/>
            <a:pathLst>
              <a:path w="2280355" h="22578">
                <a:moveTo>
                  <a:pt x="0" y="0"/>
                </a:moveTo>
                <a:lnTo>
                  <a:pt x="2280355"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a:extLst>
              <a:ext uri="{FF2B5EF4-FFF2-40B4-BE49-F238E27FC236}">
                <a16:creationId xmlns:a16="http://schemas.microsoft.com/office/drawing/2014/main" id="{F00CB842-D8C1-3DC3-7EA2-DFF03E681935}"/>
              </a:ext>
            </a:extLst>
          </p:cNvPr>
          <p:cNvSpPr/>
          <p:nvPr/>
        </p:nvSpPr>
        <p:spPr>
          <a:xfrm>
            <a:off x="10008314" y="2667299"/>
            <a:ext cx="2054578" cy="903109"/>
          </a:xfrm>
          <a:custGeom>
            <a:avLst/>
            <a:gdLst>
              <a:gd name="connsiteX0" fmla="*/ 541867 w 2065867"/>
              <a:gd name="connsiteY0" fmla="*/ 0 h 925689"/>
              <a:gd name="connsiteX1" fmla="*/ 2065867 w 2065867"/>
              <a:gd name="connsiteY1" fmla="*/ 11289 h 925689"/>
              <a:gd name="connsiteX2" fmla="*/ 1524000 w 2065867"/>
              <a:gd name="connsiteY2" fmla="*/ 914400 h 925689"/>
              <a:gd name="connsiteX3" fmla="*/ 0 w 2065867"/>
              <a:gd name="connsiteY3" fmla="*/ 925689 h 925689"/>
              <a:gd name="connsiteX4" fmla="*/ 541867 w 2065867"/>
              <a:gd name="connsiteY4" fmla="*/ 0 h 92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867" h="925689">
                <a:moveTo>
                  <a:pt x="541867" y="0"/>
                </a:moveTo>
                <a:lnTo>
                  <a:pt x="2065867" y="11289"/>
                </a:lnTo>
                <a:lnTo>
                  <a:pt x="1524000" y="914400"/>
                </a:lnTo>
                <a:lnTo>
                  <a:pt x="0" y="925689"/>
                </a:lnTo>
                <a:lnTo>
                  <a:pt x="541867"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ndParaRPr>
          </a:p>
        </p:txBody>
      </p:sp>
      <p:sp>
        <p:nvSpPr>
          <p:cNvPr id="69" name="Freeform 68">
            <a:extLst>
              <a:ext uri="{FF2B5EF4-FFF2-40B4-BE49-F238E27FC236}">
                <a16:creationId xmlns:a16="http://schemas.microsoft.com/office/drawing/2014/main" id="{C39597B7-5121-7BA9-2046-D2CCEED04D90}"/>
              </a:ext>
            </a:extLst>
          </p:cNvPr>
          <p:cNvSpPr/>
          <p:nvPr/>
        </p:nvSpPr>
        <p:spPr>
          <a:xfrm>
            <a:off x="8789114" y="4134855"/>
            <a:ext cx="301976" cy="510820"/>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0AE33A90-E4E8-AE94-7AE3-C9C7DA58474E}"/>
              </a:ext>
            </a:extLst>
          </p:cNvPr>
          <p:cNvSpPr/>
          <p:nvPr/>
        </p:nvSpPr>
        <p:spPr>
          <a:xfrm>
            <a:off x="9551113" y="4123390"/>
            <a:ext cx="304800"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2F460252-2855-348A-B804-867C17D5B33C}"/>
              </a:ext>
            </a:extLst>
          </p:cNvPr>
          <p:cNvSpPr/>
          <p:nvPr/>
        </p:nvSpPr>
        <p:spPr>
          <a:xfrm>
            <a:off x="9551113" y="4649821"/>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a:extLst>
              <a:ext uri="{FF2B5EF4-FFF2-40B4-BE49-F238E27FC236}">
                <a16:creationId xmlns:a16="http://schemas.microsoft.com/office/drawing/2014/main" id="{25B0CE5F-EBE1-6AE2-92DD-0B161E1ED8FD}"/>
              </a:ext>
            </a:extLst>
          </p:cNvPr>
          <p:cNvSpPr/>
          <p:nvPr/>
        </p:nvSpPr>
        <p:spPr>
          <a:xfrm>
            <a:off x="9551112" y="5150855"/>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73">
            <a:extLst>
              <a:ext uri="{FF2B5EF4-FFF2-40B4-BE49-F238E27FC236}">
                <a16:creationId xmlns:a16="http://schemas.microsoft.com/office/drawing/2014/main" id="{FD4DB7EF-17DC-2C10-048A-10513ACE7444}"/>
              </a:ext>
            </a:extLst>
          </p:cNvPr>
          <p:cNvSpPr/>
          <p:nvPr/>
        </p:nvSpPr>
        <p:spPr>
          <a:xfrm>
            <a:off x="9488771" y="5676535"/>
            <a:ext cx="389717" cy="524176"/>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reeform 74">
            <a:extLst>
              <a:ext uri="{FF2B5EF4-FFF2-40B4-BE49-F238E27FC236}">
                <a16:creationId xmlns:a16="http://schemas.microsoft.com/office/drawing/2014/main" id="{B1D51815-3560-8814-6854-64A15ED82BCB}"/>
              </a:ext>
            </a:extLst>
          </p:cNvPr>
          <p:cNvSpPr/>
          <p:nvPr/>
        </p:nvSpPr>
        <p:spPr>
          <a:xfrm>
            <a:off x="8789115" y="5692722"/>
            <a:ext cx="301976" cy="507988"/>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Freeform 75">
            <a:extLst>
              <a:ext uri="{FF2B5EF4-FFF2-40B4-BE49-F238E27FC236}">
                <a16:creationId xmlns:a16="http://schemas.microsoft.com/office/drawing/2014/main" id="{FEE70421-DDA8-2CB2-6776-26D3C3321CA0}"/>
              </a:ext>
            </a:extLst>
          </p:cNvPr>
          <p:cNvSpPr/>
          <p:nvPr/>
        </p:nvSpPr>
        <p:spPr>
          <a:xfrm>
            <a:off x="8766536" y="5172389"/>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76">
            <a:extLst>
              <a:ext uri="{FF2B5EF4-FFF2-40B4-BE49-F238E27FC236}">
                <a16:creationId xmlns:a16="http://schemas.microsoft.com/office/drawing/2014/main" id="{705E90EA-0F11-E592-4F88-C62D1F105205}"/>
              </a:ext>
            </a:extLst>
          </p:cNvPr>
          <p:cNvSpPr/>
          <p:nvPr/>
        </p:nvSpPr>
        <p:spPr>
          <a:xfrm>
            <a:off x="8789114" y="4665257"/>
            <a:ext cx="327377" cy="488418"/>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77">
            <a:extLst>
              <a:ext uri="{FF2B5EF4-FFF2-40B4-BE49-F238E27FC236}">
                <a16:creationId xmlns:a16="http://schemas.microsoft.com/office/drawing/2014/main" id="{6D71953B-8478-C29C-1050-9BC585C6660A}"/>
              </a:ext>
            </a:extLst>
          </p:cNvPr>
          <p:cNvSpPr/>
          <p:nvPr/>
        </p:nvSpPr>
        <p:spPr>
          <a:xfrm>
            <a:off x="8303692" y="4216697"/>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a:extLst>
              <a:ext uri="{FF2B5EF4-FFF2-40B4-BE49-F238E27FC236}">
                <a16:creationId xmlns:a16="http://schemas.microsoft.com/office/drawing/2014/main" id="{1CC30BBF-9223-B9C6-69EF-380CA5B4AB37}"/>
              </a:ext>
            </a:extLst>
          </p:cNvPr>
          <p:cNvSpPr/>
          <p:nvPr/>
        </p:nvSpPr>
        <p:spPr>
          <a:xfrm>
            <a:off x="8281114" y="4730341"/>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a:extLst>
              <a:ext uri="{FF2B5EF4-FFF2-40B4-BE49-F238E27FC236}">
                <a16:creationId xmlns:a16="http://schemas.microsoft.com/office/drawing/2014/main" id="{B873B95F-039F-2BA5-E05E-C860063BF171}"/>
              </a:ext>
            </a:extLst>
          </p:cNvPr>
          <p:cNvSpPr/>
          <p:nvPr/>
        </p:nvSpPr>
        <p:spPr>
          <a:xfrm>
            <a:off x="8292402" y="5265242"/>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a:extLst>
              <a:ext uri="{FF2B5EF4-FFF2-40B4-BE49-F238E27FC236}">
                <a16:creationId xmlns:a16="http://schemas.microsoft.com/office/drawing/2014/main" id="{F7C7058B-5B23-87AF-EC57-8D806946390B}"/>
              </a:ext>
            </a:extLst>
          </p:cNvPr>
          <p:cNvSpPr/>
          <p:nvPr/>
        </p:nvSpPr>
        <p:spPr>
          <a:xfrm>
            <a:off x="8292403" y="5768918"/>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a:extLst>
              <a:ext uri="{FF2B5EF4-FFF2-40B4-BE49-F238E27FC236}">
                <a16:creationId xmlns:a16="http://schemas.microsoft.com/office/drawing/2014/main" id="{5DF42704-3352-8115-68C3-C04DDB773980}"/>
              </a:ext>
            </a:extLst>
          </p:cNvPr>
          <p:cNvSpPr/>
          <p:nvPr/>
        </p:nvSpPr>
        <p:spPr>
          <a:xfrm>
            <a:off x="10301825" y="3697408"/>
            <a:ext cx="1016000" cy="42897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ndParaRPr>
          </a:p>
        </p:txBody>
      </p:sp>
      <p:sp>
        <p:nvSpPr>
          <p:cNvPr id="85" name="Freeform 84">
            <a:extLst>
              <a:ext uri="{FF2B5EF4-FFF2-40B4-BE49-F238E27FC236}">
                <a16:creationId xmlns:a16="http://schemas.microsoft.com/office/drawing/2014/main" id="{5E2AC3BF-DB8E-DE7A-73C0-A15A566C3B1B}"/>
              </a:ext>
            </a:extLst>
          </p:cNvPr>
          <p:cNvSpPr/>
          <p:nvPr/>
        </p:nvSpPr>
        <p:spPr>
          <a:xfrm>
            <a:off x="10267958" y="4226664"/>
            <a:ext cx="1038578" cy="421485"/>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a:extLst>
              <a:ext uri="{FF2B5EF4-FFF2-40B4-BE49-F238E27FC236}">
                <a16:creationId xmlns:a16="http://schemas.microsoft.com/office/drawing/2014/main" id="{CC81FAD1-DAED-0138-94D5-830743DEF28C}"/>
              </a:ext>
            </a:extLst>
          </p:cNvPr>
          <p:cNvSpPr/>
          <p:nvPr/>
        </p:nvSpPr>
        <p:spPr>
          <a:xfrm>
            <a:off x="10301822" y="4749923"/>
            <a:ext cx="1016000" cy="42897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AC587D61-E795-2807-12E8-E7571791D90A}"/>
              </a:ext>
            </a:extLst>
          </p:cNvPr>
          <p:cNvSpPr/>
          <p:nvPr/>
        </p:nvSpPr>
        <p:spPr>
          <a:xfrm>
            <a:off x="10301825" y="5280674"/>
            <a:ext cx="1027286" cy="422760"/>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a:extLst>
              <a:ext uri="{FF2B5EF4-FFF2-40B4-BE49-F238E27FC236}">
                <a16:creationId xmlns:a16="http://schemas.microsoft.com/office/drawing/2014/main" id="{E6EF52EC-AA84-29D9-1D65-1DF72CD5EBEA}"/>
              </a:ext>
            </a:extLst>
          </p:cNvPr>
          <p:cNvSpPr/>
          <p:nvPr/>
        </p:nvSpPr>
        <p:spPr>
          <a:xfrm>
            <a:off x="10035880" y="5784241"/>
            <a:ext cx="1318287" cy="438193"/>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B461804F-71E9-BFF3-4CEA-A89A04832D53}"/>
              </a:ext>
            </a:extLst>
          </p:cNvPr>
          <p:cNvCxnSpPr>
            <a:cxnSpLocks/>
            <a:stCxn id="88" idx="1"/>
          </p:cNvCxnSpPr>
          <p:nvPr/>
        </p:nvCxnSpPr>
        <p:spPr>
          <a:xfrm flipV="1">
            <a:off x="10552940" y="5164966"/>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297F2E4-DE57-1F02-187B-AA5E47E77BA1}"/>
              </a:ext>
            </a:extLst>
          </p:cNvPr>
          <p:cNvCxnSpPr>
            <a:cxnSpLocks/>
          </p:cNvCxnSpPr>
          <p:nvPr/>
        </p:nvCxnSpPr>
        <p:spPr>
          <a:xfrm flipV="1">
            <a:off x="10415325" y="5678614"/>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EF92E0F-829A-8A6C-4BBD-D48EE3FA3D92}"/>
              </a:ext>
            </a:extLst>
          </p:cNvPr>
          <p:cNvCxnSpPr>
            <a:cxnSpLocks/>
          </p:cNvCxnSpPr>
          <p:nvPr/>
        </p:nvCxnSpPr>
        <p:spPr>
          <a:xfrm flipV="1">
            <a:off x="10547297" y="4640031"/>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7898A3D-3A01-5DEA-2155-76DC6F258850}"/>
              </a:ext>
            </a:extLst>
          </p:cNvPr>
          <p:cNvCxnSpPr>
            <a:cxnSpLocks/>
          </p:cNvCxnSpPr>
          <p:nvPr/>
        </p:nvCxnSpPr>
        <p:spPr>
          <a:xfrm flipV="1">
            <a:off x="10513428" y="4132031"/>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C5BC5AE-1F7D-6269-3741-5B6B12083E8D}"/>
              </a:ext>
            </a:extLst>
          </p:cNvPr>
          <p:cNvCxnSpPr>
            <a:cxnSpLocks/>
          </p:cNvCxnSpPr>
          <p:nvPr/>
        </p:nvCxnSpPr>
        <p:spPr>
          <a:xfrm>
            <a:off x="11317822" y="3759497"/>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9D7E3DD-01A7-1514-3AE7-63D78AFA6685}"/>
              </a:ext>
            </a:extLst>
          </p:cNvPr>
          <p:cNvCxnSpPr>
            <a:cxnSpLocks/>
          </p:cNvCxnSpPr>
          <p:nvPr/>
        </p:nvCxnSpPr>
        <p:spPr>
          <a:xfrm>
            <a:off x="11690355" y="3302297"/>
            <a:ext cx="191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B492304-847D-AD0B-3F3A-77C45B139E13}"/>
              </a:ext>
            </a:extLst>
          </p:cNvPr>
          <p:cNvCxnSpPr>
            <a:cxnSpLocks/>
          </p:cNvCxnSpPr>
          <p:nvPr/>
        </p:nvCxnSpPr>
        <p:spPr>
          <a:xfrm>
            <a:off x="11261381" y="4284430"/>
            <a:ext cx="3612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FAFC32F-C5EF-4976-412D-EFAB3630579A}"/>
              </a:ext>
            </a:extLst>
          </p:cNvPr>
          <p:cNvCxnSpPr>
            <a:cxnSpLocks/>
          </p:cNvCxnSpPr>
          <p:nvPr/>
        </p:nvCxnSpPr>
        <p:spPr>
          <a:xfrm>
            <a:off x="11566177" y="4362042"/>
            <a:ext cx="316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4D24E30-96AF-62D6-DCEA-5FF5CCC7C79C}"/>
              </a:ext>
            </a:extLst>
          </p:cNvPr>
          <p:cNvCxnSpPr>
            <a:cxnSpLocks/>
          </p:cNvCxnSpPr>
          <p:nvPr/>
        </p:nvCxnSpPr>
        <p:spPr>
          <a:xfrm>
            <a:off x="11312176" y="4809363"/>
            <a:ext cx="3104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FC04033-FAA1-AF1D-E025-CED568DC58AF}"/>
              </a:ext>
            </a:extLst>
          </p:cNvPr>
          <p:cNvCxnSpPr>
            <a:cxnSpLocks/>
          </p:cNvCxnSpPr>
          <p:nvPr/>
        </p:nvCxnSpPr>
        <p:spPr>
          <a:xfrm>
            <a:off x="11588754" y="4886888"/>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3D84449-103C-7496-CBF6-DCF913EFEB72}"/>
              </a:ext>
            </a:extLst>
          </p:cNvPr>
          <p:cNvCxnSpPr>
            <a:cxnSpLocks/>
          </p:cNvCxnSpPr>
          <p:nvPr/>
        </p:nvCxnSpPr>
        <p:spPr>
          <a:xfrm>
            <a:off x="11306536" y="5327242"/>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B62B060-55B2-CC4E-F9E1-7C31F3AE1B91}"/>
              </a:ext>
            </a:extLst>
          </p:cNvPr>
          <p:cNvCxnSpPr>
            <a:cxnSpLocks/>
          </p:cNvCxnSpPr>
          <p:nvPr/>
        </p:nvCxnSpPr>
        <p:spPr>
          <a:xfrm>
            <a:off x="11543597" y="3865324"/>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EA37B506-6143-935E-30A8-8BF06BAEDA4B}"/>
              </a:ext>
            </a:extLst>
          </p:cNvPr>
          <p:cNvSpPr txBox="1"/>
          <p:nvPr/>
        </p:nvSpPr>
        <p:spPr>
          <a:xfrm>
            <a:off x="10329672" y="2932873"/>
            <a:ext cx="1357555" cy="461665"/>
          </a:xfrm>
          <a:prstGeom prst="rect">
            <a:avLst/>
          </a:prstGeom>
          <a:noFill/>
          <a:ln>
            <a:noFill/>
          </a:ln>
        </p:spPr>
        <p:txBody>
          <a:bodyPr wrap="square" rtlCol="0">
            <a:spAutoFit/>
          </a:bodyPr>
          <a:lstStyle/>
          <a:p>
            <a:pPr algn="ctr"/>
            <a:r>
              <a:rPr lang="en-US" b="1" baseline="30000" dirty="0"/>
              <a:t>Multiple </a:t>
            </a:r>
          </a:p>
          <a:p>
            <a:pPr algn="ctr"/>
            <a:r>
              <a:rPr lang="en-US" b="1" baseline="30000" dirty="0"/>
              <a:t>Memory</a:t>
            </a:r>
            <a:r>
              <a:rPr lang="en-US" b="1" baseline="30000" dirty="0">
                <a:solidFill>
                  <a:srgbClr val="7F7F7F"/>
                </a:solidFill>
              </a:rPr>
              <a:t> </a:t>
            </a:r>
            <a:r>
              <a:rPr lang="en-US" b="1" baseline="30000" dirty="0"/>
              <a:t>Banks</a:t>
            </a:r>
          </a:p>
        </p:txBody>
      </p:sp>
      <p:cxnSp>
        <p:nvCxnSpPr>
          <p:cNvPr id="105" name="Straight Connector 104">
            <a:extLst>
              <a:ext uri="{FF2B5EF4-FFF2-40B4-BE49-F238E27FC236}">
                <a16:creationId xmlns:a16="http://schemas.microsoft.com/office/drawing/2014/main" id="{637E543C-63AD-D8EE-45B6-A695C2730282}"/>
              </a:ext>
            </a:extLst>
          </p:cNvPr>
          <p:cNvCxnSpPr>
            <a:cxnSpLocks/>
            <a:endCxn id="68" idx="3"/>
          </p:cNvCxnSpPr>
          <p:nvPr/>
        </p:nvCxnSpPr>
        <p:spPr>
          <a:xfrm flipH="1" flipV="1">
            <a:off x="10008314" y="3570408"/>
            <a:ext cx="289984" cy="574414"/>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6" name="Straight Connector 105">
            <a:extLst>
              <a:ext uri="{FF2B5EF4-FFF2-40B4-BE49-F238E27FC236}">
                <a16:creationId xmlns:a16="http://schemas.microsoft.com/office/drawing/2014/main" id="{55D2C3DD-5B96-0631-FDCF-3B61F89232CA}"/>
              </a:ext>
            </a:extLst>
          </p:cNvPr>
          <p:cNvCxnSpPr>
            <a:cxnSpLocks/>
          </p:cNvCxnSpPr>
          <p:nvPr/>
        </p:nvCxnSpPr>
        <p:spPr>
          <a:xfrm flipH="1" flipV="1">
            <a:off x="10278260" y="4144822"/>
            <a:ext cx="426" cy="503327"/>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 name="Straight Connector 106">
            <a:extLst>
              <a:ext uri="{FF2B5EF4-FFF2-40B4-BE49-F238E27FC236}">
                <a16:creationId xmlns:a16="http://schemas.microsoft.com/office/drawing/2014/main" id="{6E915125-0124-E7D7-D41B-8CAAAD870EBE}"/>
              </a:ext>
            </a:extLst>
          </p:cNvPr>
          <p:cNvCxnSpPr>
            <a:cxnSpLocks/>
          </p:cNvCxnSpPr>
          <p:nvPr/>
        </p:nvCxnSpPr>
        <p:spPr>
          <a:xfrm flipV="1">
            <a:off x="10289125" y="462292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8" name="Straight Connector 107">
            <a:extLst>
              <a:ext uri="{FF2B5EF4-FFF2-40B4-BE49-F238E27FC236}">
                <a16:creationId xmlns:a16="http://schemas.microsoft.com/office/drawing/2014/main" id="{04C044F0-6E50-3E15-5D3B-DAA9218517A5}"/>
              </a:ext>
            </a:extLst>
          </p:cNvPr>
          <p:cNvCxnSpPr>
            <a:cxnSpLocks/>
          </p:cNvCxnSpPr>
          <p:nvPr/>
        </p:nvCxnSpPr>
        <p:spPr>
          <a:xfrm flipV="1">
            <a:off x="10289125" y="513092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9" name="Straight Connector 108">
            <a:extLst>
              <a:ext uri="{FF2B5EF4-FFF2-40B4-BE49-F238E27FC236}">
                <a16:creationId xmlns:a16="http://schemas.microsoft.com/office/drawing/2014/main" id="{B5891461-BA37-1219-5D9E-B3A332F62FDC}"/>
              </a:ext>
            </a:extLst>
          </p:cNvPr>
          <p:cNvCxnSpPr>
            <a:cxnSpLocks/>
          </p:cNvCxnSpPr>
          <p:nvPr/>
        </p:nvCxnSpPr>
        <p:spPr>
          <a:xfrm flipV="1">
            <a:off x="10301825" y="565162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0" name="Straight Connector 109">
            <a:extLst>
              <a:ext uri="{FF2B5EF4-FFF2-40B4-BE49-F238E27FC236}">
                <a16:creationId xmlns:a16="http://schemas.microsoft.com/office/drawing/2014/main" id="{65B39F8E-3691-A1EF-2CC5-F11B3F48CFB9}"/>
              </a:ext>
            </a:extLst>
          </p:cNvPr>
          <p:cNvCxnSpPr>
            <a:cxnSpLocks/>
          </p:cNvCxnSpPr>
          <p:nvPr/>
        </p:nvCxnSpPr>
        <p:spPr>
          <a:xfrm flipV="1">
            <a:off x="11078786" y="4128260"/>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1" name="Straight Connector 110">
            <a:extLst>
              <a:ext uri="{FF2B5EF4-FFF2-40B4-BE49-F238E27FC236}">
                <a16:creationId xmlns:a16="http://schemas.microsoft.com/office/drawing/2014/main" id="{BE76A2C1-E7D1-66A3-E783-1A96E50E1FCA}"/>
              </a:ext>
            </a:extLst>
          </p:cNvPr>
          <p:cNvCxnSpPr>
            <a:cxnSpLocks/>
          </p:cNvCxnSpPr>
          <p:nvPr/>
        </p:nvCxnSpPr>
        <p:spPr>
          <a:xfrm flipV="1">
            <a:off x="11078786" y="4647782"/>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2" name="Straight Connector 111">
            <a:extLst>
              <a:ext uri="{FF2B5EF4-FFF2-40B4-BE49-F238E27FC236}">
                <a16:creationId xmlns:a16="http://schemas.microsoft.com/office/drawing/2014/main" id="{104E2356-C6A1-0F21-5AB5-F79BAA919ADC}"/>
              </a:ext>
            </a:extLst>
          </p:cNvPr>
          <p:cNvCxnSpPr>
            <a:cxnSpLocks/>
          </p:cNvCxnSpPr>
          <p:nvPr/>
        </p:nvCxnSpPr>
        <p:spPr>
          <a:xfrm flipV="1">
            <a:off x="11078786" y="5183331"/>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3" name="Straight Connector 112">
            <a:extLst>
              <a:ext uri="{FF2B5EF4-FFF2-40B4-BE49-F238E27FC236}">
                <a16:creationId xmlns:a16="http://schemas.microsoft.com/office/drawing/2014/main" id="{79CBE854-F2F1-2597-7540-AD37E36A0DD2}"/>
              </a:ext>
            </a:extLst>
          </p:cNvPr>
          <p:cNvCxnSpPr>
            <a:cxnSpLocks/>
          </p:cNvCxnSpPr>
          <p:nvPr/>
        </p:nvCxnSpPr>
        <p:spPr>
          <a:xfrm flipH="1" flipV="1">
            <a:off x="10465515" y="3532308"/>
            <a:ext cx="84666" cy="17780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4" name="Straight Connector 113">
            <a:extLst>
              <a:ext uri="{FF2B5EF4-FFF2-40B4-BE49-F238E27FC236}">
                <a16:creationId xmlns:a16="http://schemas.microsoft.com/office/drawing/2014/main" id="{D3A5EE40-3B4E-8B56-1DEC-2C60CAEA9B2D}"/>
              </a:ext>
            </a:extLst>
          </p:cNvPr>
          <p:cNvCxnSpPr>
            <a:cxnSpLocks/>
          </p:cNvCxnSpPr>
          <p:nvPr/>
        </p:nvCxnSpPr>
        <p:spPr>
          <a:xfrm flipV="1">
            <a:off x="11320233" y="3709565"/>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5" name="Straight Connector 114">
            <a:extLst>
              <a:ext uri="{FF2B5EF4-FFF2-40B4-BE49-F238E27FC236}">
                <a16:creationId xmlns:a16="http://schemas.microsoft.com/office/drawing/2014/main" id="{7A75B724-B8AC-BFD4-A9EB-9E44134283FE}"/>
              </a:ext>
            </a:extLst>
          </p:cNvPr>
          <p:cNvCxnSpPr>
            <a:cxnSpLocks/>
          </p:cNvCxnSpPr>
          <p:nvPr/>
        </p:nvCxnSpPr>
        <p:spPr>
          <a:xfrm flipV="1">
            <a:off x="11319954" y="4215308"/>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6" name="Straight Connector 115">
            <a:extLst>
              <a:ext uri="{FF2B5EF4-FFF2-40B4-BE49-F238E27FC236}">
                <a16:creationId xmlns:a16="http://schemas.microsoft.com/office/drawing/2014/main" id="{F78518D8-7145-7C2C-C572-A2B08822AAA5}"/>
              </a:ext>
            </a:extLst>
          </p:cNvPr>
          <p:cNvCxnSpPr>
            <a:cxnSpLocks/>
          </p:cNvCxnSpPr>
          <p:nvPr/>
        </p:nvCxnSpPr>
        <p:spPr>
          <a:xfrm flipV="1">
            <a:off x="11319953" y="4697126"/>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7" name="Straight Connector 116">
            <a:extLst>
              <a:ext uri="{FF2B5EF4-FFF2-40B4-BE49-F238E27FC236}">
                <a16:creationId xmlns:a16="http://schemas.microsoft.com/office/drawing/2014/main" id="{A31071BD-1547-D3C5-57F7-F5A8B75DAB9D}"/>
              </a:ext>
            </a:extLst>
          </p:cNvPr>
          <p:cNvCxnSpPr>
            <a:cxnSpLocks/>
            <a:stCxn id="89" idx="0"/>
          </p:cNvCxnSpPr>
          <p:nvPr/>
        </p:nvCxnSpPr>
        <p:spPr>
          <a:xfrm flipH="1" flipV="1">
            <a:off x="11346793" y="5257955"/>
            <a:ext cx="7374" cy="526286"/>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8" name="Straight Connector 117">
            <a:extLst>
              <a:ext uri="{FF2B5EF4-FFF2-40B4-BE49-F238E27FC236}">
                <a16:creationId xmlns:a16="http://schemas.microsoft.com/office/drawing/2014/main" id="{39137505-EF25-755F-E40C-11DC41AC4EE6}"/>
              </a:ext>
            </a:extLst>
          </p:cNvPr>
          <p:cNvCxnSpPr>
            <a:cxnSpLocks/>
            <a:stCxn id="68" idx="2"/>
          </p:cNvCxnSpPr>
          <p:nvPr/>
        </p:nvCxnSpPr>
        <p:spPr>
          <a:xfrm flipH="1">
            <a:off x="11098400" y="3559394"/>
            <a:ext cx="425586" cy="557035"/>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9" name="TextBox 118">
            <a:extLst>
              <a:ext uri="{FF2B5EF4-FFF2-40B4-BE49-F238E27FC236}">
                <a16:creationId xmlns:a16="http://schemas.microsoft.com/office/drawing/2014/main" id="{629B7674-8B74-CC2F-26B3-9EC447D3AC28}"/>
              </a:ext>
            </a:extLst>
          </p:cNvPr>
          <p:cNvSpPr txBox="1"/>
          <p:nvPr/>
        </p:nvSpPr>
        <p:spPr>
          <a:xfrm>
            <a:off x="10375871" y="5997644"/>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Core 0</a:t>
            </a:r>
          </a:p>
        </p:txBody>
      </p:sp>
      <p:sp>
        <p:nvSpPr>
          <p:cNvPr id="120" name="TextBox 119">
            <a:extLst>
              <a:ext uri="{FF2B5EF4-FFF2-40B4-BE49-F238E27FC236}">
                <a16:creationId xmlns:a16="http://schemas.microsoft.com/office/drawing/2014/main" id="{8A7DD5EA-A508-6585-A245-991C7F7630E8}"/>
              </a:ext>
            </a:extLst>
          </p:cNvPr>
          <p:cNvSpPr txBox="1"/>
          <p:nvPr/>
        </p:nvSpPr>
        <p:spPr>
          <a:xfrm>
            <a:off x="10314800" y="5788179"/>
            <a:ext cx="1132654" cy="292388"/>
          </a:xfrm>
          <a:prstGeom prst="rect">
            <a:avLst/>
          </a:prstGeom>
          <a:noFill/>
        </p:spPr>
        <p:txBody>
          <a:bodyPr wrap="square" lIns="0" tIns="0" rIns="0" rtlCol="0">
            <a:spAutoFit/>
          </a:bodyPr>
          <a:lstStyle/>
          <a:p>
            <a:r>
              <a:rPr lang="en-US" sz="1600" b="1" dirty="0">
                <a:cs typeface="Times New Roman" panose="02020603050405020304" pitchFamily="18" charset="0"/>
              </a:rPr>
              <a:t>Vault Logic</a:t>
            </a:r>
          </a:p>
        </p:txBody>
      </p:sp>
      <p:cxnSp>
        <p:nvCxnSpPr>
          <p:cNvPr id="121" name="Straight Connector 120">
            <a:extLst>
              <a:ext uri="{FF2B5EF4-FFF2-40B4-BE49-F238E27FC236}">
                <a16:creationId xmlns:a16="http://schemas.microsoft.com/office/drawing/2014/main" id="{F2419E90-ED6C-E94A-FA97-79797646489F}"/>
              </a:ext>
            </a:extLst>
          </p:cNvPr>
          <p:cNvCxnSpPr>
            <a:cxnSpLocks/>
            <a:stCxn id="89" idx="3"/>
          </p:cNvCxnSpPr>
          <p:nvPr/>
        </p:nvCxnSpPr>
        <p:spPr>
          <a:xfrm flipV="1">
            <a:off x="11075862" y="6001812"/>
            <a:ext cx="22538" cy="22062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2" name="Freeform 121">
            <a:extLst>
              <a:ext uri="{FF2B5EF4-FFF2-40B4-BE49-F238E27FC236}">
                <a16:creationId xmlns:a16="http://schemas.microsoft.com/office/drawing/2014/main" id="{C6E8C17E-DF8C-9CCC-2029-166BDD57AAFE}"/>
              </a:ext>
            </a:extLst>
          </p:cNvPr>
          <p:cNvSpPr/>
          <p:nvPr/>
        </p:nvSpPr>
        <p:spPr>
          <a:xfrm>
            <a:off x="11857381" y="4441124"/>
            <a:ext cx="283335" cy="141667"/>
          </a:xfrm>
          <a:custGeom>
            <a:avLst/>
            <a:gdLst>
              <a:gd name="connsiteX0" fmla="*/ 0 w 283335"/>
              <a:gd name="connsiteY0" fmla="*/ 12879 h 141667"/>
              <a:gd name="connsiteX1" fmla="*/ 180304 w 283335"/>
              <a:gd name="connsiteY1" fmla="*/ 141667 h 141667"/>
              <a:gd name="connsiteX2" fmla="*/ 283335 w 283335"/>
              <a:gd name="connsiteY2" fmla="*/ 0 h 141667"/>
              <a:gd name="connsiteX3" fmla="*/ 0 w 283335"/>
              <a:gd name="connsiteY3" fmla="*/ 12879 h 141667"/>
            </a:gdLst>
            <a:ahLst/>
            <a:cxnLst>
              <a:cxn ang="0">
                <a:pos x="connsiteX0" y="connsiteY0"/>
              </a:cxn>
              <a:cxn ang="0">
                <a:pos x="connsiteX1" y="connsiteY1"/>
              </a:cxn>
              <a:cxn ang="0">
                <a:pos x="connsiteX2" y="connsiteY2"/>
              </a:cxn>
              <a:cxn ang="0">
                <a:pos x="connsiteX3" y="connsiteY3"/>
              </a:cxn>
            </a:cxnLst>
            <a:rect l="l" t="t" r="r" b="b"/>
            <a:pathLst>
              <a:path w="283335" h="141667">
                <a:moveTo>
                  <a:pt x="0" y="12879"/>
                </a:moveTo>
                <a:lnTo>
                  <a:pt x="180304" y="141667"/>
                </a:lnTo>
                <a:lnTo>
                  <a:pt x="283335" y="0"/>
                </a:lnTo>
                <a:lnTo>
                  <a:pt x="0" y="12879"/>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TextBox 122">
            <a:extLst>
              <a:ext uri="{FF2B5EF4-FFF2-40B4-BE49-F238E27FC236}">
                <a16:creationId xmlns:a16="http://schemas.microsoft.com/office/drawing/2014/main" id="{9BAA83A6-11F4-F81A-0006-70727C8AC2EC}"/>
              </a:ext>
            </a:extLst>
          </p:cNvPr>
          <p:cNvSpPr txBox="1"/>
          <p:nvPr/>
        </p:nvSpPr>
        <p:spPr>
          <a:xfrm>
            <a:off x="10465515" y="5389449"/>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124" name="TextBox 123">
            <a:extLst>
              <a:ext uri="{FF2B5EF4-FFF2-40B4-BE49-F238E27FC236}">
                <a16:creationId xmlns:a16="http://schemas.microsoft.com/office/drawing/2014/main" id="{D42076F2-5813-4EF7-3D60-824134AA8688}"/>
              </a:ext>
            </a:extLst>
          </p:cNvPr>
          <p:cNvSpPr txBox="1"/>
          <p:nvPr/>
        </p:nvSpPr>
        <p:spPr>
          <a:xfrm>
            <a:off x="10465514" y="4859357"/>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125" name="TextBox 124">
            <a:extLst>
              <a:ext uri="{FF2B5EF4-FFF2-40B4-BE49-F238E27FC236}">
                <a16:creationId xmlns:a16="http://schemas.microsoft.com/office/drawing/2014/main" id="{60F172F0-F2C2-0C1D-ECAB-03680BB1454D}"/>
              </a:ext>
            </a:extLst>
          </p:cNvPr>
          <p:cNvSpPr txBox="1"/>
          <p:nvPr/>
        </p:nvSpPr>
        <p:spPr>
          <a:xfrm>
            <a:off x="10450208" y="4342660"/>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126" name="TextBox 125">
            <a:extLst>
              <a:ext uri="{FF2B5EF4-FFF2-40B4-BE49-F238E27FC236}">
                <a16:creationId xmlns:a16="http://schemas.microsoft.com/office/drawing/2014/main" id="{3ECF3AE6-4497-9F20-BAFE-C8AFE4A35DD0}"/>
              </a:ext>
            </a:extLst>
          </p:cNvPr>
          <p:cNvSpPr txBox="1"/>
          <p:nvPr/>
        </p:nvSpPr>
        <p:spPr>
          <a:xfrm>
            <a:off x="10498130" y="3799366"/>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127" name="TextBox 126">
            <a:extLst>
              <a:ext uri="{FF2B5EF4-FFF2-40B4-BE49-F238E27FC236}">
                <a16:creationId xmlns:a16="http://schemas.microsoft.com/office/drawing/2014/main" id="{DAA50239-D79B-2933-D531-3853FE4AE276}"/>
              </a:ext>
            </a:extLst>
          </p:cNvPr>
          <p:cNvSpPr txBox="1"/>
          <p:nvPr/>
        </p:nvSpPr>
        <p:spPr>
          <a:xfrm>
            <a:off x="0" y="1647387"/>
            <a:ext cx="12192000" cy="60978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500" dirty="0">
                <a:cs typeface="Times New Roman" panose="02020603050405020304" pitchFamily="18" charset="0"/>
              </a:rPr>
              <a:t>Multiple stacks are connected over a memory network to scale up to higher capacity </a:t>
            </a:r>
          </a:p>
        </p:txBody>
      </p:sp>
      <p:sp>
        <p:nvSpPr>
          <p:cNvPr id="512" name="直线">
            <a:extLst>
              <a:ext uri="{FF2B5EF4-FFF2-40B4-BE49-F238E27FC236}">
                <a16:creationId xmlns:a16="http://schemas.microsoft.com/office/drawing/2014/main" id="{C97B7D1C-C072-45F4-2C8C-4F9BA23D61F8}"/>
              </a:ext>
            </a:extLst>
          </p:cNvPr>
          <p:cNvSpPr/>
          <p:nvPr/>
        </p:nvSpPr>
        <p:spPr>
          <a:xfrm rot="21600000" flipH="1">
            <a:off x="3312755" y="3189458"/>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3" name="直线">
            <a:extLst>
              <a:ext uri="{FF2B5EF4-FFF2-40B4-BE49-F238E27FC236}">
                <a16:creationId xmlns:a16="http://schemas.microsoft.com/office/drawing/2014/main" id="{E0209CFD-958F-0E30-D1CC-D83893E326DB}"/>
              </a:ext>
            </a:extLst>
          </p:cNvPr>
          <p:cNvSpPr/>
          <p:nvPr/>
        </p:nvSpPr>
        <p:spPr>
          <a:xfrm rot="21600000" flipH="1">
            <a:off x="1198269" y="5013713"/>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4" name="直线">
            <a:extLst>
              <a:ext uri="{FF2B5EF4-FFF2-40B4-BE49-F238E27FC236}">
                <a16:creationId xmlns:a16="http://schemas.microsoft.com/office/drawing/2014/main" id="{C443E84D-08E1-D551-FAC5-55EA4123F21A}"/>
              </a:ext>
            </a:extLst>
          </p:cNvPr>
          <p:cNvSpPr/>
          <p:nvPr/>
        </p:nvSpPr>
        <p:spPr>
          <a:xfrm rot="21600000" flipH="1">
            <a:off x="2044482" y="3922949"/>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5" name="矩形">
            <a:extLst>
              <a:ext uri="{FF2B5EF4-FFF2-40B4-BE49-F238E27FC236}">
                <a16:creationId xmlns:a16="http://schemas.microsoft.com/office/drawing/2014/main" id="{E30655AB-4BE0-10FA-E650-7F477CA8BDD6}"/>
              </a:ext>
            </a:extLst>
          </p:cNvPr>
          <p:cNvSpPr/>
          <p:nvPr/>
        </p:nvSpPr>
        <p:spPr>
          <a:xfrm>
            <a:off x="828903" y="278610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0</a:t>
            </a:r>
          </a:p>
        </p:txBody>
      </p:sp>
      <p:sp>
        <p:nvSpPr>
          <p:cNvPr id="516" name="矩形">
            <a:extLst>
              <a:ext uri="{FF2B5EF4-FFF2-40B4-BE49-F238E27FC236}">
                <a16:creationId xmlns:a16="http://schemas.microsoft.com/office/drawing/2014/main" id="{72B81CDC-CA1C-D0E0-525C-6B2884978130}"/>
              </a:ext>
            </a:extLst>
          </p:cNvPr>
          <p:cNvSpPr/>
          <p:nvPr/>
        </p:nvSpPr>
        <p:spPr>
          <a:xfrm>
            <a:off x="1705189" y="278610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517" name="矩形">
            <a:extLst>
              <a:ext uri="{FF2B5EF4-FFF2-40B4-BE49-F238E27FC236}">
                <a16:creationId xmlns:a16="http://schemas.microsoft.com/office/drawing/2014/main" id="{E0E976E8-452B-11A5-BE99-C22024F9EFDC}"/>
              </a:ext>
            </a:extLst>
          </p:cNvPr>
          <p:cNvSpPr/>
          <p:nvPr/>
        </p:nvSpPr>
        <p:spPr>
          <a:xfrm>
            <a:off x="828903" y="351952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518" name="矩形">
            <a:extLst>
              <a:ext uri="{FF2B5EF4-FFF2-40B4-BE49-F238E27FC236}">
                <a16:creationId xmlns:a16="http://schemas.microsoft.com/office/drawing/2014/main" id="{228E6D4C-0E9C-2DE4-84C0-7E1B1EB8B004}"/>
              </a:ext>
            </a:extLst>
          </p:cNvPr>
          <p:cNvSpPr/>
          <p:nvPr/>
        </p:nvSpPr>
        <p:spPr>
          <a:xfrm>
            <a:off x="1705189" y="351952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519" name="直线">
            <a:extLst>
              <a:ext uri="{FF2B5EF4-FFF2-40B4-BE49-F238E27FC236}">
                <a16:creationId xmlns:a16="http://schemas.microsoft.com/office/drawing/2014/main" id="{2B99198B-DFE2-9D84-64FE-F71CCA993AA9}"/>
              </a:ext>
            </a:extLst>
          </p:cNvPr>
          <p:cNvSpPr/>
          <p:nvPr/>
        </p:nvSpPr>
        <p:spPr>
          <a:xfrm>
            <a:off x="1191918" y="297032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0" name="直线">
            <a:extLst>
              <a:ext uri="{FF2B5EF4-FFF2-40B4-BE49-F238E27FC236}">
                <a16:creationId xmlns:a16="http://schemas.microsoft.com/office/drawing/2014/main" id="{D7F23359-451D-B5BD-6D04-4EAFA4498BEC}"/>
              </a:ext>
            </a:extLst>
          </p:cNvPr>
          <p:cNvSpPr/>
          <p:nvPr/>
        </p:nvSpPr>
        <p:spPr>
          <a:xfrm>
            <a:off x="1210967" y="3704906"/>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1" name="直线">
            <a:extLst>
              <a:ext uri="{FF2B5EF4-FFF2-40B4-BE49-F238E27FC236}">
                <a16:creationId xmlns:a16="http://schemas.microsoft.com/office/drawing/2014/main" id="{133A01FA-CAB2-2BCA-C683-0DF6C1387E14}"/>
              </a:ext>
            </a:extLst>
          </p:cNvPr>
          <p:cNvSpPr/>
          <p:nvPr/>
        </p:nvSpPr>
        <p:spPr>
          <a:xfrm>
            <a:off x="1007770" y="3165163"/>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2" name="直线">
            <a:extLst>
              <a:ext uri="{FF2B5EF4-FFF2-40B4-BE49-F238E27FC236}">
                <a16:creationId xmlns:a16="http://schemas.microsoft.com/office/drawing/2014/main" id="{D2FC51DE-8D90-07B7-657B-8F12666FB485}"/>
              </a:ext>
            </a:extLst>
          </p:cNvPr>
          <p:cNvSpPr/>
          <p:nvPr/>
        </p:nvSpPr>
        <p:spPr>
          <a:xfrm>
            <a:off x="1890407" y="3158813"/>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3" name="直线">
            <a:extLst>
              <a:ext uri="{FF2B5EF4-FFF2-40B4-BE49-F238E27FC236}">
                <a16:creationId xmlns:a16="http://schemas.microsoft.com/office/drawing/2014/main" id="{6826AF42-1E5B-F780-97A7-3733558A407C}"/>
              </a:ext>
            </a:extLst>
          </p:cNvPr>
          <p:cNvSpPr/>
          <p:nvPr/>
        </p:nvSpPr>
        <p:spPr>
          <a:xfrm>
            <a:off x="1191918" y="3152464"/>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4" name="直线">
            <a:extLst>
              <a:ext uri="{FF2B5EF4-FFF2-40B4-BE49-F238E27FC236}">
                <a16:creationId xmlns:a16="http://schemas.microsoft.com/office/drawing/2014/main" id="{52049290-865A-3120-71F6-185C2E43F320}"/>
              </a:ext>
            </a:extLst>
          </p:cNvPr>
          <p:cNvSpPr/>
          <p:nvPr/>
        </p:nvSpPr>
        <p:spPr>
          <a:xfrm rot="21600000" flipH="1">
            <a:off x="1198268" y="3165163"/>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5" name="矩形">
            <a:extLst>
              <a:ext uri="{FF2B5EF4-FFF2-40B4-BE49-F238E27FC236}">
                <a16:creationId xmlns:a16="http://schemas.microsoft.com/office/drawing/2014/main" id="{3CBBFEB8-E587-DCA1-33B4-D08010C7C818}"/>
              </a:ext>
            </a:extLst>
          </p:cNvPr>
          <p:cNvSpPr/>
          <p:nvPr/>
        </p:nvSpPr>
        <p:spPr>
          <a:xfrm>
            <a:off x="2930821" y="280208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526" name="矩形">
            <a:extLst>
              <a:ext uri="{FF2B5EF4-FFF2-40B4-BE49-F238E27FC236}">
                <a16:creationId xmlns:a16="http://schemas.microsoft.com/office/drawing/2014/main" id="{7E41D6FE-555F-0B16-EAF1-48CB394C1C39}"/>
              </a:ext>
            </a:extLst>
          </p:cNvPr>
          <p:cNvSpPr/>
          <p:nvPr/>
        </p:nvSpPr>
        <p:spPr>
          <a:xfrm>
            <a:off x="2930821" y="352914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527" name="直线">
            <a:extLst>
              <a:ext uri="{FF2B5EF4-FFF2-40B4-BE49-F238E27FC236}">
                <a16:creationId xmlns:a16="http://schemas.microsoft.com/office/drawing/2014/main" id="{D4A7DB7C-501B-85AC-5071-D83BAF96DAA9}"/>
              </a:ext>
            </a:extLst>
          </p:cNvPr>
          <p:cNvSpPr/>
          <p:nvPr/>
        </p:nvSpPr>
        <p:spPr>
          <a:xfrm>
            <a:off x="3293836" y="298629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8" name="直线">
            <a:extLst>
              <a:ext uri="{FF2B5EF4-FFF2-40B4-BE49-F238E27FC236}">
                <a16:creationId xmlns:a16="http://schemas.microsoft.com/office/drawing/2014/main" id="{17B27BA5-F970-E33B-63BB-74AD57DD67AB}"/>
              </a:ext>
            </a:extLst>
          </p:cNvPr>
          <p:cNvSpPr/>
          <p:nvPr/>
        </p:nvSpPr>
        <p:spPr>
          <a:xfrm>
            <a:off x="3312885" y="3720880"/>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9" name="直线">
            <a:extLst>
              <a:ext uri="{FF2B5EF4-FFF2-40B4-BE49-F238E27FC236}">
                <a16:creationId xmlns:a16="http://schemas.microsoft.com/office/drawing/2014/main" id="{5D6C22D7-738C-CF46-6C06-0AE6ECB54FE0}"/>
              </a:ext>
            </a:extLst>
          </p:cNvPr>
          <p:cNvSpPr/>
          <p:nvPr/>
        </p:nvSpPr>
        <p:spPr>
          <a:xfrm>
            <a:off x="3109688" y="3181137"/>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30" name="直线">
            <a:extLst>
              <a:ext uri="{FF2B5EF4-FFF2-40B4-BE49-F238E27FC236}">
                <a16:creationId xmlns:a16="http://schemas.microsoft.com/office/drawing/2014/main" id="{C3D12215-CDE1-5103-6496-2F1A477766F7}"/>
              </a:ext>
            </a:extLst>
          </p:cNvPr>
          <p:cNvSpPr/>
          <p:nvPr/>
        </p:nvSpPr>
        <p:spPr>
          <a:xfrm>
            <a:off x="3992325" y="3174788"/>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31" name="直线">
            <a:extLst>
              <a:ext uri="{FF2B5EF4-FFF2-40B4-BE49-F238E27FC236}">
                <a16:creationId xmlns:a16="http://schemas.microsoft.com/office/drawing/2014/main" id="{621F01DF-5A7F-FA12-D7DD-A4A437077E82}"/>
              </a:ext>
            </a:extLst>
          </p:cNvPr>
          <p:cNvSpPr/>
          <p:nvPr/>
        </p:nvSpPr>
        <p:spPr>
          <a:xfrm>
            <a:off x="3293834" y="3157928"/>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32" name="直线">
            <a:extLst>
              <a:ext uri="{FF2B5EF4-FFF2-40B4-BE49-F238E27FC236}">
                <a16:creationId xmlns:a16="http://schemas.microsoft.com/office/drawing/2014/main" id="{C4336EC1-4AB4-ACDA-1B78-4194D6510E3F}"/>
              </a:ext>
            </a:extLst>
          </p:cNvPr>
          <p:cNvSpPr/>
          <p:nvPr/>
        </p:nvSpPr>
        <p:spPr>
          <a:xfrm>
            <a:off x="2087254" y="2981017"/>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33" name="矩形">
            <a:extLst>
              <a:ext uri="{FF2B5EF4-FFF2-40B4-BE49-F238E27FC236}">
                <a16:creationId xmlns:a16="http://schemas.microsoft.com/office/drawing/2014/main" id="{8E320268-0F1B-092C-597C-936082BA510C}"/>
              </a:ext>
            </a:extLst>
          </p:cNvPr>
          <p:cNvSpPr/>
          <p:nvPr/>
        </p:nvSpPr>
        <p:spPr>
          <a:xfrm>
            <a:off x="822654" y="462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534" name="矩形">
            <a:extLst>
              <a:ext uri="{FF2B5EF4-FFF2-40B4-BE49-F238E27FC236}">
                <a16:creationId xmlns:a16="http://schemas.microsoft.com/office/drawing/2014/main" id="{F9AD6EB3-4E3F-D908-61CF-E3262C68C338}"/>
              </a:ext>
            </a:extLst>
          </p:cNvPr>
          <p:cNvSpPr/>
          <p:nvPr/>
        </p:nvSpPr>
        <p:spPr>
          <a:xfrm>
            <a:off x="1698940" y="462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535" name="矩形">
            <a:extLst>
              <a:ext uri="{FF2B5EF4-FFF2-40B4-BE49-F238E27FC236}">
                <a16:creationId xmlns:a16="http://schemas.microsoft.com/office/drawing/2014/main" id="{D42966DF-FFE7-D8ED-EE80-3197B0BABAE8}"/>
              </a:ext>
            </a:extLst>
          </p:cNvPr>
          <p:cNvSpPr/>
          <p:nvPr/>
        </p:nvSpPr>
        <p:spPr>
          <a:xfrm>
            <a:off x="822654" y="535474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536" name="矩形">
            <a:extLst>
              <a:ext uri="{FF2B5EF4-FFF2-40B4-BE49-F238E27FC236}">
                <a16:creationId xmlns:a16="http://schemas.microsoft.com/office/drawing/2014/main" id="{78C0E737-6D2E-C796-F954-D0E0AAF5EF62}"/>
              </a:ext>
            </a:extLst>
          </p:cNvPr>
          <p:cNvSpPr/>
          <p:nvPr/>
        </p:nvSpPr>
        <p:spPr>
          <a:xfrm>
            <a:off x="1698940" y="535474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537" name="直线">
            <a:extLst>
              <a:ext uri="{FF2B5EF4-FFF2-40B4-BE49-F238E27FC236}">
                <a16:creationId xmlns:a16="http://schemas.microsoft.com/office/drawing/2014/main" id="{E246FE1E-9765-7A31-8143-1A0561016D47}"/>
              </a:ext>
            </a:extLst>
          </p:cNvPr>
          <p:cNvSpPr/>
          <p:nvPr/>
        </p:nvSpPr>
        <p:spPr>
          <a:xfrm>
            <a:off x="1185668" y="4805549"/>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38" name="直线">
            <a:extLst>
              <a:ext uri="{FF2B5EF4-FFF2-40B4-BE49-F238E27FC236}">
                <a16:creationId xmlns:a16="http://schemas.microsoft.com/office/drawing/2014/main" id="{8BB9C88B-82E5-A8FF-F79A-918BC91517D9}"/>
              </a:ext>
            </a:extLst>
          </p:cNvPr>
          <p:cNvSpPr/>
          <p:nvPr/>
        </p:nvSpPr>
        <p:spPr>
          <a:xfrm>
            <a:off x="1204718" y="5540131"/>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39" name="直线">
            <a:extLst>
              <a:ext uri="{FF2B5EF4-FFF2-40B4-BE49-F238E27FC236}">
                <a16:creationId xmlns:a16="http://schemas.microsoft.com/office/drawing/2014/main" id="{6F912428-DB0A-A7E6-4DE2-DAB37F762FE0}"/>
              </a:ext>
            </a:extLst>
          </p:cNvPr>
          <p:cNvSpPr/>
          <p:nvPr/>
        </p:nvSpPr>
        <p:spPr>
          <a:xfrm>
            <a:off x="1001521" y="5000392"/>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0" name="直线">
            <a:extLst>
              <a:ext uri="{FF2B5EF4-FFF2-40B4-BE49-F238E27FC236}">
                <a16:creationId xmlns:a16="http://schemas.microsoft.com/office/drawing/2014/main" id="{9C691C37-AA84-2418-5C8A-AAE973289235}"/>
              </a:ext>
            </a:extLst>
          </p:cNvPr>
          <p:cNvSpPr/>
          <p:nvPr/>
        </p:nvSpPr>
        <p:spPr>
          <a:xfrm>
            <a:off x="1884157" y="4994042"/>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1" name="直线">
            <a:extLst>
              <a:ext uri="{FF2B5EF4-FFF2-40B4-BE49-F238E27FC236}">
                <a16:creationId xmlns:a16="http://schemas.microsoft.com/office/drawing/2014/main" id="{A5CDD631-2FA4-292B-4AE8-D8BCBCB0DBE7}"/>
              </a:ext>
            </a:extLst>
          </p:cNvPr>
          <p:cNvSpPr/>
          <p:nvPr/>
        </p:nvSpPr>
        <p:spPr>
          <a:xfrm>
            <a:off x="1185668" y="4987692"/>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2" name="矩形">
            <a:extLst>
              <a:ext uri="{FF2B5EF4-FFF2-40B4-BE49-F238E27FC236}">
                <a16:creationId xmlns:a16="http://schemas.microsoft.com/office/drawing/2014/main" id="{0CC62C78-1E23-FB5A-6D6C-9051F9F311AF}"/>
              </a:ext>
            </a:extLst>
          </p:cNvPr>
          <p:cNvSpPr/>
          <p:nvPr/>
        </p:nvSpPr>
        <p:spPr>
          <a:xfrm>
            <a:off x="2924570" y="463730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zh-CN"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543" name="矩形">
            <a:extLst>
              <a:ext uri="{FF2B5EF4-FFF2-40B4-BE49-F238E27FC236}">
                <a16:creationId xmlns:a16="http://schemas.microsoft.com/office/drawing/2014/main" id="{188FCA11-E53B-6A22-8AEF-599D5656FDDD}"/>
              </a:ext>
            </a:extLst>
          </p:cNvPr>
          <p:cNvSpPr/>
          <p:nvPr/>
        </p:nvSpPr>
        <p:spPr>
          <a:xfrm>
            <a:off x="2924570" y="537072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544" name="直线">
            <a:extLst>
              <a:ext uri="{FF2B5EF4-FFF2-40B4-BE49-F238E27FC236}">
                <a16:creationId xmlns:a16="http://schemas.microsoft.com/office/drawing/2014/main" id="{849D8C43-2004-BCBE-A281-6629CA60E140}"/>
              </a:ext>
            </a:extLst>
          </p:cNvPr>
          <p:cNvSpPr/>
          <p:nvPr/>
        </p:nvSpPr>
        <p:spPr>
          <a:xfrm>
            <a:off x="3287584" y="4821524"/>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5" name="直线">
            <a:extLst>
              <a:ext uri="{FF2B5EF4-FFF2-40B4-BE49-F238E27FC236}">
                <a16:creationId xmlns:a16="http://schemas.microsoft.com/office/drawing/2014/main" id="{F29106BC-24CC-71CB-64CF-00F34F88BA0C}"/>
              </a:ext>
            </a:extLst>
          </p:cNvPr>
          <p:cNvSpPr/>
          <p:nvPr/>
        </p:nvSpPr>
        <p:spPr>
          <a:xfrm>
            <a:off x="3306635" y="552562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6" name="直线">
            <a:extLst>
              <a:ext uri="{FF2B5EF4-FFF2-40B4-BE49-F238E27FC236}">
                <a16:creationId xmlns:a16="http://schemas.microsoft.com/office/drawing/2014/main" id="{CC52C255-5BF0-4E1B-1ED5-2284190D93B2}"/>
              </a:ext>
            </a:extLst>
          </p:cNvPr>
          <p:cNvSpPr/>
          <p:nvPr/>
        </p:nvSpPr>
        <p:spPr>
          <a:xfrm>
            <a:off x="3103438" y="5016367"/>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7" name="直线">
            <a:extLst>
              <a:ext uri="{FF2B5EF4-FFF2-40B4-BE49-F238E27FC236}">
                <a16:creationId xmlns:a16="http://schemas.microsoft.com/office/drawing/2014/main" id="{E3A853EA-1066-145F-4739-E14137481E3B}"/>
              </a:ext>
            </a:extLst>
          </p:cNvPr>
          <p:cNvSpPr/>
          <p:nvPr/>
        </p:nvSpPr>
        <p:spPr>
          <a:xfrm>
            <a:off x="3986074" y="5010016"/>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8" name="直线">
            <a:extLst>
              <a:ext uri="{FF2B5EF4-FFF2-40B4-BE49-F238E27FC236}">
                <a16:creationId xmlns:a16="http://schemas.microsoft.com/office/drawing/2014/main" id="{90E76220-65BD-3E9D-8054-4999777881EC}"/>
              </a:ext>
            </a:extLst>
          </p:cNvPr>
          <p:cNvSpPr/>
          <p:nvPr/>
        </p:nvSpPr>
        <p:spPr>
          <a:xfrm>
            <a:off x="3287584" y="5003667"/>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9" name="直线">
            <a:extLst>
              <a:ext uri="{FF2B5EF4-FFF2-40B4-BE49-F238E27FC236}">
                <a16:creationId xmlns:a16="http://schemas.microsoft.com/office/drawing/2014/main" id="{E8EC2668-1F69-83A8-0333-75CB0DDB942B}"/>
              </a:ext>
            </a:extLst>
          </p:cNvPr>
          <p:cNvSpPr/>
          <p:nvPr/>
        </p:nvSpPr>
        <p:spPr>
          <a:xfrm rot="21600000" flipH="1">
            <a:off x="3293935" y="5016367"/>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50" name="直线">
            <a:extLst>
              <a:ext uri="{FF2B5EF4-FFF2-40B4-BE49-F238E27FC236}">
                <a16:creationId xmlns:a16="http://schemas.microsoft.com/office/drawing/2014/main" id="{ECE0A37F-2ACE-70B1-8C9B-CFD91317A522}"/>
              </a:ext>
            </a:extLst>
          </p:cNvPr>
          <p:cNvSpPr/>
          <p:nvPr/>
        </p:nvSpPr>
        <p:spPr>
          <a:xfrm>
            <a:off x="2081003" y="5546483"/>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51" name="直线">
            <a:extLst>
              <a:ext uri="{FF2B5EF4-FFF2-40B4-BE49-F238E27FC236}">
                <a16:creationId xmlns:a16="http://schemas.microsoft.com/office/drawing/2014/main" id="{3058EDCD-37CC-483B-49DF-B73F50B814EA}"/>
              </a:ext>
            </a:extLst>
          </p:cNvPr>
          <p:cNvSpPr/>
          <p:nvPr/>
        </p:nvSpPr>
        <p:spPr>
          <a:xfrm>
            <a:off x="1001420" y="3901753"/>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52" name="直线">
            <a:extLst>
              <a:ext uri="{FF2B5EF4-FFF2-40B4-BE49-F238E27FC236}">
                <a16:creationId xmlns:a16="http://schemas.microsoft.com/office/drawing/2014/main" id="{A4C0D28B-96CA-6C02-21AE-7A46E9CFC866}"/>
              </a:ext>
            </a:extLst>
          </p:cNvPr>
          <p:cNvSpPr/>
          <p:nvPr/>
        </p:nvSpPr>
        <p:spPr>
          <a:xfrm>
            <a:off x="3966826" y="3914451"/>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53" name="直线">
            <a:extLst>
              <a:ext uri="{FF2B5EF4-FFF2-40B4-BE49-F238E27FC236}">
                <a16:creationId xmlns:a16="http://schemas.microsoft.com/office/drawing/2014/main" id="{5F38A645-90E2-C896-E934-D655F4C067D5}"/>
              </a:ext>
            </a:extLst>
          </p:cNvPr>
          <p:cNvSpPr/>
          <p:nvPr/>
        </p:nvSpPr>
        <p:spPr>
          <a:xfrm>
            <a:off x="2087254" y="3889053"/>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54" name="Rounded Rectangle 553">
            <a:extLst>
              <a:ext uri="{FF2B5EF4-FFF2-40B4-BE49-F238E27FC236}">
                <a16:creationId xmlns:a16="http://schemas.microsoft.com/office/drawing/2014/main" id="{7B00F5A6-73D2-8461-DBE0-03CF6A62DB3D}"/>
              </a:ext>
            </a:extLst>
          </p:cNvPr>
          <p:cNvSpPr/>
          <p:nvPr/>
        </p:nvSpPr>
        <p:spPr>
          <a:xfrm rot="16200000">
            <a:off x="-1280539" y="4118218"/>
            <a:ext cx="2948305" cy="321548"/>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5" name="Straight Arrow Connector 554">
            <a:extLst>
              <a:ext uri="{FF2B5EF4-FFF2-40B4-BE49-F238E27FC236}">
                <a16:creationId xmlns:a16="http://schemas.microsoft.com/office/drawing/2014/main" id="{E4D1E625-A8DE-1CD4-BA99-02F1A4B6B4A9}"/>
              </a:ext>
            </a:extLst>
          </p:cNvPr>
          <p:cNvCxnSpPr>
            <a:stCxn id="515" idx="1"/>
          </p:cNvCxnSpPr>
          <p:nvPr/>
        </p:nvCxnSpPr>
        <p:spPr>
          <a:xfrm flipH="1">
            <a:off x="349297" y="2983911"/>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56" name="Straight Arrow Connector 555">
            <a:extLst>
              <a:ext uri="{FF2B5EF4-FFF2-40B4-BE49-F238E27FC236}">
                <a16:creationId xmlns:a16="http://schemas.microsoft.com/office/drawing/2014/main" id="{3542C95E-49C2-64C2-597D-299493D319E6}"/>
              </a:ext>
            </a:extLst>
          </p:cNvPr>
          <p:cNvCxnSpPr>
            <a:stCxn id="535" idx="1"/>
          </p:cNvCxnSpPr>
          <p:nvPr/>
        </p:nvCxnSpPr>
        <p:spPr>
          <a:xfrm flipH="1">
            <a:off x="349297" y="5553121"/>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57" name="Elbow Connector 556">
            <a:extLst>
              <a:ext uri="{FF2B5EF4-FFF2-40B4-BE49-F238E27FC236}">
                <a16:creationId xmlns:a16="http://schemas.microsoft.com/office/drawing/2014/main" id="{6231671F-88B9-F311-39F4-807132A1A7D5}"/>
              </a:ext>
            </a:extLst>
          </p:cNvPr>
          <p:cNvCxnSpPr>
            <a:cxnSpLocks/>
            <a:stCxn id="559" idx="2"/>
          </p:cNvCxnSpPr>
          <p:nvPr/>
        </p:nvCxnSpPr>
        <p:spPr>
          <a:xfrm rot="5400000">
            <a:off x="2062170" y="3815912"/>
            <a:ext cx="303" cy="3857202"/>
          </a:xfrm>
          <a:prstGeom prst="bentConnector3">
            <a:avLst>
              <a:gd name="adj1" fmla="val 61174917"/>
            </a:avLst>
          </a:prstGeom>
          <a:noFill/>
          <a:ln w="19050" cap="flat" cmpd="sng">
            <a:solidFill>
              <a:srgbClr val="000000"/>
            </a:solidFill>
            <a:prstDash val="solid"/>
            <a:miter/>
            <a:headEnd type="triangle" w="med" len="med"/>
            <a:tailEnd type="triangle" w="med" len="med"/>
          </a:ln>
        </p:spPr>
      </p:cxnSp>
      <p:sp>
        <p:nvSpPr>
          <p:cNvPr id="558" name="矩形">
            <a:extLst>
              <a:ext uri="{FF2B5EF4-FFF2-40B4-BE49-F238E27FC236}">
                <a16:creationId xmlns:a16="http://schemas.microsoft.com/office/drawing/2014/main" id="{748490CD-2223-2033-EAE1-AC17816149EA}"/>
              </a:ext>
            </a:extLst>
          </p:cNvPr>
          <p:cNvSpPr/>
          <p:nvPr/>
        </p:nvSpPr>
        <p:spPr>
          <a:xfrm>
            <a:off x="3807642" y="2800203"/>
            <a:ext cx="368294" cy="370967"/>
          </a:xfrm>
          <a:prstGeom prst="rect">
            <a:avLst/>
          </a:prstGeom>
          <a:solidFill>
            <a:schemeClr val="bg2">
              <a:lumMod val="50000"/>
            </a:schemeClr>
          </a:solidFill>
          <a:ln w="19050" cap="flat" cmpd="sng">
            <a:noFill/>
            <a:prstDash val="solid"/>
            <a:miter/>
          </a:ln>
        </p:spPr>
        <p:txBody>
          <a:bodyPr vert="horz" wrap="square" lIns="0" tIns="45720" rIns="0" bIns="45720" anchor="ctr" anchorCtr="0"/>
          <a:lstStyle/>
          <a:p>
            <a:pPr algn="ctr"/>
            <a:endParaRPr lang="en-US" altLang="en-US" b="1" dirty="0">
              <a:solidFill>
                <a:schemeClr val="bg1"/>
              </a:solidFill>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559" name="矩形">
            <a:extLst>
              <a:ext uri="{FF2B5EF4-FFF2-40B4-BE49-F238E27FC236}">
                <a16:creationId xmlns:a16="http://schemas.microsoft.com/office/drawing/2014/main" id="{CC8AE8CA-C346-64F2-B9B0-DF7EEE4880F4}"/>
              </a:ext>
            </a:extLst>
          </p:cNvPr>
          <p:cNvSpPr/>
          <p:nvPr/>
        </p:nvSpPr>
        <p:spPr>
          <a:xfrm>
            <a:off x="3806775" y="5373395"/>
            <a:ext cx="368294" cy="370967"/>
          </a:xfrm>
          <a:prstGeom prst="rect">
            <a:avLst/>
          </a:prstGeom>
          <a:solidFill>
            <a:schemeClr val="bg2">
              <a:lumMod val="50000"/>
            </a:schemeClr>
          </a:solidFill>
          <a:ln w="19050" cap="flat" cmpd="sng">
            <a:no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zh-CN"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560" name="矩形">
            <a:extLst>
              <a:ext uri="{FF2B5EF4-FFF2-40B4-BE49-F238E27FC236}">
                <a16:creationId xmlns:a16="http://schemas.microsoft.com/office/drawing/2014/main" id="{0C4FDA7C-A392-53FD-2DAD-D1A184909821}"/>
              </a:ext>
            </a:extLst>
          </p:cNvPr>
          <p:cNvSpPr/>
          <p:nvPr/>
        </p:nvSpPr>
        <p:spPr>
          <a:xfrm>
            <a:off x="3808652" y="4633130"/>
            <a:ext cx="368294" cy="370967"/>
          </a:xfrm>
          <a:prstGeom prst="rect">
            <a:avLst/>
          </a:prstGeom>
          <a:solidFill>
            <a:schemeClr val="bg2">
              <a:lumMod val="50000"/>
            </a:schemeClr>
          </a:solidFill>
          <a:ln w="19050" cap="flat" cmpd="sng">
            <a:no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561" name="矩形">
            <a:extLst>
              <a:ext uri="{FF2B5EF4-FFF2-40B4-BE49-F238E27FC236}">
                <a16:creationId xmlns:a16="http://schemas.microsoft.com/office/drawing/2014/main" id="{F2DFC9E9-0BBD-C280-5FAD-28C2462123B1}"/>
              </a:ext>
            </a:extLst>
          </p:cNvPr>
          <p:cNvSpPr/>
          <p:nvPr/>
        </p:nvSpPr>
        <p:spPr>
          <a:xfrm>
            <a:off x="3807189" y="3526283"/>
            <a:ext cx="368294" cy="370967"/>
          </a:xfrm>
          <a:prstGeom prst="rect">
            <a:avLst/>
          </a:prstGeom>
          <a:solidFill>
            <a:schemeClr val="bg2">
              <a:lumMod val="50000"/>
            </a:schemeClr>
          </a:solidFill>
          <a:ln w="19050" cap="flat" cmpd="sng">
            <a:no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cxnSp>
        <p:nvCxnSpPr>
          <p:cNvPr id="562" name="Elbow Connector 561">
            <a:extLst>
              <a:ext uri="{FF2B5EF4-FFF2-40B4-BE49-F238E27FC236}">
                <a16:creationId xmlns:a16="http://schemas.microsoft.com/office/drawing/2014/main" id="{E2970E26-51CA-3244-6419-6D45C4A66D7C}"/>
              </a:ext>
            </a:extLst>
          </p:cNvPr>
          <p:cNvCxnSpPr>
            <a:cxnSpLocks/>
          </p:cNvCxnSpPr>
          <p:nvPr/>
        </p:nvCxnSpPr>
        <p:spPr>
          <a:xfrm rot="16200000" flipV="1">
            <a:off x="2053955" y="866504"/>
            <a:ext cx="25400" cy="3848735"/>
          </a:xfrm>
          <a:prstGeom prst="bentConnector3">
            <a:avLst>
              <a:gd name="adj1" fmla="val 734520"/>
            </a:avLst>
          </a:prstGeom>
          <a:noFill/>
          <a:ln w="19050" cap="flat" cmpd="sng">
            <a:solidFill>
              <a:srgbClr val="000000"/>
            </a:solidFill>
            <a:prstDash val="solid"/>
            <a:miter/>
            <a:headEnd type="triangle" w="med" len="med"/>
            <a:tailEnd type="triangle" w="med" len="med"/>
          </a:ln>
        </p:spPr>
      </p:cxnSp>
      <p:sp>
        <p:nvSpPr>
          <p:cNvPr id="571" name="TextBox 570">
            <a:extLst>
              <a:ext uri="{FF2B5EF4-FFF2-40B4-BE49-F238E27FC236}">
                <a16:creationId xmlns:a16="http://schemas.microsoft.com/office/drawing/2014/main" id="{4C3878D2-627D-CEF2-F910-E0A37EE09FD8}"/>
              </a:ext>
            </a:extLst>
          </p:cNvPr>
          <p:cNvSpPr txBox="1"/>
          <p:nvPr/>
        </p:nvSpPr>
        <p:spPr>
          <a:xfrm>
            <a:off x="3953814" y="6362163"/>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2DB204EF-FA41-E4F4-C306-FA5686EBB732}"/>
              </a:ext>
            </a:extLst>
          </p:cNvPr>
          <p:cNvSpPr txBox="1"/>
          <p:nvPr/>
        </p:nvSpPr>
        <p:spPr>
          <a:xfrm>
            <a:off x="3719698" y="2810614"/>
            <a:ext cx="783864" cy="377509"/>
          </a:xfrm>
          <a:prstGeom prst="rect">
            <a:avLst/>
          </a:prstGeom>
          <a:noFill/>
        </p:spPr>
        <p:txBody>
          <a:bodyPr wrap="square" rtlCol="0">
            <a:spAutoFit/>
          </a:bodyPr>
          <a:lstStyle/>
          <a:p>
            <a:r>
              <a:rPr lang="en-US" b="1" dirty="0">
                <a:solidFill>
                  <a:schemeClr val="bg1"/>
                </a:solidFill>
              </a:rPr>
              <a:t>S11</a:t>
            </a:r>
          </a:p>
        </p:txBody>
      </p:sp>
      <p:sp>
        <p:nvSpPr>
          <p:cNvPr id="5" name="TextBox 4">
            <a:extLst>
              <a:ext uri="{FF2B5EF4-FFF2-40B4-BE49-F238E27FC236}">
                <a16:creationId xmlns:a16="http://schemas.microsoft.com/office/drawing/2014/main" id="{7BE89439-1220-DE64-8ED7-FE7937E3C2BF}"/>
              </a:ext>
            </a:extLst>
          </p:cNvPr>
          <p:cNvSpPr txBox="1"/>
          <p:nvPr/>
        </p:nvSpPr>
        <p:spPr>
          <a:xfrm>
            <a:off x="3714054" y="3516151"/>
            <a:ext cx="783864" cy="377509"/>
          </a:xfrm>
          <a:prstGeom prst="rect">
            <a:avLst/>
          </a:prstGeom>
          <a:noFill/>
        </p:spPr>
        <p:txBody>
          <a:bodyPr wrap="square" rtlCol="0">
            <a:spAutoFit/>
          </a:bodyPr>
          <a:lstStyle/>
          <a:p>
            <a:r>
              <a:rPr lang="en-US" b="1" dirty="0">
                <a:solidFill>
                  <a:schemeClr val="bg1"/>
                </a:solidFill>
              </a:rPr>
              <a:t>S10</a:t>
            </a:r>
          </a:p>
        </p:txBody>
      </p:sp>
      <p:sp>
        <p:nvSpPr>
          <p:cNvPr id="7" name="TextBox 6">
            <a:extLst>
              <a:ext uri="{FF2B5EF4-FFF2-40B4-BE49-F238E27FC236}">
                <a16:creationId xmlns:a16="http://schemas.microsoft.com/office/drawing/2014/main" id="{C9A9E0F6-3C97-6025-2421-23E7971A6D3B}"/>
              </a:ext>
            </a:extLst>
          </p:cNvPr>
          <p:cNvSpPr txBox="1"/>
          <p:nvPr/>
        </p:nvSpPr>
        <p:spPr>
          <a:xfrm>
            <a:off x="3714054" y="4611681"/>
            <a:ext cx="783864" cy="377509"/>
          </a:xfrm>
          <a:prstGeom prst="rect">
            <a:avLst/>
          </a:prstGeom>
          <a:noFill/>
        </p:spPr>
        <p:txBody>
          <a:bodyPr wrap="square" rtlCol="0">
            <a:spAutoFit/>
          </a:bodyPr>
          <a:lstStyle/>
          <a:p>
            <a:r>
              <a:rPr lang="en-US" b="1" dirty="0">
                <a:solidFill>
                  <a:schemeClr val="bg1"/>
                </a:solidFill>
              </a:rPr>
              <a:t>S15</a:t>
            </a:r>
          </a:p>
        </p:txBody>
      </p:sp>
      <p:sp>
        <p:nvSpPr>
          <p:cNvPr id="8" name="TextBox 7">
            <a:extLst>
              <a:ext uri="{FF2B5EF4-FFF2-40B4-BE49-F238E27FC236}">
                <a16:creationId xmlns:a16="http://schemas.microsoft.com/office/drawing/2014/main" id="{B8C782BE-6EF1-35CA-0DC8-A91A293CC06E}"/>
              </a:ext>
            </a:extLst>
          </p:cNvPr>
          <p:cNvSpPr txBox="1"/>
          <p:nvPr/>
        </p:nvSpPr>
        <p:spPr>
          <a:xfrm>
            <a:off x="2833912" y="4623702"/>
            <a:ext cx="783864" cy="377509"/>
          </a:xfrm>
          <a:prstGeom prst="rect">
            <a:avLst/>
          </a:prstGeom>
          <a:noFill/>
        </p:spPr>
        <p:txBody>
          <a:bodyPr wrap="square" rtlCol="0">
            <a:spAutoFit/>
          </a:bodyPr>
          <a:lstStyle/>
          <a:p>
            <a:r>
              <a:rPr lang="en-US" b="1" dirty="0">
                <a:solidFill>
                  <a:schemeClr val="bg1"/>
                </a:solidFill>
              </a:rPr>
              <a:t>S12</a:t>
            </a:r>
          </a:p>
        </p:txBody>
      </p:sp>
      <p:sp>
        <p:nvSpPr>
          <p:cNvPr id="10" name="TextBox 9">
            <a:extLst>
              <a:ext uri="{FF2B5EF4-FFF2-40B4-BE49-F238E27FC236}">
                <a16:creationId xmlns:a16="http://schemas.microsoft.com/office/drawing/2014/main" id="{32640BBF-38A1-EA7A-CEE6-C8E404826828}"/>
              </a:ext>
            </a:extLst>
          </p:cNvPr>
          <p:cNvSpPr txBox="1"/>
          <p:nvPr/>
        </p:nvSpPr>
        <p:spPr>
          <a:xfrm>
            <a:off x="2821557" y="5367824"/>
            <a:ext cx="783864" cy="377509"/>
          </a:xfrm>
          <a:prstGeom prst="rect">
            <a:avLst/>
          </a:prstGeom>
          <a:noFill/>
        </p:spPr>
        <p:txBody>
          <a:bodyPr wrap="square" rtlCol="0">
            <a:spAutoFit/>
          </a:bodyPr>
          <a:lstStyle/>
          <a:p>
            <a:r>
              <a:rPr lang="en-US" b="1" dirty="0">
                <a:solidFill>
                  <a:schemeClr val="bg1"/>
                </a:solidFill>
              </a:rPr>
              <a:t>S13</a:t>
            </a:r>
          </a:p>
        </p:txBody>
      </p:sp>
      <p:sp>
        <p:nvSpPr>
          <p:cNvPr id="11" name="TextBox 10">
            <a:extLst>
              <a:ext uri="{FF2B5EF4-FFF2-40B4-BE49-F238E27FC236}">
                <a16:creationId xmlns:a16="http://schemas.microsoft.com/office/drawing/2014/main" id="{508E308E-E05C-7E36-44A4-FF8AEC771340}"/>
              </a:ext>
            </a:extLst>
          </p:cNvPr>
          <p:cNvSpPr txBox="1"/>
          <p:nvPr/>
        </p:nvSpPr>
        <p:spPr>
          <a:xfrm>
            <a:off x="3702552" y="5357528"/>
            <a:ext cx="783864" cy="377509"/>
          </a:xfrm>
          <a:prstGeom prst="rect">
            <a:avLst/>
          </a:prstGeom>
          <a:noFill/>
        </p:spPr>
        <p:txBody>
          <a:bodyPr wrap="square" rtlCol="0">
            <a:spAutoFit/>
          </a:bodyPr>
          <a:lstStyle/>
          <a:p>
            <a:r>
              <a:rPr lang="en-US" b="1" dirty="0">
                <a:solidFill>
                  <a:schemeClr val="bg1"/>
                </a:solidFill>
              </a:rPr>
              <a:t>S14</a:t>
            </a:r>
          </a:p>
        </p:txBody>
      </p:sp>
      <p:sp>
        <p:nvSpPr>
          <p:cNvPr id="6" name="Rounded Rectangle 5">
            <a:extLst>
              <a:ext uri="{FF2B5EF4-FFF2-40B4-BE49-F238E27FC236}">
                <a16:creationId xmlns:a16="http://schemas.microsoft.com/office/drawing/2014/main" id="{0A2FDC78-9E18-AFC0-CB9D-FD56A82CA9D4}"/>
              </a:ext>
            </a:extLst>
          </p:cNvPr>
          <p:cNvSpPr/>
          <p:nvPr/>
        </p:nvSpPr>
        <p:spPr>
          <a:xfrm>
            <a:off x="0" y="6058280"/>
            <a:ext cx="12192869" cy="798975"/>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lIns="91440" rIns="91440" rtlCol="0" anchor="ctr"/>
          <a:lstStyle/>
          <a:p>
            <a:pPr algn="ctr">
              <a:lnSpc>
                <a:spcPts val="3500"/>
              </a:lnSpc>
            </a:pPr>
            <a:r>
              <a:rPr lang="en-US" sz="3200" b="1" dirty="0">
                <a:solidFill>
                  <a:schemeClr val="bg1"/>
                </a:solidFill>
              </a:rPr>
              <a:t>A multi-stacked PIM system provides increased capacity</a:t>
            </a:r>
          </a:p>
          <a:p>
            <a:pPr algn="ctr">
              <a:lnSpc>
                <a:spcPts val="3500"/>
              </a:lnSpc>
            </a:pPr>
            <a:r>
              <a:rPr lang="en-US" sz="3200" b="1" dirty="0">
                <a:solidFill>
                  <a:schemeClr val="bg1"/>
                </a:solidFill>
              </a:rPr>
              <a:t> for emerging data-intensive applications 	</a:t>
            </a:r>
          </a:p>
        </p:txBody>
      </p:sp>
    </p:spTree>
    <p:custDataLst>
      <p:tags r:id="rId1"/>
    </p:custDataLst>
    <p:extLst>
      <p:ext uri="{BB962C8B-B14F-4D97-AF65-F5344CB8AC3E}">
        <p14:creationId xmlns:p14="http://schemas.microsoft.com/office/powerpoint/2010/main" val="2406817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Outline</a:t>
            </a:r>
          </a:p>
        </p:txBody>
      </p:sp>
      <p:sp>
        <p:nvSpPr>
          <p:cNvPr id="24" name="Rounded Rectangle 23">
            <a:extLst>
              <a:ext uri="{FF2B5EF4-FFF2-40B4-BE49-F238E27FC236}">
                <a16:creationId xmlns:a16="http://schemas.microsoft.com/office/drawing/2014/main" id="{7A6953D2-0C22-154D-86F2-291C286148E9}"/>
              </a:ext>
            </a:extLst>
          </p:cNvPr>
          <p:cNvSpPr/>
          <p:nvPr/>
        </p:nvSpPr>
        <p:spPr>
          <a:xfrm>
            <a:off x="919216" y="1237063"/>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Processing-in-Memory Introduction</a:t>
            </a:r>
          </a:p>
        </p:txBody>
      </p:sp>
      <p:sp>
        <p:nvSpPr>
          <p:cNvPr id="25" name="Rounded Rectangle 24">
            <a:extLst>
              <a:ext uri="{FF2B5EF4-FFF2-40B4-BE49-F238E27FC236}">
                <a16:creationId xmlns:a16="http://schemas.microsoft.com/office/drawing/2014/main" id="{44C17B30-B121-F344-9EE5-3B8471B07288}"/>
              </a:ext>
            </a:extLst>
          </p:cNvPr>
          <p:cNvSpPr/>
          <p:nvPr/>
        </p:nvSpPr>
        <p:spPr>
          <a:xfrm>
            <a:off x="919216" y="2057961"/>
            <a:ext cx="8799068" cy="565625"/>
          </a:xfrm>
          <a:prstGeom prst="roundRect">
            <a:avLst/>
          </a:prstGeom>
          <a:solidFill>
            <a:schemeClr val="bg1">
              <a:lumMod val="7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Address Translation in PIM Architecture</a:t>
            </a:r>
          </a:p>
        </p:txBody>
      </p:sp>
      <p:sp>
        <p:nvSpPr>
          <p:cNvPr id="28" name="Rounded Rectangle 27">
            <a:extLst>
              <a:ext uri="{FF2B5EF4-FFF2-40B4-BE49-F238E27FC236}">
                <a16:creationId xmlns:a16="http://schemas.microsoft.com/office/drawing/2014/main" id="{81962B55-91B3-2D4D-9190-081B0656567E}"/>
              </a:ext>
            </a:extLst>
          </p:cNvPr>
          <p:cNvSpPr/>
          <p:nvPr/>
        </p:nvSpPr>
        <p:spPr>
          <a:xfrm>
            <a:off x="919216" y="2907625"/>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Challenges and Key Ideas	 </a:t>
            </a:r>
          </a:p>
        </p:txBody>
      </p:sp>
      <p:sp>
        <p:nvSpPr>
          <p:cNvPr id="29" name="Rounded Rectangle 28">
            <a:extLst>
              <a:ext uri="{FF2B5EF4-FFF2-40B4-BE49-F238E27FC236}">
                <a16:creationId xmlns:a16="http://schemas.microsoft.com/office/drawing/2014/main" id="{804F8C84-A6F6-1749-A4C2-42BADC6CD133}"/>
              </a:ext>
            </a:extLst>
          </p:cNvPr>
          <p:cNvSpPr/>
          <p:nvPr/>
        </p:nvSpPr>
        <p:spPr>
          <a:xfrm>
            <a:off x="919216" y="3757289"/>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Evaluation</a:t>
            </a:r>
          </a:p>
        </p:txBody>
      </p:sp>
      <p:sp>
        <p:nvSpPr>
          <p:cNvPr id="31" name="Rounded Rectangle 30">
            <a:extLst>
              <a:ext uri="{FF2B5EF4-FFF2-40B4-BE49-F238E27FC236}">
                <a16:creationId xmlns:a16="http://schemas.microsoft.com/office/drawing/2014/main" id="{BBD1A83E-F149-7F47-B7E5-C1898472690D}"/>
              </a:ext>
            </a:extLst>
          </p:cNvPr>
          <p:cNvSpPr/>
          <p:nvPr/>
        </p:nvSpPr>
        <p:spPr>
          <a:xfrm>
            <a:off x="919216" y="4606953"/>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Conclusion </a:t>
            </a:r>
          </a:p>
        </p:txBody>
      </p:sp>
    </p:spTree>
    <p:extLst>
      <p:ext uri="{BB962C8B-B14F-4D97-AF65-F5344CB8AC3E}">
        <p14:creationId xmlns:p14="http://schemas.microsoft.com/office/powerpoint/2010/main" val="2683772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0001" y="10760"/>
            <a:ext cx="10515600" cy="1325563"/>
          </a:xfrm>
        </p:spPr>
        <p:txBody>
          <a:bodyPr/>
          <a:lstStyle/>
          <a:p>
            <a:r>
              <a:rPr lang="en-US" dirty="0">
                <a:latin typeface="+mn-lt"/>
              </a:rPr>
              <a:t>Memory Management in PIM</a:t>
            </a:r>
          </a:p>
        </p:txBody>
      </p:sp>
      <p:sp>
        <p:nvSpPr>
          <p:cNvPr id="3" name="TextBox 2">
            <a:extLst>
              <a:ext uri="{FF2B5EF4-FFF2-40B4-BE49-F238E27FC236}">
                <a16:creationId xmlns:a16="http://schemas.microsoft.com/office/drawing/2014/main" id="{D659B98B-1524-9D8B-7450-7A90EEE5A6ED}"/>
              </a:ext>
            </a:extLst>
          </p:cNvPr>
          <p:cNvSpPr txBox="1"/>
          <p:nvPr/>
        </p:nvSpPr>
        <p:spPr>
          <a:xfrm>
            <a:off x="13649018" y="2607349"/>
            <a:ext cx="184731" cy="369332"/>
          </a:xfrm>
          <a:prstGeom prst="rect">
            <a:avLst/>
          </a:prstGeom>
          <a:noFill/>
        </p:spPr>
        <p:txBody>
          <a:bodyPr wrap="none" rtlCol="0">
            <a:spAutoFit/>
          </a:bodyPr>
          <a:lstStyle/>
          <a:p>
            <a:endParaRPr lang="en-US" dirty="0"/>
          </a:p>
        </p:txBody>
      </p:sp>
      <p:sp>
        <p:nvSpPr>
          <p:cNvPr id="4" name="Rectangle 3">
            <a:extLst>
              <a:ext uri="{FF2B5EF4-FFF2-40B4-BE49-F238E27FC236}">
                <a16:creationId xmlns:a16="http://schemas.microsoft.com/office/drawing/2014/main" id="{9CD1DBE0-6332-0D9C-8A42-CEC2EFC59827}"/>
              </a:ext>
            </a:extLst>
          </p:cNvPr>
          <p:cNvSpPr/>
          <p:nvPr/>
        </p:nvSpPr>
        <p:spPr>
          <a:xfrm>
            <a:off x="4652974" y="3850618"/>
            <a:ext cx="2922943" cy="858833"/>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E91C6D-CECC-4EE5-3ADB-1319586EF26A}"/>
              </a:ext>
            </a:extLst>
          </p:cNvPr>
          <p:cNvSpPr/>
          <p:nvPr/>
        </p:nvSpPr>
        <p:spPr>
          <a:xfrm>
            <a:off x="4548855" y="3158115"/>
            <a:ext cx="3112581" cy="1660044"/>
          </a:xfrm>
          <a:prstGeom prst="rect">
            <a:avLst/>
          </a:prstGeom>
          <a:solidFill>
            <a:srgbClr val="767171">
              <a:alpha val="32157"/>
            </a:srgb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1549C52-4AC0-B4B5-A5B8-A849618F595B}"/>
              </a:ext>
            </a:extLst>
          </p:cNvPr>
          <p:cNvSpPr txBox="1"/>
          <p:nvPr/>
        </p:nvSpPr>
        <p:spPr>
          <a:xfrm>
            <a:off x="13554982" y="3442284"/>
            <a:ext cx="184731" cy="369332"/>
          </a:xfrm>
          <a:prstGeom prst="rect">
            <a:avLst/>
          </a:prstGeom>
          <a:noFill/>
        </p:spPr>
        <p:txBody>
          <a:bodyPr wrap="none" rtlCol="0">
            <a:spAutoFit/>
          </a:bodyPr>
          <a:lstStyle/>
          <a:p>
            <a:endParaRPr lang="en-US" dirty="0"/>
          </a:p>
        </p:txBody>
      </p:sp>
      <p:sp>
        <p:nvSpPr>
          <p:cNvPr id="7" name="直线">
            <a:extLst>
              <a:ext uri="{FF2B5EF4-FFF2-40B4-BE49-F238E27FC236}">
                <a16:creationId xmlns:a16="http://schemas.microsoft.com/office/drawing/2014/main" id="{FC8BDAF8-F521-C144-C90E-92B42F08C7F8}"/>
              </a:ext>
            </a:extLst>
          </p:cNvPr>
          <p:cNvSpPr/>
          <p:nvPr/>
        </p:nvSpPr>
        <p:spPr>
          <a:xfrm rot="21600000" flipV="1">
            <a:off x="4211534" y="3158115"/>
            <a:ext cx="353628" cy="122396"/>
          </a:xfrm>
          <a:prstGeom prst="line">
            <a:avLst/>
          </a:prstGeom>
          <a:noFill/>
          <a:ln w="38100" cap="flat" cmpd="sng">
            <a:solidFill>
              <a:srgbClr val="000000"/>
            </a:solidFill>
            <a:prstDash val="sysDot"/>
            <a:miter/>
          </a:ln>
        </p:spPr>
        <p:txBody>
          <a:bodyPr/>
          <a:lstStyle/>
          <a:p>
            <a:endParaRPr lang="en-US"/>
          </a:p>
        </p:txBody>
      </p:sp>
      <p:sp>
        <p:nvSpPr>
          <p:cNvPr id="8" name="直线">
            <a:extLst>
              <a:ext uri="{FF2B5EF4-FFF2-40B4-BE49-F238E27FC236}">
                <a16:creationId xmlns:a16="http://schemas.microsoft.com/office/drawing/2014/main" id="{07CFD5F1-4FD3-2306-4CF9-B1D2786E9265}"/>
              </a:ext>
            </a:extLst>
          </p:cNvPr>
          <p:cNvSpPr/>
          <p:nvPr/>
        </p:nvSpPr>
        <p:spPr>
          <a:xfrm rot="21600000">
            <a:off x="4224692" y="3665882"/>
            <a:ext cx="334489" cy="1160042"/>
          </a:xfrm>
          <a:prstGeom prst="line">
            <a:avLst/>
          </a:prstGeom>
          <a:noFill/>
          <a:ln w="38100" cap="flat" cmpd="sng">
            <a:solidFill>
              <a:srgbClr val="000000"/>
            </a:solidFill>
            <a:prstDash val="sysDot"/>
            <a:miter/>
          </a:ln>
        </p:spPr>
        <p:txBody>
          <a:bodyPr/>
          <a:lstStyle/>
          <a:p>
            <a:endParaRPr lang="en-US"/>
          </a:p>
        </p:txBody>
      </p:sp>
      <p:sp>
        <p:nvSpPr>
          <p:cNvPr id="10" name="Rectangle 9">
            <a:extLst>
              <a:ext uri="{FF2B5EF4-FFF2-40B4-BE49-F238E27FC236}">
                <a16:creationId xmlns:a16="http://schemas.microsoft.com/office/drawing/2014/main" id="{862FC595-16C7-006C-F642-2265EB2DDE22}"/>
              </a:ext>
            </a:extLst>
          </p:cNvPr>
          <p:cNvSpPr/>
          <p:nvPr/>
        </p:nvSpPr>
        <p:spPr>
          <a:xfrm>
            <a:off x="4733502" y="3362030"/>
            <a:ext cx="1140126" cy="305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E0D78C7-CAE7-230F-F4DB-0BDE0BD89938}"/>
              </a:ext>
            </a:extLst>
          </p:cNvPr>
          <p:cNvSpPr txBox="1"/>
          <p:nvPr/>
        </p:nvSpPr>
        <p:spPr>
          <a:xfrm>
            <a:off x="4839064" y="3330025"/>
            <a:ext cx="970821"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12" name="Straight Arrow Connector 11">
            <a:extLst>
              <a:ext uri="{FF2B5EF4-FFF2-40B4-BE49-F238E27FC236}">
                <a16:creationId xmlns:a16="http://schemas.microsoft.com/office/drawing/2014/main" id="{8393AC4D-1FDF-DABD-1681-D0585FCD0262}"/>
              </a:ext>
            </a:extLst>
          </p:cNvPr>
          <p:cNvCxnSpPr>
            <a:cxnSpLocks/>
          </p:cNvCxnSpPr>
          <p:nvPr/>
        </p:nvCxnSpPr>
        <p:spPr>
          <a:xfrm>
            <a:off x="5288287" y="3667668"/>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21FB9314-3FD3-7917-040A-B44F114E204A}"/>
              </a:ext>
            </a:extLst>
          </p:cNvPr>
          <p:cNvSpPr/>
          <p:nvPr/>
        </p:nvSpPr>
        <p:spPr>
          <a:xfrm>
            <a:off x="4735794" y="3915105"/>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942742F-4956-8B62-B04E-8291C8940A37}"/>
              </a:ext>
            </a:extLst>
          </p:cNvPr>
          <p:cNvSpPr txBox="1"/>
          <p:nvPr/>
        </p:nvSpPr>
        <p:spPr>
          <a:xfrm>
            <a:off x="5033112" y="4263718"/>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15" name="Rounded Rectangle 14">
            <a:extLst>
              <a:ext uri="{FF2B5EF4-FFF2-40B4-BE49-F238E27FC236}">
                <a16:creationId xmlns:a16="http://schemas.microsoft.com/office/drawing/2014/main" id="{49315E07-F293-8CC7-6A3A-D1B964ED8222}"/>
              </a:ext>
            </a:extLst>
          </p:cNvPr>
          <p:cNvSpPr/>
          <p:nvPr/>
        </p:nvSpPr>
        <p:spPr>
          <a:xfrm>
            <a:off x="4888242" y="4241565"/>
            <a:ext cx="927921" cy="3383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63F51A1-B0D9-6F5B-E377-7858E7D8E11C}"/>
              </a:ext>
            </a:extLst>
          </p:cNvPr>
          <p:cNvSpPr txBox="1"/>
          <p:nvPr/>
        </p:nvSpPr>
        <p:spPr>
          <a:xfrm>
            <a:off x="4808647" y="3940553"/>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 name="TextBox 16">
            <a:extLst>
              <a:ext uri="{FF2B5EF4-FFF2-40B4-BE49-F238E27FC236}">
                <a16:creationId xmlns:a16="http://schemas.microsoft.com/office/drawing/2014/main" id="{C3AC4FD6-D19D-B6D6-F57C-F05F7EE2150E}"/>
              </a:ext>
            </a:extLst>
          </p:cNvPr>
          <p:cNvSpPr txBox="1"/>
          <p:nvPr/>
        </p:nvSpPr>
        <p:spPr>
          <a:xfrm>
            <a:off x="5949834" y="3754495"/>
            <a:ext cx="281619"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18" name="Rectangle 17">
            <a:extLst>
              <a:ext uri="{FF2B5EF4-FFF2-40B4-BE49-F238E27FC236}">
                <a16:creationId xmlns:a16="http://schemas.microsoft.com/office/drawing/2014/main" id="{3D245BA9-1E17-290A-CB19-9FC8809EC2DA}"/>
              </a:ext>
            </a:extLst>
          </p:cNvPr>
          <p:cNvSpPr/>
          <p:nvPr/>
        </p:nvSpPr>
        <p:spPr>
          <a:xfrm>
            <a:off x="6338547" y="3355299"/>
            <a:ext cx="1185696" cy="305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B6E2F26-4C95-4905-5F73-09A1845AD484}"/>
              </a:ext>
            </a:extLst>
          </p:cNvPr>
          <p:cNvSpPr txBox="1"/>
          <p:nvPr/>
        </p:nvSpPr>
        <p:spPr>
          <a:xfrm>
            <a:off x="6453866" y="3323267"/>
            <a:ext cx="1251284" cy="369332"/>
          </a:xfrm>
          <a:prstGeom prst="rect">
            <a:avLst/>
          </a:prstGeom>
          <a:noFill/>
        </p:spPr>
        <p:txBody>
          <a:bodyPr wrap="square" rtlCol="0">
            <a:spAutoFit/>
          </a:bodyPr>
          <a:lstStyle/>
          <a:p>
            <a:r>
              <a:rPr lang="en-US" b="1" dirty="0">
                <a:cs typeface="Times New Roman" panose="02020603050405020304" pitchFamily="18" charset="0"/>
              </a:rPr>
              <a:t>Vault 31</a:t>
            </a:r>
          </a:p>
        </p:txBody>
      </p:sp>
      <p:sp>
        <p:nvSpPr>
          <p:cNvPr id="20" name="Rectangle 19">
            <a:extLst>
              <a:ext uri="{FF2B5EF4-FFF2-40B4-BE49-F238E27FC236}">
                <a16:creationId xmlns:a16="http://schemas.microsoft.com/office/drawing/2014/main" id="{8F0CED21-CF54-3F6C-91CB-77FEF451E79D}"/>
              </a:ext>
            </a:extLst>
          </p:cNvPr>
          <p:cNvSpPr/>
          <p:nvPr/>
        </p:nvSpPr>
        <p:spPr>
          <a:xfrm>
            <a:off x="6340329" y="3934279"/>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3B376A5-1F07-BD2D-0C6A-C9DA272E9F24}"/>
              </a:ext>
            </a:extLst>
          </p:cNvPr>
          <p:cNvSpPr txBox="1"/>
          <p:nvPr/>
        </p:nvSpPr>
        <p:spPr>
          <a:xfrm>
            <a:off x="6559486" y="4276379"/>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22" name="Rounded Rectangle 21">
            <a:extLst>
              <a:ext uri="{FF2B5EF4-FFF2-40B4-BE49-F238E27FC236}">
                <a16:creationId xmlns:a16="http://schemas.microsoft.com/office/drawing/2014/main" id="{44306029-E630-AFF6-1267-9A2ECE067AD5}"/>
              </a:ext>
            </a:extLst>
          </p:cNvPr>
          <p:cNvSpPr/>
          <p:nvPr/>
        </p:nvSpPr>
        <p:spPr>
          <a:xfrm>
            <a:off x="6464290" y="4248528"/>
            <a:ext cx="927921" cy="3383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4FA4A35-F470-719F-B866-5D638E67E4CA}"/>
              </a:ext>
            </a:extLst>
          </p:cNvPr>
          <p:cNvSpPr txBox="1"/>
          <p:nvPr/>
        </p:nvSpPr>
        <p:spPr>
          <a:xfrm>
            <a:off x="6443056" y="3940771"/>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24" name="Rectangle 23">
            <a:extLst>
              <a:ext uri="{FF2B5EF4-FFF2-40B4-BE49-F238E27FC236}">
                <a16:creationId xmlns:a16="http://schemas.microsoft.com/office/drawing/2014/main" id="{5BCAB129-061A-FB0E-593D-7679DF93F64A}"/>
              </a:ext>
            </a:extLst>
          </p:cNvPr>
          <p:cNvSpPr/>
          <p:nvPr/>
        </p:nvSpPr>
        <p:spPr>
          <a:xfrm>
            <a:off x="4652795" y="3280511"/>
            <a:ext cx="2940912" cy="4865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直线">
            <a:extLst>
              <a:ext uri="{FF2B5EF4-FFF2-40B4-BE49-F238E27FC236}">
                <a16:creationId xmlns:a16="http://schemas.microsoft.com/office/drawing/2014/main" id="{A61D93A9-395D-7546-40BE-966C02BEC81B}"/>
              </a:ext>
            </a:extLst>
          </p:cNvPr>
          <p:cNvSpPr/>
          <p:nvPr/>
        </p:nvSpPr>
        <p:spPr>
          <a:xfrm rot="21600000">
            <a:off x="7661434" y="4825923"/>
            <a:ext cx="207047" cy="1160042"/>
          </a:xfrm>
          <a:prstGeom prst="line">
            <a:avLst/>
          </a:prstGeom>
          <a:noFill/>
          <a:ln w="38100" cap="flat" cmpd="sng">
            <a:solidFill>
              <a:srgbClr val="000000"/>
            </a:solidFill>
            <a:prstDash val="sysDot"/>
            <a:miter/>
          </a:ln>
        </p:spPr>
        <p:txBody>
          <a:bodyPr/>
          <a:lstStyle/>
          <a:p>
            <a:endParaRPr lang="en-US"/>
          </a:p>
        </p:txBody>
      </p:sp>
      <p:sp>
        <p:nvSpPr>
          <p:cNvPr id="26" name="直线">
            <a:extLst>
              <a:ext uri="{FF2B5EF4-FFF2-40B4-BE49-F238E27FC236}">
                <a16:creationId xmlns:a16="http://schemas.microsoft.com/office/drawing/2014/main" id="{6D2FA52B-6BF9-AE45-DD31-D86FA195B22E}"/>
              </a:ext>
            </a:extLst>
          </p:cNvPr>
          <p:cNvSpPr/>
          <p:nvPr/>
        </p:nvSpPr>
        <p:spPr>
          <a:xfrm rot="21600000" flipV="1">
            <a:off x="7671217" y="2163663"/>
            <a:ext cx="1247199" cy="984520"/>
          </a:xfrm>
          <a:prstGeom prst="line">
            <a:avLst/>
          </a:prstGeom>
          <a:noFill/>
          <a:ln w="38100" cap="flat" cmpd="sng">
            <a:solidFill>
              <a:srgbClr val="000000"/>
            </a:solidFill>
            <a:prstDash val="sysDot"/>
            <a:miter/>
          </a:ln>
        </p:spPr>
        <p:txBody>
          <a:bodyPr/>
          <a:lstStyle/>
          <a:p>
            <a:endParaRPr lang="en-US"/>
          </a:p>
        </p:txBody>
      </p:sp>
      <p:sp>
        <p:nvSpPr>
          <p:cNvPr id="27" name="TextBox 26">
            <a:extLst>
              <a:ext uri="{FF2B5EF4-FFF2-40B4-BE49-F238E27FC236}">
                <a16:creationId xmlns:a16="http://schemas.microsoft.com/office/drawing/2014/main" id="{7DAD759A-51D6-CF2D-DC4F-484859AC4364}"/>
              </a:ext>
            </a:extLst>
          </p:cNvPr>
          <p:cNvSpPr txBox="1"/>
          <p:nvPr/>
        </p:nvSpPr>
        <p:spPr>
          <a:xfrm>
            <a:off x="5399999" y="2788197"/>
            <a:ext cx="2101885" cy="477054"/>
          </a:xfrm>
          <a:prstGeom prst="rect">
            <a:avLst/>
          </a:prstGeom>
          <a:noFill/>
        </p:spPr>
        <p:txBody>
          <a:bodyPr wrap="square" rtlCol="0">
            <a:spAutoFit/>
          </a:bodyPr>
          <a:lstStyle/>
          <a:p>
            <a:r>
              <a:rPr lang="en-US" sz="2500" dirty="0"/>
              <a:t>PIM STACK</a:t>
            </a:r>
          </a:p>
        </p:txBody>
      </p:sp>
      <p:cxnSp>
        <p:nvCxnSpPr>
          <p:cNvPr id="28" name="Straight Arrow Connector 27">
            <a:extLst>
              <a:ext uri="{FF2B5EF4-FFF2-40B4-BE49-F238E27FC236}">
                <a16:creationId xmlns:a16="http://schemas.microsoft.com/office/drawing/2014/main" id="{9A4CE3C7-1DBE-392B-2767-23A6F7458817}"/>
              </a:ext>
            </a:extLst>
          </p:cNvPr>
          <p:cNvCxnSpPr>
            <a:cxnSpLocks/>
          </p:cNvCxnSpPr>
          <p:nvPr/>
        </p:nvCxnSpPr>
        <p:spPr>
          <a:xfrm>
            <a:off x="6938012" y="3677720"/>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9" name="Freeform 28">
            <a:extLst>
              <a:ext uri="{FF2B5EF4-FFF2-40B4-BE49-F238E27FC236}">
                <a16:creationId xmlns:a16="http://schemas.microsoft.com/office/drawing/2014/main" id="{E3888C71-2C11-A9E2-3A7E-6FECFFCC87FE}"/>
              </a:ext>
            </a:extLst>
          </p:cNvPr>
          <p:cNvSpPr/>
          <p:nvPr/>
        </p:nvSpPr>
        <p:spPr>
          <a:xfrm>
            <a:off x="7914689" y="5544985"/>
            <a:ext cx="354992" cy="463639"/>
          </a:xfrm>
          <a:custGeom>
            <a:avLst/>
            <a:gdLst>
              <a:gd name="connsiteX0" fmla="*/ 257578 w 296215"/>
              <a:gd name="connsiteY0" fmla="*/ 0 h 463639"/>
              <a:gd name="connsiteX1" fmla="*/ 0 w 296215"/>
              <a:gd name="connsiteY1" fmla="*/ 450760 h 463639"/>
              <a:gd name="connsiteX2" fmla="*/ 296215 w 296215"/>
              <a:gd name="connsiteY2" fmla="*/ 463639 h 463639"/>
              <a:gd name="connsiteX3" fmla="*/ 257578 w 296215"/>
              <a:gd name="connsiteY3" fmla="*/ 0 h 463639"/>
            </a:gdLst>
            <a:ahLst/>
            <a:cxnLst>
              <a:cxn ang="0">
                <a:pos x="connsiteX0" y="connsiteY0"/>
              </a:cxn>
              <a:cxn ang="0">
                <a:pos x="connsiteX1" y="connsiteY1"/>
              </a:cxn>
              <a:cxn ang="0">
                <a:pos x="connsiteX2" y="connsiteY2"/>
              </a:cxn>
              <a:cxn ang="0">
                <a:pos x="connsiteX3" y="connsiteY3"/>
              </a:cxn>
            </a:cxnLst>
            <a:rect l="l" t="t" r="r" b="b"/>
            <a:pathLst>
              <a:path w="296215" h="463639">
                <a:moveTo>
                  <a:pt x="257578" y="0"/>
                </a:moveTo>
                <a:lnTo>
                  <a:pt x="0" y="450760"/>
                </a:lnTo>
                <a:lnTo>
                  <a:pt x="296215" y="463639"/>
                </a:lnTo>
                <a:lnTo>
                  <a:pt x="257578" y="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C7F679F-8C19-C99B-9D0C-D9BC9E841DE3}"/>
              </a:ext>
            </a:extLst>
          </p:cNvPr>
          <p:cNvSpPr/>
          <p:nvPr/>
        </p:nvSpPr>
        <p:spPr>
          <a:xfrm rot="17996683">
            <a:off x="10462522" y="4960533"/>
            <a:ext cx="1815036" cy="28979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FD1C3CE-61D7-198A-D473-D14359DE91B4}"/>
              </a:ext>
            </a:extLst>
          </p:cNvPr>
          <p:cNvSpPr/>
          <p:nvPr/>
        </p:nvSpPr>
        <p:spPr>
          <a:xfrm>
            <a:off x="10253501" y="5502642"/>
            <a:ext cx="765197" cy="5223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4B400B-4522-CE42-49CB-34B8868AEADF}"/>
              </a:ext>
            </a:extLst>
          </p:cNvPr>
          <p:cNvSpPr/>
          <p:nvPr/>
        </p:nvSpPr>
        <p:spPr>
          <a:xfrm>
            <a:off x="8185188" y="5506089"/>
            <a:ext cx="2122310" cy="539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B1B7DAF3-E082-BE9B-ADAD-4ADD483D6821}"/>
              </a:ext>
            </a:extLst>
          </p:cNvPr>
          <p:cNvSpPr/>
          <p:nvPr/>
        </p:nvSpPr>
        <p:spPr>
          <a:xfrm>
            <a:off x="7906572" y="5573873"/>
            <a:ext cx="912121" cy="40432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61732DDB-D3F7-C12F-C32B-3E34A2E1BEFF}"/>
              </a:ext>
            </a:extLst>
          </p:cNvPr>
          <p:cNvSpPr/>
          <p:nvPr/>
        </p:nvSpPr>
        <p:spPr>
          <a:xfrm>
            <a:off x="8668572" y="5579023"/>
            <a:ext cx="1004714" cy="438193"/>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B9D1498C-6A2F-BE84-4A96-CD51D4F7626E}"/>
              </a:ext>
            </a:extLst>
          </p:cNvPr>
          <p:cNvSpPr/>
          <p:nvPr/>
        </p:nvSpPr>
        <p:spPr>
          <a:xfrm>
            <a:off x="7903346" y="2156540"/>
            <a:ext cx="4086578" cy="1783645"/>
          </a:xfrm>
          <a:custGeom>
            <a:avLst/>
            <a:gdLst>
              <a:gd name="connsiteX0" fmla="*/ 4086578 w 4086578"/>
              <a:gd name="connsiteY0" fmla="*/ 11289 h 1783645"/>
              <a:gd name="connsiteX1" fmla="*/ 1027289 w 4086578"/>
              <a:gd name="connsiteY1" fmla="*/ 0 h 1783645"/>
              <a:gd name="connsiteX2" fmla="*/ 0 w 4086578"/>
              <a:gd name="connsiteY2" fmla="*/ 1772356 h 1783645"/>
              <a:gd name="connsiteX3" fmla="*/ 3070578 w 4086578"/>
              <a:gd name="connsiteY3" fmla="*/ 1783645 h 1783645"/>
              <a:gd name="connsiteX4" fmla="*/ 3364089 w 4086578"/>
              <a:gd name="connsiteY4" fmla="*/ 1219200 h 1783645"/>
              <a:gd name="connsiteX5" fmla="*/ 3488267 w 4086578"/>
              <a:gd name="connsiteY5" fmla="*/ 1230489 h 1783645"/>
              <a:gd name="connsiteX6" fmla="*/ 4018845 w 4086578"/>
              <a:gd name="connsiteY6" fmla="*/ 316089 h 1783645"/>
              <a:gd name="connsiteX7" fmla="*/ 3917245 w 4086578"/>
              <a:gd name="connsiteY7" fmla="*/ 316089 h 1783645"/>
              <a:gd name="connsiteX8" fmla="*/ 4086578 w 4086578"/>
              <a:gd name="connsiteY8" fmla="*/ 11289 h 178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578" h="1783645">
                <a:moveTo>
                  <a:pt x="4086578" y="11289"/>
                </a:moveTo>
                <a:lnTo>
                  <a:pt x="1027289" y="0"/>
                </a:lnTo>
                <a:lnTo>
                  <a:pt x="0" y="1772356"/>
                </a:lnTo>
                <a:lnTo>
                  <a:pt x="3070578" y="1783645"/>
                </a:lnTo>
                <a:lnTo>
                  <a:pt x="3364089" y="1219200"/>
                </a:lnTo>
                <a:lnTo>
                  <a:pt x="3488267" y="1230489"/>
                </a:lnTo>
                <a:lnTo>
                  <a:pt x="4018845" y="316089"/>
                </a:lnTo>
                <a:lnTo>
                  <a:pt x="3917245" y="316089"/>
                </a:lnTo>
                <a:lnTo>
                  <a:pt x="4086578" y="11289"/>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A66AC9B0-F434-3600-5341-D942AC9B0E71}"/>
              </a:ext>
            </a:extLst>
          </p:cNvPr>
          <p:cNvSpPr/>
          <p:nvPr/>
        </p:nvSpPr>
        <p:spPr>
          <a:xfrm>
            <a:off x="7903346" y="2687118"/>
            <a:ext cx="4109156" cy="1772356"/>
          </a:xfrm>
          <a:custGeom>
            <a:avLst/>
            <a:gdLst>
              <a:gd name="connsiteX0" fmla="*/ 304800 w 4109156"/>
              <a:gd name="connsiteY0" fmla="*/ 1253067 h 1772356"/>
              <a:gd name="connsiteX1" fmla="*/ 0 w 4109156"/>
              <a:gd name="connsiteY1" fmla="*/ 1772356 h 1772356"/>
              <a:gd name="connsiteX2" fmla="*/ 3036711 w 4109156"/>
              <a:gd name="connsiteY2" fmla="*/ 1761067 h 1772356"/>
              <a:gd name="connsiteX3" fmla="*/ 4109156 w 4109156"/>
              <a:gd name="connsiteY3" fmla="*/ 0 h 1772356"/>
              <a:gd name="connsiteX4" fmla="*/ 3894667 w 4109156"/>
              <a:gd name="connsiteY4" fmla="*/ 0 h 1772356"/>
              <a:gd name="connsiteX5" fmla="*/ 3894667 w 4109156"/>
              <a:gd name="connsiteY5" fmla="*/ 0 h 1772356"/>
              <a:gd name="connsiteX6" fmla="*/ 3894667 w 4109156"/>
              <a:gd name="connsiteY6" fmla="*/ 0 h 177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9156" h="1772356">
                <a:moveTo>
                  <a:pt x="304800" y="1253067"/>
                </a:moveTo>
                <a:lnTo>
                  <a:pt x="0" y="1772356"/>
                </a:lnTo>
                <a:lnTo>
                  <a:pt x="3036711" y="1761067"/>
                </a:lnTo>
                <a:lnTo>
                  <a:pt x="4109156" y="0"/>
                </a:lnTo>
                <a:lnTo>
                  <a:pt x="3894667" y="0"/>
                </a:lnTo>
                <a:lnTo>
                  <a:pt x="3894667" y="0"/>
                </a:lnTo>
                <a:lnTo>
                  <a:pt x="3894667"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134D868E-830B-9B67-C706-53FE875EFFD9}"/>
              </a:ext>
            </a:extLst>
          </p:cNvPr>
          <p:cNvSpPr/>
          <p:nvPr/>
        </p:nvSpPr>
        <p:spPr>
          <a:xfrm>
            <a:off x="7925924" y="3195118"/>
            <a:ext cx="4086578" cy="1783644"/>
          </a:xfrm>
          <a:custGeom>
            <a:avLst/>
            <a:gdLst>
              <a:gd name="connsiteX0" fmla="*/ 293511 w 4086578"/>
              <a:gd name="connsiteY0" fmla="*/ 1241778 h 1783644"/>
              <a:gd name="connsiteX1" fmla="*/ 0 w 4086578"/>
              <a:gd name="connsiteY1" fmla="*/ 1783644 h 1783644"/>
              <a:gd name="connsiteX2" fmla="*/ 3025422 w 4086578"/>
              <a:gd name="connsiteY2" fmla="*/ 1783644 h 1783644"/>
              <a:gd name="connsiteX3" fmla="*/ 4086578 w 4086578"/>
              <a:gd name="connsiteY3" fmla="*/ 0 h 1783644"/>
              <a:gd name="connsiteX4" fmla="*/ 3770489 w 4086578"/>
              <a:gd name="connsiteY4" fmla="*/ 0 h 1783644"/>
              <a:gd name="connsiteX5" fmla="*/ 3770489 w 4086578"/>
              <a:gd name="connsiteY5" fmla="*/ 0 h 178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6578" h="1783644">
                <a:moveTo>
                  <a:pt x="293511" y="1241778"/>
                </a:moveTo>
                <a:lnTo>
                  <a:pt x="0" y="1783644"/>
                </a:lnTo>
                <a:lnTo>
                  <a:pt x="3025422" y="1783644"/>
                </a:lnTo>
                <a:lnTo>
                  <a:pt x="4086578" y="0"/>
                </a:lnTo>
                <a:lnTo>
                  <a:pt x="3770489" y="0"/>
                </a:lnTo>
                <a:lnTo>
                  <a:pt x="3770489"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4E4A4582-73A8-AD0E-453A-A49322D9989D}"/>
              </a:ext>
            </a:extLst>
          </p:cNvPr>
          <p:cNvSpPr/>
          <p:nvPr/>
        </p:nvSpPr>
        <p:spPr>
          <a:xfrm>
            <a:off x="7903346" y="3725696"/>
            <a:ext cx="4120445" cy="1772355"/>
          </a:xfrm>
          <a:custGeom>
            <a:avLst/>
            <a:gdLst>
              <a:gd name="connsiteX0" fmla="*/ 316089 w 4120445"/>
              <a:gd name="connsiteY0" fmla="*/ 1241778 h 1772355"/>
              <a:gd name="connsiteX1" fmla="*/ 0 w 4120445"/>
              <a:gd name="connsiteY1" fmla="*/ 1772355 h 1772355"/>
              <a:gd name="connsiteX2" fmla="*/ 3070578 w 4120445"/>
              <a:gd name="connsiteY2" fmla="*/ 1772355 h 1772355"/>
              <a:gd name="connsiteX3" fmla="*/ 4120445 w 4120445"/>
              <a:gd name="connsiteY3" fmla="*/ 0 h 1772355"/>
              <a:gd name="connsiteX4" fmla="*/ 3770489 w 4120445"/>
              <a:gd name="connsiteY4" fmla="*/ 22578 h 177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445" h="1772355">
                <a:moveTo>
                  <a:pt x="316089" y="1241778"/>
                </a:moveTo>
                <a:lnTo>
                  <a:pt x="0" y="1772355"/>
                </a:lnTo>
                <a:lnTo>
                  <a:pt x="3070578" y="1772355"/>
                </a:lnTo>
                <a:lnTo>
                  <a:pt x="4120445" y="0"/>
                </a:lnTo>
                <a:lnTo>
                  <a:pt x="3770489"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2244E5CE-8AA3-1B72-C04A-C118435E4FC7}"/>
              </a:ext>
            </a:extLst>
          </p:cNvPr>
          <p:cNvSpPr/>
          <p:nvPr/>
        </p:nvSpPr>
        <p:spPr>
          <a:xfrm>
            <a:off x="7892057" y="4244985"/>
            <a:ext cx="4109156" cy="1783644"/>
          </a:xfrm>
          <a:custGeom>
            <a:avLst/>
            <a:gdLst>
              <a:gd name="connsiteX0" fmla="*/ 327378 w 4109156"/>
              <a:gd name="connsiteY0" fmla="*/ 1230489 h 1783644"/>
              <a:gd name="connsiteX1" fmla="*/ 0 w 4109156"/>
              <a:gd name="connsiteY1" fmla="*/ 1772355 h 1783644"/>
              <a:gd name="connsiteX2" fmla="*/ 3070578 w 4109156"/>
              <a:gd name="connsiteY2" fmla="*/ 1783644 h 1783644"/>
              <a:gd name="connsiteX3" fmla="*/ 4109156 w 4109156"/>
              <a:gd name="connsiteY3" fmla="*/ 0 h 1783644"/>
              <a:gd name="connsiteX4" fmla="*/ 3793067 w 4109156"/>
              <a:gd name="connsiteY4" fmla="*/ 11289 h 178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156" h="1783644">
                <a:moveTo>
                  <a:pt x="327378" y="1230489"/>
                </a:moveTo>
                <a:lnTo>
                  <a:pt x="0" y="1772355"/>
                </a:lnTo>
                <a:lnTo>
                  <a:pt x="3070578" y="1783644"/>
                </a:lnTo>
                <a:lnTo>
                  <a:pt x="4109156" y="0"/>
                </a:lnTo>
                <a:lnTo>
                  <a:pt x="3793067"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9">
            <a:extLst>
              <a:ext uri="{FF2B5EF4-FFF2-40B4-BE49-F238E27FC236}">
                <a16:creationId xmlns:a16="http://schemas.microsoft.com/office/drawing/2014/main" id="{30593D8A-7E64-1002-97CA-46CF40DEC259}"/>
              </a:ext>
            </a:extLst>
          </p:cNvPr>
          <p:cNvSpPr/>
          <p:nvPr/>
        </p:nvSpPr>
        <p:spPr>
          <a:xfrm>
            <a:off x="8682280" y="2156540"/>
            <a:ext cx="1027289" cy="1772356"/>
          </a:xfrm>
          <a:custGeom>
            <a:avLst/>
            <a:gdLst>
              <a:gd name="connsiteX0" fmla="*/ 1027289 w 1027289"/>
              <a:gd name="connsiteY0" fmla="*/ 0 h 1772356"/>
              <a:gd name="connsiteX1" fmla="*/ 0 w 1027289"/>
              <a:gd name="connsiteY1" fmla="*/ 1772356 h 1772356"/>
            </a:gdLst>
            <a:ahLst/>
            <a:cxnLst>
              <a:cxn ang="0">
                <a:pos x="connsiteX0" y="connsiteY0"/>
              </a:cxn>
              <a:cxn ang="0">
                <a:pos x="connsiteX1" y="connsiteY1"/>
              </a:cxn>
            </a:cxnLst>
            <a:rect l="l" t="t" r="r" b="b"/>
            <a:pathLst>
              <a:path w="1027289" h="1772356">
                <a:moveTo>
                  <a:pt x="1027289" y="0"/>
                </a:moveTo>
                <a:lnTo>
                  <a:pt x="0" y="177235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3CEEF41-8EC7-7247-4032-20627A1C96FC}"/>
              </a:ext>
            </a:extLst>
          </p:cNvPr>
          <p:cNvSpPr/>
          <p:nvPr/>
        </p:nvSpPr>
        <p:spPr>
          <a:xfrm>
            <a:off x="9432990" y="2165009"/>
            <a:ext cx="1027289" cy="1772356"/>
          </a:xfrm>
          <a:custGeom>
            <a:avLst/>
            <a:gdLst>
              <a:gd name="connsiteX0" fmla="*/ 1027289 w 1027289"/>
              <a:gd name="connsiteY0" fmla="*/ 0 h 1772356"/>
              <a:gd name="connsiteX1" fmla="*/ 0 w 1027289"/>
              <a:gd name="connsiteY1" fmla="*/ 1772356 h 1772356"/>
            </a:gdLst>
            <a:ahLst/>
            <a:cxnLst>
              <a:cxn ang="0">
                <a:pos x="connsiteX0" y="connsiteY0"/>
              </a:cxn>
              <a:cxn ang="0">
                <a:pos x="connsiteX1" y="connsiteY1"/>
              </a:cxn>
            </a:cxnLst>
            <a:rect l="l" t="t" r="r" b="b"/>
            <a:pathLst>
              <a:path w="1027289" h="1772356">
                <a:moveTo>
                  <a:pt x="1027289" y="0"/>
                </a:moveTo>
                <a:lnTo>
                  <a:pt x="0" y="177235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54041A24-8D90-5635-F547-D34A2C7F9E85}"/>
              </a:ext>
            </a:extLst>
          </p:cNvPr>
          <p:cNvSpPr/>
          <p:nvPr/>
        </p:nvSpPr>
        <p:spPr>
          <a:xfrm>
            <a:off x="8682279" y="2596807"/>
            <a:ext cx="1614311" cy="11289"/>
          </a:xfrm>
          <a:custGeom>
            <a:avLst/>
            <a:gdLst>
              <a:gd name="connsiteX0" fmla="*/ 0 w 1614311"/>
              <a:gd name="connsiteY0" fmla="*/ 0 h 11289"/>
              <a:gd name="connsiteX1" fmla="*/ 1614311 w 1614311"/>
              <a:gd name="connsiteY1" fmla="*/ 11289 h 11289"/>
            </a:gdLst>
            <a:ahLst/>
            <a:cxnLst>
              <a:cxn ang="0">
                <a:pos x="connsiteX0" y="connsiteY0"/>
              </a:cxn>
              <a:cxn ang="0">
                <a:pos x="connsiteX1" y="connsiteY1"/>
              </a:cxn>
            </a:cxnLst>
            <a:rect l="l" t="t" r="r" b="b"/>
            <a:pathLst>
              <a:path w="1614311" h="11289">
                <a:moveTo>
                  <a:pt x="0" y="0"/>
                </a:moveTo>
                <a:lnTo>
                  <a:pt x="1614311"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5606714F-07D3-9514-3C7D-51C3BF911BB3}"/>
              </a:ext>
            </a:extLst>
          </p:cNvPr>
          <p:cNvSpPr/>
          <p:nvPr/>
        </p:nvSpPr>
        <p:spPr>
          <a:xfrm>
            <a:off x="8422635" y="3014496"/>
            <a:ext cx="1659467" cy="22578"/>
          </a:xfrm>
          <a:custGeom>
            <a:avLst/>
            <a:gdLst>
              <a:gd name="connsiteX0" fmla="*/ 0 w 1659467"/>
              <a:gd name="connsiteY0" fmla="*/ 0 h 22578"/>
              <a:gd name="connsiteX1" fmla="*/ 1659467 w 1659467"/>
              <a:gd name="connsiteY1" fmla="*/ 22578 h 22578"/>
            </a:gdLst>
            <a:ahLst/>
            <a:cxnLst>
              <a:cxn ang="0">
                <a:pos x="connsiteX0" y="connsiteY0"/>
              </a:cxn>
              <a:cxn ang="0">
                <a:pos x="connsiteX1" y="connsiteY1"/>
              </a:cxn>
            </a:cxnLst>
            <a:rect l="l" t="t" r="r" b="b"/>
            <a:pathLst>
              <a:path w="1659467" h="22578">
                <a:moveTo>
                  <a:pt x="0" y="0"/>
                </a:moveTo>
                <a:lnTo>
                  <a:pt x="1659467"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DC96CEAB-4DB3-F044-86AD-24EA7E442053}"/>
              </a:ext>
            </a:extLst>
          </p:cNvPr>
          <p:cNvSpPr/>
          <p:nvPr/>
        </p:nvSpPr>
        <p:spPr>
          <a:xfrm>
            <a:off x="8162991" y="3477340"/>
            <a:ext cx="2280355" cy="22578"/>
          </a:xfrm>
          <a:custGeom>
            <a:avLst/>
            <a:gdLst>
              <a:gd name="connsiteX0" fmla="*/ 0 w 2280355"/>
              <a:gd name="connsiteY0" fmla="*/ 0 h 22578"/>
              <a:gd name="connsiteX1" fmla="*/ 2280355 w 2280355"/>
              <a:gd name="connsiteY1" fmla="*/ 22578 h 22578"/>
            </a:gdLst>
            <a:ahLst/>
            <a:cxnLst>
              <a:cxn ang="0">
                <a:pos x="connsiteX0" y="connsiteY0"/>
              </a:cxn>
              <a:cxn ang="0">
                <a:pos x="connsiteX1" y="connsiteY1"/>
              </a:cxn>
            </a:cxnLst>
            <a:rect l="l" t="t" r="r" b="b"/>
            <a:pathLst>
              <a:path w="2280355" h="22578">
                <a:moveTo>
                  <a:pt x="0" y="0"/>
                </a:moveTo>
                <a:lnTo>
                  <a:pt x="2280355"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46ED3CB6-FAF0-71EB-27E6-55E478CA3FF3}"/>
              </a:ext>
            </a:extLst>
          </p:cNvPr>
          <p:cNvSpPr/>
          <p:nvPr/>
        </p:nvSpPr>
        <p:spPr>
          <a:xfrm>
            <a:off x="9878902" y="2469809"/>
            <a:ext cx="2054578" cy="903109"/>
          </a:xfrm>
          <a:custGeom>
            <a:avLst/>
            <a:gdLst>
              <a:gd name="connsiteX0" fmla="*/ 541867 w 2065867"/>
              <a:gd name="connsiteY0" fmla="*/ 0 h 925689"/>
              <a:gd name="connsiteX1" fmla="*/ 2065867 w 2065867"/>
              <a:gd name="connsiteY1" fmla="*/ 11289 h 925689"/>
              <a:gd name="connsiteX2" fmla="*/ 1524000 w 2065867"/>
              <a:gd name="connsiteY2" fmla="*/ 914400 h 925689"/>
              <a:gd name="connsiteX3" fmla="*/ 0 w 2065867"/>
              <a:gd name="connsiteY3" fmla="*/ 925689 h 925689"/>
              <a:gd name="connsiteX4" fmla="*/ 541867 w 2065867"/>
              <a:gd name="connsiteY4" fmla="*/ 0 h 92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867" h="925689">
                <a:moveTo>
                  <a:pt x="541867" y="0"/>
                </a:moveTo>
                <a:lnTo>
                  <a:pt x="2065867" y="11289"/>
                </a:lnTo>
                <a:lnTo>
                  <a:pt x="1524000" y="914400"/>
                </a:lnTo>
                <a:lnTo>
                  <a:pt x="0" y="925689"/>
                </a:lnTo>
                <a:lnTo>
                  <a:pt x="541867"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ndParaRPr>
          </a:p>
        </p:txBody>
      </p:sp>
      <p:sp>
        <p:nvSpPr>
          <p:cNvPr id="46" name="Freeform 45">
            <a:extLst>
              <a:ext uri="{FF2B5EF4-FFF2-40B4-BE49-F238E27FC236}">
                <a16:creationId xmlns:a16="http://schemas.microsoft.com/office/drawing/2014/main" id="{3DBB0345-809D-86AD-840C-9681AE528D2A}"/>
              </a:ext>
            </a:extLst>
          </p:cNvPr>
          <p:cNvSpPr/>
          <p:nvPr/>
        </p:nvSpPr>
        <p:spPr>
          <a:xfrm>
            <a:off x="8659702" y="3937365"/>
            <a:ext cx="301976" cy="510820"/>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06234787-EDE7-9345-53C8-285341C2CA7F}"/>
              </a:ext>
            </a:extLst>
          </p:cNvPr>
          <p:cNvSpPr/>
          <p:nvPr/>
        </p:nvSpPr>
        <p:spPr>
          <a:xfrm>
            <a:off x="9421701" y="3925900"/>
            <a:ext cx="304800"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C81BD7CC-38C6-6629-FA5C-17EA391AFE58}"/>
              </a:ext>
            </a:extLst>
          </p:cNvPr>
          <p:cNvSpPr/>
          <p:nvPr/>
        </p:nvSpPr>
        <p:spPr>
          <a:xfrm>
            <a:off x="9421701" y="4452331"/>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AB6A8757-2AA0-CE63-9131-0E67360EFFDB}"/>
              </a:ext>
            </a:extLst>
          </p:cNvPr>
          <p:cNvSpPr/>
          <p:nvPr/>
        </p:nvSpPr>
        <p:spPr>
          <a:xfrm>
            <a:off x="9421700" y="4953365"/>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49">
            <a:extLst>
              <a:ext uri="{FF2B5EF4-FFF2-40B4-BE49-F238E27FC236}">
                <a16:creationId xmlns:a16="http://schemas.microsoft.com/office/drawing/2014/main" id="{314170BD-FF7E-84E4-AF13-26466254FE52}"/>
              </a:ext>
            </a:extLst>
          </p:cNvPr>
          <p:cNvSpPr/>
          <p:nvPr/>
        </p:nvSpPr>
        <p:spPr>
          <a:xfrm>
            <a:off x="9359359" y="5479045"/>
            <a:ext cx="389717" cy="524176"/>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50">
            <a:extLst>
              <a:ext uri="{FF2B5EF4-FFF2-40B4-BE49-F238E27FC236}">
                <a16:creationId xmlns:a16="http://schemas.microsoft.com/office/drawing/2014/main" id="{0D3A1E38-0C51-DF9D-0F2C-641121E5FC3E}"/>
              </a:ext>
            </a:extLst>
          </p:cNvPr>
          <p:cNvSpPr/>
          <p:nvPr/>
        </p:nvSpPr>
        <p:spPr>
          <a:xfrm>
            <a:off x="8659703" y="5495232"/>
            <a:ext cx="301976" cy="507988"/>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51">
            <a:extLst>
              <a:ext uri="{FF2B5EF4-FFF2-40B4-BE49-F238E27FC236}">
                <a16:creationId xmlns:a16="http://schemas.microsoft.com/office/drawing/2014/main" id="{36C992C8-4335-047B-75F0-84C1B0C5BD44}"/>
              </a:ext>
            </a:extLst>
          </p:cNvPr>
          <p:cNvSpPr/>
          <p:nvPr/>
        </p:nvSpPr>
        <p:spPr>
          <a:xfrm>
            <a:off x="8637124" y="4974899"/>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52">
            <a:extLst>
              <a:ext uri="{FF2B5EF4-FFF2-40B4-BE49-F238E27FC236}">
                <a16:creationId xmlns:a16="http://schemas.microsoft.com/office/drawing/2014/main" id="{E7D0BAA3-BB99-6386-E2E4-4AADEA056650}"/>
              </a:ext>
            </a:extLst>
          </p:cNvPr>
          <p:cNvSpPr/>
          <p:nvPr/>
        </p:nvSpPr>
        <p:spPr>
          <a:xfrm>
            <a:off x="8659702" y="4467767"/>
            <a:ext cx="327377" cy="488418"/>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53">
            <a:extLst>
              <a:ext uri="{FF2B5EF4-FFF2-40B4-BE49-F238E27FC236}">
                <a16:creationId xmlns:a16="http://schemas.microsoft.com/office/drawing/2014/main" id="{B2F4BE1E-776D-1598-170B-BBCFFED762B3}"/>
              </a:ext>
            </a:extLst>
          </p:cNvPr>
          <p:cNvSpPr/>
          <p:nvPr/>
        </p:nvSpPr>
        <p:spPr>
          <a:xfrm>
            <a:off x="8174280" y="4019207"/>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BEC62098-91E2-374C-F142-D8BCF5576358}"/>
              </a:ext>
            </a:extLst>
          </p:cNvPr>
          <p:cNvSpPr/>
          <p:nvPr/>
        </p:nvSpPr>
        <p:spPr>
          <a:xfrm>
            <a:off x="8151702" y="4532851"/>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F3E46A95-967D-E234-520F-BE1D7D6F82A8}"/>
              </a:ext>
            </a:extLst>
          </p:cNvPr>
          <p:cNvSpPr/>
          <p:nvPr/>
        </p:nvSpPr>
        <p:spPr>
          <a:xfrm>
            <a:off x="8162990" y="5067752"/>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F49FC545-97D1-878A-C36A-BF58EC4CF307}"/>
              </a:ext>
            </a:extLst>
          </p:cNvPr>
          <p:cNvSpPr/>
          <p:nvPr/>
        </p:nvSpPr>
        <p:spPr>
          <a:xfrm>
            <a:off x="8162991" y="5571428"/>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92DB4943-E2CE-7DDC-F9DB-358C443D628E}"/>
              </a:ext>
            </a:extLst>
          </p:cNvPr>
          <p:cNvSpPr/>
          <p:nvPr/>
        </p:nvSpPr>
        <p:spPr>
          <a:xfrm>
            <a:off x="10172413" y="3499918"/>
            <a:ext cx="1016000" cy="42897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ndParaRPr>
          </a:p>
        </p:txBody>
      </p:sp>
      <p:sp>
        <p:nvSpPr>
          <p:cNvPr id="59" name="Freeform 58">
            <a:extLst>
              <a:ext uri="{FF2B5EF4-FFF2-40B4-BE49-F238E27FC236}">
                <a16:creationId xmlns:a16="http://schemas.microsoft.com/office/drawing/2014/main" id="{750093F8-A2A0-59B6-E6B3-B6094B55A2D3}"/>
              </a:ext>
            </a:extLst>
          </p:cNvPr>
          <p:cNvSpPr/>
          <p:nvPr/>
        </p:nvSpPr>
        <p:spPr>
          <a:xfrm>
            <a:off x="10138546" y="4029174"/>
            <a:ext cx="1038578" cy="421485"/>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C9EF6FD6-C504-AD47-92FB-6E6ADF66C2CD}"/>
              </a:ext>
            </a:extLst>
          </p:cNvPr>
          <p:cNvSpPr/>
          <p:nvPr/>
        </p:nvSpPr>
        <p:spPr>
          <a:xfrm>
            <a:off x="10172410" y="4552433"/>
            <a:ext cx="1016000" cy="42897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a:extLst>
              <a:ext uri="{FF2B5EF4-FFF2-40B4-BE49-F238E27FC236}">
                <a16:creationId xmlns:a16="http://schemas.microsoft.com/office/drawing/2014/main" id="{6BD70C9F-8602-B434-E2B9-567F01A9E407}"/>
              </a:ext>
            </a:extLst>
          </p:cNvPr>
          <p:cNvSpPr/>
          <p:nvPr/>
        </p:nvSpPr>
        <p:spPr>
          <a:xfrm>
            <a:off x="10172413" y="5083184"/>
            <a:ext cx="1027286" cy="422760"/>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F18E14EA-BB61-DD95-7228-FB59296865A6}"/>
              </a:ext>
            </a:extLst>
          </p:cNvPr>
          <p:cNvSpPr/>
          <p:nvPr/>
        </p:nvSpPr>
        <p:spPr>
          <a:xfrm>
            <a:off x="9906468" y="5586751"/>
            <a:ext cx="1318287" cy="438193"/>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79F2FAE1-97C0-0E04-7A93-4CE57087CED7}"/>
              </a:ext>
            </a:extLst>
          </p:cNvPr>
          <p:cNvCxnSpPr>
            <a:cxnSpLocks/>
            <a:stCxn id="61" idx="1"/>
          </p:cNvCxnSpPr>
          <p:nvPr/>
        </p:nvCxnSpPr>
        <p:spPr>
          <a:xfrm flipV="1">
            <a:off x="10423528" y="4967476"/>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A8EDE6F-CC2F-8316-E050-C4676ECDCFBD}"/>
              </a:ext>
            </a:extLst>
          </p:cNvPr>
          <p:cNvCxnSpPr>
            <a:cxnSpLocks/>
          </p:cNvCxnSpPr>
          <p:nvPr/>
        </p:nvCxnSpPr>
        <p:spPr>
          <a:xfrm flipV="1">
            <a:off x="10285913" y="5481124"/>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35CBFA2-28B4-D877-DD52-571CB118384F}"/>
              </a:ext>
            </a:extLst>
          </p:cNvPr>
          <p:cNvCxnSpPr>
            <a:cxnSpLocks/>
          </p:cNvCxnSpPr>
          <p:nvPr/>
        </p:nvCxnSpPr>
        <p:spPr>
          <a:xfrm flipV="1">
            <a:off x="10417885" y="4442541"/>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0391B58-F0DD-8635-A0F0-0C9E708B385E}"/>
              </a:ext>
            </a:extLst>
          </p:cNvPr>
          <p:cNvCxnSpPr>
            <a:cxnSpLocks/>
          </p:cNvCxnSpPr>
          <p:nvPr/>
        </p:nvCxnSpPr>
        <p:spPr>
          <a:xfrm flipV="1">
            <a:off x="10384016" y="3934541"/>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1E91895-3BDD-D961-DD35-34B76C904AC6}"/>
              </a:ext>
            </a:extLst>
          </p:cNvPr>
          <p:cNvCxnSpPr>
            <a:cxnSpLocks/>
          </p:cNvCxnSpPr>
          <p:nvPr/>
        </p:nvCxnSpPr>
        <p:spPr>
          <a:xfrm>
            <a:off x="11188410" y="3562007"/>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56D9A36-2CF4-2A5A-2196-1B3D302D5766}"/>
              </a:ext>
            </a:extLst>
          </p:cNvPr>
          <p:cNvCxnSpPr>
            <a:cxnSpLocks/>
          </p:cNvCxnSpPr>
          <p:nvPr/>
        </p:nvCxnSpPr>
        <p:spPr>
          <a:xfrm>
            <a:off x="11560943" y="3104807"/>
            <a:ext cx="191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BDC927-1E39-7463-7A88-90D99E8981F5}"/>
              </a:ext>
            </a:extLst>
          </p:cNvPr>
          <p:cNvCxnSpPr>
            <a:cxnSpLocks/>
          </p:cNvCxnSpPr>
          <p:nvPr/>
        </p:nvCxnSpPr>
        <p:spPr>
          <a:xfrm>
            <a:off x="11131969" y="4086940"/>
            <a:ext cx="3612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1A59F40-A4EA-493E-239D-0718953CE31E}"/>
              </a:ext>
            </a:extLst>
          </p:cNvPr>
          <p:cNvCxnSpPr>
            <a:cxnSpLocks/>
          </p:cNvCxnSpPr>
          <p:nvPr/>
        </p:nvCxnSpPr>
        <p:spPr>
          <a:xfrm>
            <a:off x="11436765" y="4164552"/>
            <a:ext cx="316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4A15C654-F98D-297B-D71A-9CDBA2AB4F3B}"/>
              </a:ext>
            </a:extLst>
          </p:cNvPr>
          <p:cNvCxnSpPr>
            <a:cxnSpLocks/>
          </p:cNvCxnSpPr>
          <p:nvPr/>
        </p:nvCxnSpPr>
        <p:spPr>
          <a:xfrm>
            <a:off x="11182764" y="4611873"/>
            <a:ext cx="3104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1EE77CC-8D36-A000-3423-E6493AD5DC24}"/>
              </a:ext>
            </a:extLst>
          </p:cNvPr>
          <p:cNvCxnSpPr>
            <a:cxnSpLocks/>
          </p:cNvCxnSpPr>
          <p:nvPr/>
        </p:nvCxnSpPr>
        <p:spPr>
          <a:xfrm>
            <a:off x="11459342" y="4689398"/>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B19FBE98-64E5-2CDB-4B3C-706D1CB21AC6}"/>
              </a:ext>
            </a:extLst>
          </p:cNvPr>
          <p:cNvCxnSpPr>
            <a:cxnSpLocks/>
          </p:cNvCxnSpPr>
          <p:nvPr/>
        </p:nvCxnSpPr>
        <p:spPr>
          <a:xfrm>
            <a:off x="11177124" y="5129752"/>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8128A98-64B3-27C6-162E-F7D56CAF160A}"/>
              </a:ext>
            </a:extLst>
          </p:cNvPr>
          <p:cNvCxnSpPr>
            <a:cxnSpLocks/>
          </p:cNvCxnSpPr>
          <p:nvPr/>
        </p:nvCxnSpPr>
        <p:spPr>
          <a:xfrm>
            <a:off x="11414185" y="3667834"/>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0D5A8C5-E67E-5FE3-3316-76115811A743}"/>
              </a:ext>
            </a:extLst>
          </p:cNvPr>
          <p:cNvSpPr txBox="1"/>
          <p:nvPr/>
        </p:nvSpPr>
        <p:spPr>
          <a:xfrm>
            <a:off x="10200260" y="2735383"/>
            <a:ext cx="1357555" cy="461665"/>
          </a:xfrm>
          <a:prstGeom prst="rect">
            <a:avLst/>
          </a:prstGeom>
          <a:noFill/>
          <a:ln>
            <a:noFill/>
          </a:ln>
        </p:spPr>
        <p:txBody>
          <a:bodyPr wrap="square" rtlCol="0">
            <a:spAutoFit/>
          </a:bodyPr>
          <a:lstStyle/>
          <a:p>
            <a:pPr algn="ctr"/>
            <a:r>
              <a:rPr lang="en-US" b="1" baseline="30000" dirty="0"/>
              <a:t>Multiple </a:t>
            </a:r>
          </a:p>
          <a:p>
            <a:pPr algn="ctr"/>
            <a:r>
              <a:rPr lang="en-US" b="1" baseline="30000" dirty="0"/>
              <a:t>Memory</a:t>
            </a:r>
            <a:r>
              <a:rPr lang="en-US" b="1" baseline="30000" dirty="0">
                <a:solidFill>
                  <a:srgbClr val="7F7F7F"/>
                </a:solidFill>
              </a:rPr>
              <a:t> </a:t>
            </a:r>
            <a:r>
              <a:rPr lang="en-US" b="1" baseline="30000" dirty="0"/>
              <a:t>Banks</a:t>
            </a:r>
          </a:p>
        </p:txBody>
      </p:sp>
      <p:cxnSp>
        <p:nvCxnSpPr>
          <p:cNvPr id="199" name="Straight Connector 198">
            <a:extLst>
              <a:ext uri="{FF2B5EF4-FFF2-40B4-BE49-F238E27FC236}">
                <a16:creationId xmlns:a16="http://schemas.microsoft.com/office/drawing/2014/main" id="{E46092D6-29D4-BAB1-F926-D5AB7E6B3888}"/>
              </a:ext>
            </a:extLst>
          </p:cNvPr>
          <p:cNvCxnSpPr>
            <a:cxnSpLocks/>
            <a:endCxn id="45" idx="3"/>
          </p:cNvCxnSpPr>
          <p:nvPr/>
        </p:nvCxnSpPr>
        <p:spPr>
          <a:xfrm flipH="1" flipV="1">
            <a:off x="9878902" y="3372918"/>
            <a:ext cx="289984" cy="574414"/>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0" name="Straight Connector 199">
            <a:extLst>
              <a:ext uri="{FF2B5EF4-FFF2-40B4-BE49-F238E27FC236}">
                <a16:creationId xmlns:a16="http://schemas.microsoft.com/office/drawing/2014/main" id="{8C2642A3-85F5-F342-7F71-C7EB46E5A02B}"/>
              </a:ext>
            </a:extLst>
          </p:cNvPr>
          <p:cNvCxnSpPr>
            <a:cxnSpLocks/>
          </p:cNvCxnSpPr>
          <p:nvPr/>
        </p:nvCxnSpPr>
        <p:spPr>
          <a:xfrm flipH="1" flipV="1">
            <a:off x="10148848" y="3947332"/>
            <a:ext cx="426" cy="503327"/>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1" name="Straight Connector 200">
            <a:extLst>
              <a:ext uri="{FF2B5EF4-FFF2-40B4-BE49-F238E27FC236}">
                <a16:creationId xmlns:a16="http://schemas.microsoft.com/office/drawing/2014/main" id="{5F1713DB-D16D-9A84-3447-A5522A9EE308}"/>
              </a:ext>
            </a:extLst>
          </p:cNvPr>
          <p:cNvCxnSpPr>
            <a:cxnSpLocks/>
          </p:cNvCxnSpPr>
          <p:nvPr/>
        </p:nvCxnSpPr>
        <p:spPr>
          <a:xfrm flipV="1">
            <a:off x="10159713" y="442543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2" name="Straight Connector 201">
            <a:extLst>
              <a:ext uri="{FF2B5EF4-FFF2-40B4-BE49-F238E27FC236}">
                <a16:creationId xmlns:a16="http://schemas.microsoft.com/office/drawing/2014/main" id="{491A48F2-61B0-6C8C-6EFF-D117F161B5E1}"/>
              </a:ext>
            </a:extLst>
          </p:cNvPr>
          <p:cNvCxnSpPr>
            <a:cxnSpLocks/>
          </p:cNvCxnSpPr>
          <p:nvPr/>
        </p:nvCxnSpPr>
        <p:spPr>
          <a:xfrm flipV="1">
            <a:off x="10159713" y="493343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3" name="Straight Connector 202">
            <a:extLst>
              <a:ext uri="{FF2B5EF4-FFF2-40B4-BE49-F238E27FC236}">
                <a16:creationId xmlns:a16="http://schemas.microsoft.com/office/drawing/2014/main" id="{B8DA156B-D64C-535D-FF95-B332B73194D4}"/>
              </a:ext>
            </a:extLst>
          </p:cNvPr>
          <p:cNvCxnSpPr>
            <a:cxnSpLocks/>
          </p:cNvCxnSpPr>
          <p:nvPr/>
        </p:nvCxnSpPr>
        <p:spPr>
          <a:xfrm flipV="1">
            <a:off x="10172413" y="545413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4" name="Straight Connector 203">
            <a:extLst>
              <a:ext uri="{FF2B5EF4-FFF2-40B4-BE49-F238E27FC236}">
                <a16:creationId xmlns:a16="http://schemas.microsoft.com/office/drawing/2014/main" id="{A34BE2BA-A7F2-CFF6-27A3-A70ED092FA55}"/>
              </a:ext>
            </a:extLst>
          </p:cNvPr>
          <p:cNvCxnSpPr>
            <a:cxnSpLocks/>
          </p:cNvCxnSpPr>
          <p:nvPr/>
        </p:nvCxnSpPr>
        <p:spPr>
          <a:xfrm flipV="1">
            <a:off x="10949374" y="3930770"/>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5" name="Straight Connector 204">
            <a:extLst>
              <a:ext uri="{FF2B5EF4-FFF2-40B4-BE49-F238E27FC236}">
                <a16:creationId xmlns:a16="http://schemas.microsoft.com/office/drawing/2014/main" id="{73E3539F-F82C-C69B-E093-017EBB783141}"/>
              </a:ext>
            </a:extLst>
          </p:cNvPr>
          <p:cNvCxnSpPr>
            <a:cxnSpLocks/>
          </p:cNvCxnSpPr>
          <p:nvPr/>
        </p:nvCxnSpPr>
        <p:spPr>
          <a:xfrm flipV="1">
            <a:off x="10949374" y="4450292"/>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6" name="Straight Connector 205">
            <a:extLst>
              <a:ext uri="{FF2B5EF4-FFF2-40B4-BE49-F238E27FC236}">
                <a16:creationId xmlns:a16="http://schemas.microsoft.com/office/drawing/2014/main" id="{284C1A17-C5C5-2449-E8AB-5D13994415A1}"/>
              </a:ext>
            </a:extLst>
          </p:cNvPr>
          <p:cNvCxnSpPr>
            <a:cxnSpLocks/>
          </p:cNvCxnSpPr>
          <p:nvPr/>
        </p:nvCxnSpPr>
        <p:spPr>
          <a:xfrm flipV="1">
            <a:off x="10949374" y="4985841"/>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7" name="Straight Connector 206">
            <a:extLst>
              <a:ext uri="{FF2B5EF4-FFF2-40B4-BE49-F238E27FC236}">
                <a16:creationId xmlns:a16="http://schemas.microsoft.com/office/drawing/2014/main" id="{B361B630-1319-B5B6-6DD8-03FD68F420E6}"/>
              </a:ext>
            </a:extLst>
          </p:cNvPr>
          <p:cNvCxnSpPr>
            <a:cxnSpLocks/>
          </p:cNvCxnSpPr>
          <p:nvPr/>
        </p:nvCxnSpPr>
        <p:spPr>
          <a:xfrm flipH="1" flipV="1">
            <a:off x="10336103" y="3334818"/>
            <a:ext cx="84666" cy="17780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8" name="Straight Connector 207">
            <a:extLst>
              <a:ext uri="{FF2B5EF4-FFF2-40B4-BE49-F238E27FC236}">
                <a16:creationId xmlns:a16="http://schemas.microsoft.com/office/drawing/2014/main" id="{75EB1475-30AA-566D-8DD0-AF578F87AFCE}"/>
              </a:ext>
            </a:extLst>
          </p:cNvPr>
          <p:cNvCxnSpPr>
            <a:cxnSpLocks/>
          </p:cNvCxnSpPr>
          <p:nvPr/>
        </p:nvCxnSpPr>
        <p:spPr>
          <a:xfrm flipV="1">
            <a:off x="11190821" y="3512075"/>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9" name="Straight Connector 208">
            <a:extLst>
              <a:ext uri="{FF2B5EF4-FFF2-40B4-BE49-F238E27FC236}">
                <a16:creationId xmlns:a16="http://schemas.microsoft.com/office/drawing/2014/main" id="{FA057535-DEC3-D091-D56C-D0D6057D902A}"/>
              </a:ext>
            </a:extLst>
          </p:cNvPr>
          <p:cNvCxnSpPr>
            <a:cxnSpLocks/>
          </p:cNvCxnSpPr>
          <p:nvPr/>
        </p:nvCxnSpPr>
        <p:spPr>
          <a:xfrm flipV="1">
            <a:off x="11190542" y="4017818"/>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0" name="Straight Connector 209">
            <a:extLst>
              <a:ext uri="{FF2B5EF4-FFF2-40B4-BE49-F238E27FC236}">
                <a16:creationId xmlns:a16="http://schemas.microsoft.com/office/drawing/2014/main" id="{4276AABE-460E-C8BD-9A51-548414A17BF8}"/>
              </a:ext>
            </a:extLst>
          </p:cNvPr>
          <p:cNvCxnSpPr>
            <a:cxnSpLocks/>
          </p:cNvCxnSpPr>
          <p:nvPr/>
        </p:nvCxnSpPr>
        <p:spPr>
          <a:xfrm flipV="1">
            <a:off x="11190541" y="4499636"/>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1" name="Straight Connector 210">
            <a:extLst>
              <a:ext uri="{FF2B5EF4-FFF2-40B4-BE49-F238E27FC236}">
                <a16:creationId xmlns:a16="http://schemas.microsoft.com/office/drawing/2014/main" id="{C49069A3-5508-98B6-4871-3EC2F80ABE9D}"/>
              </a:ext>
            </a:extLst>
          </p:cNvPr>
          <p:cNvCxnSpPr>
            <a:cxnSpLocks/>
            <a:stCxn id="62" idx="0"/>
          </p:cNvCxnSpPr>
          <p:nvPr/>
        </p:nvCxnSpPr>
        <p:spPr>
          <a:xfrm flipH="1" flipV="1">
            <a:off x="11217381" y="5060465"/>
            <a:ext cx="7374" cy="526286"/>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2" name="Straight Connector 211">
            <a:extLst>
              <a:ext uri="{FF2B5EF4-FFF2-40B4-BE49-F238E27FC236}">
                <a16:creationId xmlns:a16="http://schemas.microsoft.com/office/drawing/2014/main" id="{EFF2B2D2-CB9D-92DA-61D2-59A56D955265}"/>
              </a:ext>
            </a:extLst>
          </p:cNvPr>
          <p:cNvCxnSpPr>
            <a:cxnSpLocks/>
            <a:stCxn id="45" idx="2"/>
          </p:cNvCxnSpPr>
          <p:nvPr/>
        </p:nvCxnSpPr>
        <p:spPr>
          <a:xfrm flipH="1">
            <a:off x="10968988" y="3361904"/>
            <a:ext cx="425586" cy="557035"/>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5" name="TextBox 214">
            <a:extLst>
              <a:ext uri="{FF2B5EF4-FFF2-40B4-BE49-F238E27FC236}">
                <a16:creationId xmlns:a16="http://schemas.microsoft.com/office/drawing/2014/main" id="{73FE6FE5-FE80-24FA-5F81-E1643F8B6A81}"/>
              </a:ext>
            </a:extLst>
          </p:cNvPr>
          <p:cNvSpPr txBox="1"/>
          <p:nvPr/>
        </p:nvSpPr>
        <p:spPr>
          <a:xfrm>
            <a:off x="10246459" y="5800154"/>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Core 0</a:t>
            </a:r>
          </a:p>
        </p:txBody>
      </p:sp>
      <p:sp>
        <p:nvSpPr>
          <p:cNvPr id="216" name="TextBox 215">
            <a:extLst>
              <a:ext uri="{FF2B5EF4-FFF2-40B4-BE49-F238E27FC236}">
                <a16:creationId xmlns:a16="http://schemas.microsoft.com/office/drawing/2014/main" id="{4009E7F8-2832-4DB6-8B9F-4A36600EF980}"/>
              </a:ext>
            </a:extLst>
          </p:cNvPr>
          <p:cNvSpPr txBox="1"/>
          <p:nvPr/>
        </p:nvSpPr>
        <p:spPr>
          <a:xfrm>
            <a:off x="10185388" y="5590689"/>
            <a:ext cx="1132654" cy="292388"/>
          </a:xfrm>
          <a:prstGeom prst="rect">
            <a:avLst/>
          </a:prstGeom>
          <a:noFill/>
        </p:spPr>
        <p:txBody>
          <a:bodyPr wrap="square" lIns="0" tIns="0" rIns="0" rtlCol="0">
            <a:spAutoFit/>
          </a:bodyPr>
          <a:lstStyle/>
          <a:p>
            <a:r>
              <a:rPr lang="en-US" sz="1600" b="1" dirty="0">
                <a:cs typeface="Times New Roman" panose="02020603050405020304" pitchFamily="18" charset="0"/>
              </a:rPr>
              <a:t>Vault Logic</a:t>
            </a:r>
          </a:p>
        </p:txBody>
      </p:sp>
      <p:cxnSp>
        <p:nvCxnSpPr>
          <p:cNvPr id="217" name="Straight Connector 216">
            <a:extLst>
              <a:ext uri="{FF2B5EF4-FFF2-40B4-BE49-F238E27FC236}">
                <a16:creationId xmlns:a16="http://schemas.microsoft.com/office/drawing/2014/main" id="{B8B5015A-2C78-44A5-4C2E-54DA8633D3D7}"/>
              </a:ext>
            </a:extLst>
          </p:cNvPr>
          <p:cNvCxnSpPr>
            <a:cxnSpLocks/>
            <a:stCxn id="62" idx="3"/>
          </p:cNvCxnSpPr>
          <p:nvPr/>
        </p:nvCxnSpPr>
        <p:spPr>
          <a:xfrm flipV="1">
            <a:off x="10946450" y="5804322"/>
            <a:ext cx="22538" cy="22062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8" name="Freeform 217">
            <a:extLst>
              <a:ext uri="{FF2B5EF4-FFF2-40B4-BE49-F238E27FC236}">
                <a16:creationId xmlns:a16="http://schemas.microsoft.com/office/drawing/2014/main" id="{3410B945-9043-58F0-C948-A6DB26872D84}"/>
              </a:ext>
            </a:extLst>
          </p:cNvPr>
          <p:cNvSpPr/>
          <p:nvPr/>
        </p:nvSpPr>
        <p:spPr>
          <a:xfrm>
            <a:off x="11727969" y="4243634"/>
            <a:ext cx="283335" cy="141667"/>
          </a:xfrm>
          <a:custGeom>
            <a:avLst/>
            <a:gdLst>
              <a:gd name="connsiteX0" fmla="*/ 0 w 283335"/>
              <a:gd name="connsiteY0" fmla="*/ 12879 h 141667"/>
              <a:gd name="connsiteX1" fmla="*/ 180304 w 283335"/>
              <a:gd name="connsiteY1" fmla="*/ 141667 h 141667"/>
              <a:gd name="connsiteX2" fmla="*/ 283335 w 283335"/>
              <a:gd name="connsiteY2" fmla="*/ 0 h 141667"/>
              <a:gd name="connsiteX3" fmla="*/ 0 w 283335"/>
              <a:gd name="connsiteY3" fmla="*/ 12879 h 141667"/>
            </a:gdLst>
            <a:ahLst/>
            <a:cxnLst>
              <a:cxn ang="0">
                <a:pos x="connsiteX0" y="connsiteY0"/>
              </a:cxn>
              <a:cxn ang="0">
                <a:pos x="connsiteX1" y="connsiteY1"/>
              </a:cxn>
              <a:cxn ang="0">
                <a:pos x="connsiteX2" y="connsiteY2"/>
              </a:cxn>
              <a:cxn ang="0">
                <a:pos x="connsiteX3" y="connsiteY3"/>
              </a:cxn>
            </a:cxnLst>
            <a:rect l="l" t="t" r="r" b="b"/>
            <a:pathLst>
              <a:path w="283335" h="141667">
                <a:moveTo>
                  <a:pt x="0" y="12879"/>
                </a:moveTo>
                <a:lnTo>
                  <a:pt x="180304" y="141667"/>
                </a:lnTo>
                <a:lnTo>
                  <a:pt x="283335" y="0"/>
                </a:lnTo>
                <a:lnTo>
                  <a:pt x="0" y="12879"/>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TextBox 218">
            <a:extLst>
              <a:ext uri="{FF2B5EF4-FFF2-40B4-BE49-F238E27FC236}">
                <a16:creationId xmlns:a16="http://schemas.microsoft.com/office/drawing/2014/main" id="{A7C1391A-D32A-11A3-92C6-261F4423F03F}"/>
              </a:ext>
            </a:extLst>
          </p:cNvPr>
          <p:cNvSpPr txBox="1"/>
          <p:nvPr/>
        </p:nvSpPr>
        <p:spPr>
          <a:xfrm>
            <a:off x="10336103" y="5191959"/>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220" name="TextBox 219">
            <a:extLst>
              <a:ext uri="{FF2B5EF4-FFF2-40B4-BE49-F238E27FC236}">
                <a16:creationId xmlns:a16="http://schemas.microsoft.com/office/drawing/2014/main" id="{F1663179-D9B4-65C9-8452-B01B6E4305D0}"/>
              </a:ext>
            </a:extLst>
          </p:cNvPr>
          <p:cNvSpPr txBox="1"/>
          <p:nvPr/>
        </p:nvSpPr>
        <p:spPr>
          <a:xfrm>
            <a:off x="10336102" y="4661867"/>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221" name="TextBox 220">
            <a:extLst>
              <a:ext uri="{FF2B5EF4-FFF2-40B4-BE49-F238E27FC236}">
                <a16:creationId xmlns:a16="http://schemas.microsoft.com/office/drawing/2014/main" id="{494EC67B-73D6-D225-CD4E-37315079030D}"/>
              </a:ext>
            </a:extLst>
          </p:cNvPr>
          <p:cNvSpPr txBox="1"/>
          <p:nvPr/>
        </p:nvSpPr>
        <p:spPr>
          <a:xfrm>
            <a:off x="10320796" y="4145170"/>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222" name="TextBox 221">
            <a:extLst>
              <a:ext uri="{FF2B5EF4-FFF2-40B4-BE49-F238E27FC236}">
                <a16:creationId xmlns:a16="http://schemas.microsoft.com/office/drawing/2014/main" id="{D90D93FD-1DB9-4274-20AF-44BA28979EE9}"/>
              </a:ext>
            </a:extLst>
          </p:cNvPr>
          <p:cNvSpPr txBox="1"/>
          <p:nvPr/>
        </p:nvSpPr>
        <p:spPr>
          <a:xfrm>
            <a:off x="10368718" y="3601876"/>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223" name="直线">
            <a:extLst>
              <a:ext uri="{FF2B5EF4-FFF2-40B4-BE49-F238E27FC236}">
                <a16:creationId xmlns:a16="http://schemas.microsoft.com/office/drawing/2014/main" id="{F326A356-15CC-0F93-9756-6E546F279A30}"/>
              </a:ext>
            </a:extLst>
          </p:cNvPr>
          <p:cNvSpPr/>
          <p:nvPr/>
        </p:nvSpPr>
        <p:spPr>
          <a:xfrm rot="21600000" flipH="1">
            <a:off x="3364768" y="2991968"/>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24" name="直线">
            <a:extLst>
              <a:ext uri="{FF2B5EF4-FFF2-40B4-BE49-F238E27FC236}">
                <a16:creationId xmlns:a16="http://schemas.microsoft.com/office/drawing/2014/main" id="{0340A499-2AC3-0ED2-58D2-44B4140E7B11}"/>
              </a:ext>
            </a:extLst>
          </p:cNvPr>
          <p:cNvSpPr/>
          <p:nvPr/>
        </p:nvSpPr>
        <p:spPr>
          <a:xfrm rot="21600000" flipH="1">
            <a:off x="1250282" y="4816223"/>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25" name="直线">
            <a:extLst>
              <a:ext uri="{FF2B5EF4-FFF2-40B4-BE49-F238E27FC236}">
                <a16:creationId xmlns:a16="http://schemas.microsoft.com/office/drawing/2014/main" id="{C79721AE-2798-97F5-BF8E-E99782EACE1B}"/>
              </a:ext>
            </a:extLst>
          </p:cNvPr>
          <p:cNvSpPr/>
          <p:nvPr/>
        </p:nvSpPr>
        <p:spPr>
          <a:xfrm rot="21600000" flipH="1">
            <a:off x="2096495" y="3725459"/>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26" name="矩形">
            <a:extLst>
              <a:ext uri="{FF2B5EF4-FFF2-40B4-BE49-F238E27FC236}">
                <a16:creationId xmlns:a16="http://schemas.microsoft.com/office/drawing/2014/main" id="{E015ED6F-155C-CB05-B554-ED4F6FB0EEF7}"/>
              </a:ext>
            </a:extLst>
          </p:cNvPr>
          <p:cNvSpPr/>
          <p:nvPr/>
        </p:nvSpPr>
        <p:spPr>
          <a:xfrm>
            <a:off x="880916" y="258861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0</a:t>
            </a:r>
          </a:p>
        </p:txBody>
      </p:sp>
      <p:sp>
        <p:nvSpPr>
          <p:cNvPr id="227" name="矩形">
            <a:extLst>
              <a:ext uri="{FF2B5EF4-FFF2-40B4-BE49-F238E27FC236}">
                <a16:creationId xmlns:a16="http://schemas.microsoft.com/office/drawing/2014/main" id="{59028CBD-F14F-E2B4-31A0-0A0D0C1D3E29}"/>
              </a:ext>
            </a:extLst>
          </p:cNvPr>
          <p:cNvSpPr/>
          <p:nvPr/>
        </p:nvSpPr>
        <p:spPr>
          <a:xfrm>
            <a:off x="1757202" y="258861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233" name="矩形">
            <a:extLst>
              <a:ext uri="{FF2B5EF4-FFF2-40B4-BE49-F238E27FC236}">
                <a16:creationId xmlns:a16="http://schemas.microsoft.com/office/drawing/2014/main" id="{D1822856-2F22-5C13-B866-ADC40897B1D9}"/>
              </a:ext>
            </a:extLst>
          </p:cNvPr>
          <p:cNvSpPr/>
          <p:nvPr/>
        </p:nvSpPr>
        <p:spPr>
          <a:xfrm>
            <a:off x="880916" y="332203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234" name="矩形">
            <a:extLst>
              <a:ext uri="{FF2B5EF4-FFF2-40B4-BE49-F238E27FC236}">
                <a16:creationId xmlns:a16="http://schemas.microsoft.com/office/drawing/2014/main" id="{5E6BE947-BE2A-83EB-A492-27D86652D8D4}"/>
              </a:ext>
            </a:extLst>
          </p:cNvPr>
          <p:cNvSpPr/>
          <p:nvPr/>
        </p:nvSpPr>
        <p:spPr>
          <a:xfrm>
            <a:off x="1757202" y="332203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235" name="直线">
            <a:extLst>
              <a:ext uri="{FF2B5EF4-FFF2-40B4-BE49-F238E27FC236}">
                <a16:creationId xmlns:a16="http://schemas.microsoft.com/office/drawing/2014/main" id="{720BCC38-EA04-518B-B9D1-E20C4EB19867}"/>
              </a:ext>
            </a:extLst>
          </p:cNvPr>
          <p:cNvSpPr/>
          <p:nvPr/>
        </p:nvSpPr>
        <p:spPr>
          <a:xfrm>
            <a:off x="1243931" y="277283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36" name="直线">
            <a:extLst>
              <a:ext uri="{FF2B5EF4-FFF2-40B4-BE49-F238E27FC236}">
                <a16:creationId xmlns:a16="http://schemas.microsoft.com/office/drawing/2014/main" id="{44921B47-648B-EDFB-5C37-078DA24D0801}"/>
              </a:ext>
            </a:extLst>
          </p:cNvPr>
          <p:cNvSpPr/>
          <p:nvPr/>
        </p:nvSpPr>
        <p:spPr>
          <a:xfrm>
            <a:off x="1262980" y="3507416"/>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37" name="直线">
            <a:extLst>
              <a:ext uri="{FF2B5EF4-FFF2-40B4-BE49-F238E27FC236}">
                <a16:creationId xmlns:a16="http://schemas.microsoft.com/office/drawing/2014/main" id="{F865D3A6-139E-191E-59AB-68E92956115B}"/>
              </a:ext>
            </a:extLst>
          </p:cNvPr>
          <p:cNvSpPr/>
          <p:nvPr/>
        </p:nvSpPr>
        <p:spPr>
          <a:xfrm>
            <a:off x="1059783" y="2967673"/>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38" name="直线">
            <a:extLst>
              <a:ext uri="{FF2B5EF4-FFF2-40B4-BE49-F238E27FC236}">
                <a16:creationId xmlns:a16="http://schemas.microsoft.com/office/drawing/2014/main" id="{CCA843A7-A25F-23DB-4C0E-41F7A05545B2}"/>
              </a:ext>
            </a:extLst>
          </p:cNvPr>
          <p:cNvSpPr/>
          <p:nvPr/>
        </p:nvSpPr>
        <p:spPr>
          <a:xfrm>
            <a:off x="1942420" y="2961323"/>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39" name="直线">
            <a:extLst>
              <a:ext uri="{FF2B5EF4-FFF2-40B4-BE49-F238E27FC236}">
                <a16:creationId xmlns:a16="http://schemas.microsoft.com/office/drawing/2014/main" id="{095ABD4F-A2CE-74E9-8C34-05FAC2DCBC18}"/>
              </a:ext>
            </a:extLst>
          </p:cNvPr>
          <p:cNvSpPr/>
          <p:nvPr/>
        </p:nvSpPr>
        <p:spPr>
          <a:xfrm>
            <a:off x="1243931" y="2954974"/>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0" name="直线">
            <a:extLst>
              <a:ext uri="{FF2B5EF4-FFF2-40B4-BE49-F238E27FC236}">
                <a16:creationId xmlns:a16="http://schemas.microsoft.com/office/drawing/2014/main" id="{42740355-D277-376F-7D32-4806D9D67113}"/>
              </a:ext>
            </a:extLst>
          </p:cNvPr>
          <p:cNvSpPr/>
          <p:nvPr/>
        </p:nvSpPr>
        <p:spPr>
          <a:xfrm rot="21600000" flipH="1">
            <a:off x="1250281" y="2967673"/>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1" name="矩形">
            <a:extLst>
              <a:ext uri="{FF2B5EF4-FFF2-40B4-BE49-F238E27FC236}">
                <a16:creationId xmlns:a16="http://schemas.microsoft.com/office/drawing/2014/main" id="{06DC2ACC-484C-D0E4-F582-C1BFDDDCD28E}"/>
              </a:ext>
            </a:extLst>
          </p:cNvPr>
          <p:cNvSpPr/>
          <p:nvPr/>
        </p:nvSpPr>
        <p:spPr>
          <a:xfrm>
            <a:off x="2982834" y="26045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42" name="矩形">
            <a:extLst>
              <a:ext uri="{FF2B5EF4-FFF2-40B4-BE49-F238E27FC236}">
                <a16:creationId xmlns:a16="http://schemas.microsoft.com/office/drawing/2014/main" id="{E0329587-32D4-341C-6BF7-611040EE6B7D}"/>
              </a:ext>
            </a:extLst>
          </p:cNvPr>
          <p:cNvSpPr/>
          <p:nvPr/>
        </p:nvSpPr>
        <p:spPr>
          <a:xfrm>
            <a:off x="2982834" y="333165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43" name="直线">
            <a:extLst>
              <a:ext uri="{FF2B5EF4-FFF2-40B4-BE49-F238E27FC236}">
                <a16:creationId xmlns:a16="http://schemas.microsoft.com/office/drawing/2014/main" id="{7B84998A-41C0-5479-A246-721BE2E428D0}"/>
              </a:ext>
            </a:extLst>
          </p:cNvPr>
          <p:cNvSpPr/>
          <p:nvPr/>
        </p:nvSpPr>
        <p:spPr>
          <a:xfrm>
            <a:off x="3345849" y="278880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4" name="直线">
            <a:extLst>
              <a:ext uri="{FF2B5EF4-FFF2-40B4-BE49-F238E27FC236}">
                <a16:creationId xmlns:a16="http://schemas.microsoft.com/office/drawing/2014/main" id="{EC5532F9-953F-4837-34F2-7D96A1C4E447}"/>
              </a:ext>
            </a:extLst>
          </p:cNvPr>
          <p:cNvSpPr/>
          <p:nvPr/>
        </p:nvSpPr>
        <p:spPr>
          <a:xfrm>
            <a:off x="3364898" y="3523390"/>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5" name="直线">
            <a:extLst>
              <a:ext uri="{FF2B5EF4-FFF2-40B4-BE49-F238E27FC236}">
                <a16:creationId xmlns:a16="http://schemas.microsoft.com/office/drawing/2014/main" id="{A1CAD70F-5F7C-C130-A325-C1B91A6FE525}"/>
              </a:ext>
            </a:extLst>
          </p:cNvPr>
          <p:cNvSpPr/>
          <p:nvPr/>
        </p:nvSpPr>
        <p:spPr>
          <a:xfrm>
            <a:off x="3161701" y="2983647"/>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6" name="直线">
            <a:extLst>
              <a:ext uri="{FF2B5EF4-FFF2-40B4-BE49-F238E27FC236}">
                <a16:creationId xmlns:a16="http://schemas.microsoft.com/office/drawing/2014/main" id="{1B3E5556-0EB4-1FE4-7821-0E872E0948E7}"/>
              </a:ext>
            </a:extLst>
          </p:cNvPr>
          <p:cNvSpPr/>
          <p:nvPr/>
        </p:nvSpPr>
        <p:spPr>
          <a:xfrm>
            <a:off x="4044338" y="2977298"/>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7" name="直线">
            <a:extLst>
              <a:ext uri="{FF2B5EF4-FFF2-40B4-BE49-F238E27FC236}">
                <a16:creationId xmlns:a16="http://schemas.microsoft.com/office/drawing/2014/main" id="{288EDD97-D685-96C2-887C-09F5D4B286F0}"/>
              </a:ext>
            </a:extLst>
          </p:cNvPr>
          <p:cNvSpPr/>
          <p:nvPr/>
        </p:nvSpPr>
        <p:spPr>
          <a:xfrm>
            <a:off x="3345847" y="2960438"/>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8" name="直线">
            <a:extLst>
              <a:ext uri="{FF2B5EF4-FFF2-40B4-BE49-F238E27FC236}">
                <a16:creationId xmlns:a16="http://schemas.microsoft.com/office/drawing/2014/main" id="{7717C686-24E7-15B4-6E6A-777E8AFD25BC}"/>
              </a:ext>
            </a:extLst>
          </p:cNvPr>
          <p:cNvSpPr/>
          <p:nvPr/>
        </p:nvSpPr>
        <p:spPr>
          <a:xfrm>
            <a:off x="2139267" y="2783527"/>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9" name="矩形">
            <a:extLst>
              <a:ext uri="{FF2B5EF4-FFF2-40B4-BE49-F238E27FC236}">
                <a16:creationId xmlns:a16="http://schemas.microsoft.com/office/drawing/2014/main" id="{438F93B7-C032-B2E0-CC77-923EA3999240}"/>
              </a:ext>
            </a:extLst>
          </p:cNvPr>
          <p:cNvSpPr/>
          <p:nvPr/>
        </p:nvSpPr>
        <p:spPr>
          <a:xfrm>
            <a:off x="874667" y="44238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50" name="矩形">
            <a:extLst>
              <a:ext uri="{FF2B5EF4-FFF2-40B4-BE49-F238E27FC236}">
                <a16:creationId xmlns:a16="http://schemas.microsoft.com/office/drawing/2014/main" id="{09714D10-D45A-EECC-6E96-988B7B833AB6}"/>
              </a:ext>
            </a:extLst>
          </p:cNvPr>
          <p:cNvSpPr/>
          <p:nvPr/>
        </p:nvSpPr>
        <p:spPr>
          <a:xfrm>
            <a:off x="1750953" y="44238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51" name="矩形">
            <a:extLst>
              <a:ext uri="{FF2B5EF4-FFF2-40B4-BE49-F238E27FC236}">
                <a16:creationId xmlns:a16="http://schemas.microsoft.com/office/drawing/2014/main" id="{FEDD7D62-D07D-A2FC-F5CB-0C70B8BCB56A}"/>
              </a:ext>
            </a:extLst>
          </p:cNvPr>
          <p:cNvSpPr/>
          <p:nvPr/>
        </p:nvSpPr>
        <p:spPr>
          <a:xfrm>
            <a:off x="874667" y="515725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52" name="矩形">
            <a:extLst>
              <a:ext uri="{FF2B5EF4-FFF2-40B4-BE49-F238E27FC236}">
                <a16:creationId xmlns:a16="http://schemas.microsoft.com/office/drawing/2014/main" id="{71854910-BDEF-6D3B-CFBD-283DF79B2C34}"/>
              </a:ext>
            </a:extLst>
          </p:cNvPr>
          <p:cNvSpPr/>
          <p:nvPr/>
        </p:nvSpPr>
        <p:spPr>
          <a:xfrm>
            <a:off x="1750953" y="515725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53" name="直线">
            <a:extLst>
              <a:ext uri="{FF2B5EF4-FFF2-40B4-BE49-F238E27FC236}">
                <a16:creationId xmlns:a16="http://schemas.microsoft.com/office/drawing/2014/main" id="{62F624AE-6A2B-2A04-7F7C-1D95DE632577}"/>
              </a:ext>
            </a:extLst>
          </p:cNvPr>
          <p:cNvSpPr/>
          <p:nvPr/>
        </p:nvSpPr>
        <p:spPr>
          <a:xfrm>
            <a:off x="1237681" y="4608059"/>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4" name="直线">
            <a:extLst>
              <a:ext uri="{FF2B5EF4-FFF2-40B4-BE49-F238E27FC236}">
                <a16:creationId xmlns:a16="http://schemas.microsoft.com/office/drawing/2014/main" id="{39FBB297-F32F-D181-D299-661BAAC9A9E8}"/>
              </a:ext>
            </a:extLst>
          </p:cNvPr>
          <p:cNvSpPr/>
          <p:nvPr/>
        </p:nvSpPr>
        <p:spPr>
          <a:xfrm>
            <a:off x="1256731" y="5342641"/>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5" name="直线">
            <a:extLst>
              <a:ext uri="{FF2B5EF4-FFF2-40B4-BE49-F238E27FC236}">
                <a16:creationId xmlns:a16="http://schemas.microsoft.com/office/drawing/2014/main" id="{8E15B83B-FB55-3EFC-8944-3D80DB5835AF}"/>
              </a:ext>
            </a:extLst>
          </p:cNvPr>
          <p:cNvSpPr/>
          <p:nvPr/>
        </p:nvSpPr>
        <p:spPr>
          <a:xfrm>
            <a:off x="1053534" y="4802902"/>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6" name="直线">
            <a:extLst>
              <a:ext uri="{FF2B5EF4-FFF2-40B4-BE49-F238E27FC236}">
                <a16:creationId xmlns:a16="http://schemas.microsoft.com/office/drawing/2014/main" id="{6FF3DFA7-3654-6F88-1509-C2ECCBB4DC1E}"/>
              </a:ext>
            </a:extLst>
          </p:cNvPr>
          <p:cNvSpPr/>
          <p:nvPr/>
        </p:nvSpPr>
        <p:spPr>
          <a:xfrm>
            <a:off x="1936170" y="4796552"/>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7" name="直线">
            <a:extLst>
              <a:ext uri="{FF2B5EF4-FFF2-40B4-BE49-F238E27FC236}">
                <a16:creationId xmlns:a16="http://schemas.microsoft.com/office/drawing/2014/main" id="{A432771B-80BD-B854-CB84-6FC92B3AC72D}"/>
              </a:ext>
            </a:extLst>
          </p:cNvPr>
          <p:cNvSpPr/>
          <p:nvPr/>
        </p:nvSpPr>
        <p:spPr>
          <a:xfrm>
            <a:off x="1237681" y="4790202"/>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8" name="矩形">
            <a:extLst>
              <a:ext uri="{FF2B5EF4-FFF2-40B4-BE49-F238E27FC236}">
                <a16:creationId xmlns:a16="http://schemas.microsoft.com/office/drawing/2014/main" id="{64DE7780-BA7E-BF13-03A9-80D3C8185701}"/>
              </a:ext>
            </a:extLst>
          </p:cNvPr>
          <p:cNvSpPr/>
          <p:nvPr/>
        </p:nvSpPr>
        <p:spPr>
          <a:xfrm>
            <a:off x="2976583" y="443981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zh-CN"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59" name="矩形">
            <a:extLst>
              <a:ext uri="{FF2B5EF4-FFF2-40B4-BE49-F238E27FC236}">
                <a16:creationId xmlns:a16="http://schemas.microsoft.com/office/drawing/2014/main" id="{6FFFB5F1-588D-31C7-FDB8-BA31D007DE52}"/>
              </a:ext>
            </a:extLst>
          </p:cNvPr>
          <p:cNvSpPr/>
          <p:nvPr/>
        </p:nvSpPr>
        <p:spPr>
          <a:xfrm>
            <a:off x="2976583" y="51732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60" name="直线">
            <a:extLst>
              <a:ext uri="{FF2B5EF4-FFF2-40B4-BE49-F238E27FC236}">
                <a16:creationId xmlns:a16="http://schemas.microsoft.com/office/drawing/2014/main" id="{CBF64E95-436C-06B9-2DCC-88040C2DD74B}"/>
              </a:ext>
            </a:extLst>
          </p:cNvPr>
          <p:cNvSpPr/>
          <p:nvPr/>
        </p:nvSpPr>
        <p:spPr>
          <a:xfrm>
            <a:off x="3339597" y="4624034"/>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1" name="直线">
            <a:extLst>
              <a:ext uri="{FF2B5EF4-FFF2-40B4-BE49-F238E27FC236}">
                <a16:creationId xmlns:a16="http://schemas.microsoft.com/office/drawing/2014/main" id="{FFCB66FB-F637-BC4D-1ED3-08C52212EF24}"/>
              </a:ext>
            </a:extLst>
          </p:cNvPr>
          <p:cNvSpPr/>
          <p:nvPr/>
        </p:nvSpPr>
        <p:spPr>
          <a:xfrm>
            <a:off x="3358648" y="532813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2" name="直线">
            <a:extLst>
              <a:ext uri="{FF2B5EF4-FFF2-40B4-BE49-F238E27FC236}">
                <a16:creationId xmlns:a16="http://schemas.microsoft.com/office/drawing/2014/main" id="{D06525AB-177D-E441-5156-CC9186202318}"/>
              </a:ext>
            </a:extLst>
          </p:cNvPr>
          <p:cNvSpPr/>
          <p:nvPr/>
        </p:nvSpPr>
        <p:spPr>
          <a:xfrm>
            <a:off x="3155451" y="4818877"/>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3" name="直线">
            <a:extLst>
              <a:ext uri="{FF2B5EF4-FFF2-40B4-BE49-F238E27FC236}">
                <a16:creationId xmlns:a16="http://schemas.microsoft.com/office/drawing/2014/main" id="{6B4E889C-50F9-C5A0-F136-0371A9B87211}"/>
              </a:ext>
            </a:extLst>
          </p:cNvPr>
          <p:cNvSpPr/>
          <p:nvPr/>
        </p:nvSpPr>
        <p:spPr>
          <a:xfrm>
            <a:off x="4038087" y="4812526"/>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4" name="直线">
            <a:extLst>
              <a:ext uri="{FF2B5EF4-FFF2-40B4-BE49-F238E27FC236}">
                <a16:creationId xmlns:a16="http://schemas.microsoft.com/office/drawing/2014/main" id="{F8302017-B0B3-9517-D946-7ECC5090EE31}"/>
              </a:ext>
            </a:extLst>
          </p:cNvPr>
          <p:cNvSpPr/>
          <p:nvPr/>
        </p:nvSpPr>
        <p:spPr>
          <a:xfrm>
            <a:off x="3339597" y="4806177"/>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5" name="直线">
            <a:extLst>
              <a:ext uri="{FF2B5EF4-FFF2-40B4-BE49-F238E27FC236}">
                <a16:creationId xmlns:a16="http://schemas.microsoft.com/office/drawing/2014/main" id="{DCF5506E-93F0-DB61-938C-A5CE859AAB3B}"/>
              </a:ext>
            </a:extLst>
          </p:cNvPr>
          <p:cNvSpPr/>
          <p:nvPr/>
        </p:nvSpPr>
        <p:spPr>
          <a:xfrm rot="21600000" flipH="1">
            <a:off x="3345948" y="4818877"/>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6" name="直线">
            <a:extLst>
              <a:ext uri="{FF2B5EF4-FFF2-40B4-BE49-F238E27FC236}">
                <a16:creationId xmlns:a16="http://schemas.microsoft.com/office/drawing/2014/main" id="{547FA2A0-C877-D6A1-B4CD-CA2AE8FD8FE5}"/>
              </a:ext>
            </a:extLst>
          </p:cNvPr>
          <p:cNvSpPr/>
          <p:nvPr/>
        </p:nvSpPr>
        <p:spPr>
          <a:xfrm>
            <a:off x="2133016" y="5348993"/>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7" name="直线">
            <a:extLst>
              <a:ext uri="{FF2B5EF4-FFF2-40B4-BE49-F238E27FC236}">
                <a16:creationId xmlns:a16="http://schemas.microsoft.com/office/drawing/2014/main" id="{8F628844-38DB-FB5C-F6C9-801332598D5F}"/>
              </a:ext>
            </a:extLst>
          </p:cNvPr>
          <p:cNvSpPr/>
          <p:nvPr/>
        </p:nvSpPr>
        <p:spPr>
          <a:xfrm>
            <a:off x="1053433" y="3704263"/>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8" name="直线">
            <a:extLst>
              <a:ext uri="{FF2B5EF4-FFF2-40B4-BE49-F238E27FC236}">
                <a16:creationId xmlns:a16="http://schemas.microsoft.com/office/drawing/2014/main" id="{2A248E85-0B09-F3A0-3E14-0F184262D9B8}"/>
              </a:ext>
            </a:extLst>
          </p:cNvPr>
          <p:cNvSpPr/>
          <p:nvPr/>
        </p:nvSpPr>
        <p:spPr>
          <a:xfrm>
            <a:off x="4018839" y="3716961"/>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9" name="直线">
            <a:extLst>
              <a:ext uri="{FF2B5EF4-FFF2-40B4-BE49-F238E27FC236}">
                <a16:creationId xmlns:a16="http://schemas.microsoft.com/office/drawing/2014/main" id="{469CF838-5FB7-A44C-5CC2-94AE66DA48F5}"/>
              </a:ext>
            </a:extLst>
          </p:cNvPr>
          <p:cNvSpPr/>
          <p:nvPr/>
        </p:nvSpPr>
        <p:spPr>
          <a:xfrm>
            <a:off x="2139267" y="3691563"/>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0" name="Rounded Rectangle 269">
            <a:extLst>
              <a:ext uri="{FF2B5EF4-FFF2-40B4-BE49-F238E27FC236}">
                <a16:creationId xmlns:a16="http://schemas.microsoft.com/office/drawing/2014/main" id="{682C8651-1CBA-CC5F-573C-FD1372BDCFAC}"/>
              </a:ext>
            </a:extLst>
          </p:cNvPr>
          <p:cNvSpPr/>
          <p:nvPr/>
        </p:nvSpPr>
        <p:spPr>
          <a:xfrm rot="16200000">
            <a:off x="-1228526" y="3920728"/>
            <a:ext cx="2948305" cy="321548"/>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271" name="Straight Arrow Connector 270">
            <a:extLst>
              <a:ext uri="{FF2B5EF4-FFF2-40B4-BE49-F238E27FC236}">
                <a16:creationId xmlns:a16="http://schemas.microsoft.com/office/drawing/2014/main" id="{CCE0B660-AF11-170F-8560-B634BA3D9E99}"/>
              </a:ext>
            </a:extLst>
          </p:cNvPr>
          <p:cNvCxnSpPr>
            <a:stCxn id="226" idx="1"/>
          </p:cNvCxnSpPr>
          <p:nvPr/>
        </p:nvCxnSpPr>
        <p:spPr>
          <a:xfrm flipH="1">
            <a:off x="401310" y="2786421"/>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272" name="Straight Arrow Connector 271">
            <a:extLst>
              <a:ext uri="{FF2B5EF4-FFF2-40B4-BE49-F238E27FC236}">
                <a16:creationId xmlns:a16="http://schemas.microsoft.com/office/drawing/2014/main" id="{D08B12D3-6781-A35D-877C-F4EC5933D119}"/>
              </a:ext>
            </a:extLst>
          </p:cNvPr>
          <p:cNvCxnSpPr>
            <a:stCxn id="251" idx="1"/>
          </p:cNvCxnSpPr>
          <p:nvPr/>
        </p:nvCxnSpPr>
        <p:spPr>
          <a:xfrm flipH="1">
            <a:off x="401310" y="5355631"/>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273" name="Elbow Connector 272">
            <a:extLst>
              <a:ext uri="{FF2B5EF4-FFF2-40B4-BE49-F238E27FC236}">
                <a16:creationId xmlns:a16="http://schemas.microsoft.com/office/drawing/2014/main" id="{22BEBD0F-20E3-6BC4-4391-4611C31D953C}"/>
              </a:ext>
            </a:extLst>
          </p:cNvPr>
          <p:cNvCxnSpPr>
            <a:cxnSpLocks/>
            <a:stCxn id="275" idx="2"/>
          </p:cNvCxnSpPr>
          <p:nvPr/>
        </p:nvCxnSpPr>
        <p:spPr>
          <a:xfrm rot="5400000">
            <a:off x="2114183" y="3618422"/>
            <a:ext cx="303" cy="3857202"/>
          </a:xfrm>
          <a:prstGeom prst="bentConnector3">
            <a:avLst>
              <a:gd name="adj1" fmla="val 57582838"/>
            </a:avLst>
          </a:prstGeom>
          <a:noFill/>
          <a:ln w="19050" cap="flat" cmpd="sng">
            <a:solidFill>
              <a:srgbClr val="000000"/>
            </a:solidFill>
            <a:prstDash val="solid"/>
            <a:miter/>
            <a:headEnd type="triangle" w="med" len="med"/>
            <a:tailEnd type="triangle" w="med" len="med"/>
          </a:ln>
        </p:spPr>
      </p:cxnSp>
      <p:sp>
        <p:nvSpPr>
          <p:cNvPr id="274" name="矩形">
            <a:extLst>
              <a:ext uri="{FF2B5EF4-FFF2-40B4-BE49-F238E27FC236}">
                <a16:creationId xmlns:a16="http://schemas.microsoft.com/office/drawing/2014/main" id="{482AB1DA-D627-ADD5-CF19-54E25CB2F5A3}"/>
              </a:ext>
            </a:extLst>
          </p:cNvPr>
          <p:cNvSpPr/>
          <p:nvPr/>
        </p:nvSpPr>
        <p:spPr>
          <a:xfrm>
            <a:off x="3859655" y="2602713"/>
            <a:ext cx="368294" cy="370967"/>
          </a:xfrm>
          <a:prstGeom prst="rect">
            <a:avLst/>
          </a:prstGeom>
          <a:solidFill>
            <a:schemeClr val="bg2">
              <a:lumMod val="50000"/>
            </a:schemeClr>
          </a:solidFill>
          <a:ln w="19050" cap="flat" cmpd="sng">
            <a:noFill/>
            <a:prstDash val="solid"/>
            <a:miter/>
          </a:ln>
        </p:spPr>
        <p:txBody>
          <a:bodyPr vert="horz" wrap="square" lIns="0" tIns="45720" rIns="0" bIns="45720" anchor="ctr" anchorCtr="0"/>
          <a:lstStyle/>
          <a:p>
            <a:pPr algn="ctr"/>
            <a:endParaRPr lang="en-US" altLang="en-US" b="1" dirty="0">
              <a:solidFill>
                <a:schemeClr val="bg1"/>
              </a:solidFill>
              <a:ea typeface="Droid Sans Fallback" panose="020B0502000000000001" charset="-122"/>
              <a:cs typeface="Antykwa Poltawskiego Light" panose="00000400000000000000" charset="0"/>
            </a:endParaRPr>
          </a:p>
          <a:p>
            <a:pPr algn="ctr"/>
            <a:endParaRPr lang="en-US" altLang="en-US" b="1" dirty="0">
              <a:solidFill>
                <a:schemeClr val="bg1"/>
              </a:solidFill>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75" name="矩形">
            <a:extLst>
              <a:ext uri="{FF2B5EF4-FFF2-40B4-BE49-F238E27FC236}">
                <a16:creationId xmlns:a16="http://schemas.microsoft.com/office/drawing/2014/main" id="{0C293442-1ED0-CF74-C0D3-856FFC46CE61}"/>
              </a:ext>
            </a:extLst>
          </p:cNvPr>
          <p:cNvSpPr/>
          <p:nvPr/>
        </p:nvSpPr>
        <p:spPr>
          <a:xfrm>
            <a:off x="3858788" y="5175905"/>
            <a:ext cx="368294" cy="370967"/>
          </a:xfrm>
          <a:prstGeom prst="rect">
            <a:avLst/>
          </a:prstGeom>
          <a:solidFill>
            <a:schemeClr val="bg2">
              <a:lumMod val="50000"/>
            </a:schemeClr>
          </a:solidFill>
          <a:ln w="19050" cap="flat" cmpd="sng">
            <a:no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zh-CN"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76" name="矩形">
            <a:extLst>
              <a:ext uri="{FF2B5EF4-FFF2-40B4-BE49-F238E27FC236}">
                <a16:creationId xmlns:a16="http://schemas.microsoft.com/office/drawing/2014/main" id="{D233EA9E-0F99-51B6-B14E-BB1B9B546032}"/>
              </a:ext>
            </a:extLst>
          </p:cNvPr>
          <p:cNvSpPr/>
          <p:nvPr/>
        </p:nvSpPr>
        <p:spPr>
          <a:xfrm>
            <a:off x="3860665" y="4435640"/>
            <a:ext cx="368294" cy="370967"/>
          </a:xfrm>
          <a:prstGeom prst="rect">
            <a:avLst/>
          </a:prstGeom>
          <a:solidFill>
            <a:schemeClr val="bg2">
              <a:lumMod val="50000"/>
            </a:schemeClr>
          </a:solidFill>
          <a:ln w="19050" cap="flat" cmpd="sng">
            <a:no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77" name="矩形">
            <a:extLst>
              <a:ext uri="{FF2B5EF4-FFF2-40B4-BE49-F238E27FC236}">
                <a16:creationId xmlns:a16="http://schemas.microsoft.com/office/drawing/2014/main" id="{72BFA6F0-EC87-C3A2-9671-6DF6F06A0D72}"/>
              </a:ext>
            </a:extLst>
          </p:cNvPr>
          <p:cNvSpPr/>
          <p:nvPr/>
        </p:nvSpPr>
        <p:spPr>
          <a:xfrm>
            <a:off x="3859202" y="3328793"/>
            <a:ext cx="368294" cy="370967"/>
          </a:xfrm>
          <a:prstGeom prst="rect">
            <a:avLst/>
          </a:prstGeom>
          <a:solidFill>
            <a:schemeClr val="bg2">
              <a:lumMod val="50000"/>
            </a:schemeClr>
          </a:solidFill>
          <a:ln w="19050" cap="flat" cmpd="sng">
            <a:no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cxnSp>
        <p:nvCxnSpPr>
          <p:cNvPr id="278" name="Elbow Connector 277">
            <a:extLst>
              <a:ext uri="{FF2B5EF4-FFF2-40B4-BE49-F238E27FC236}">
                <a16:creationId xmlns:a16="http://schemas.microsoft.com/office/drawing/2014/main" id="{518472FD-6C12-BCA2-8375-61D52895746D}"/>
              </a:ext>
            </a:extLst>
          </p:cNvPr>
          <p:cNvCxnSpPr>
            <a:cxnSpLocks/>
          </p:cNvCxnSpPr>
          <p:nvPr/>
        </p:nvCxnSpPr>
        <p:spPr>
          <a:xfrm rot="16200000" flipV="1">
            <a:off x="2105968" y="669014"/>
            <a:ext cx="25400" cy="3848735"/>
          </a:xfrm>
          <a:prstGeom prst="bentConnector3">
            <a:avLst>
              <a:gd name="adj1" fmla="val 734520"/>
            </a:avLst>
          </a:prstGeom>
          <a:noFill/>
          <a:ln w="19050" cap="flat" cmpd="sng">
            <a:solidFill>
              <a:srgbClr val="000000"/>
            </a:solidFill>
            <a:prstDash val="solid"/>
            <a:miter/>
            <a:headEnd type="triangle" w="med" len="med"/>
            <a:tailEnd type="triangle" w="med" len="med"/>
          </a:ln>
        </p:spPr>
      </p:cxnSp>
      <p:sp>
        <p:nvSpPr>
          <p:cNvPr id="279" name="TextBox 278">
            <a:extLst>
              <a:ext uri="{FF2B5EF4-FFF2-40B4-BE49-F238E27FC236}">
                <a16:creationId xmlns:a16="http://schemas.microsoft.com/office/drawing/2014/main" id="{00EAF840-6DB1-1970-39B1-C50785A00938}"/>
              </a:ext>
            </a:extLst>
          </p:cNvPr>
          <p:cNvSpPr txBox="1"/>
          <p:nvPr/>
        </p:nvSpPr>
        <p:spPr>
          <a:xfrm>
            <a:off x="4010346" y="5602197"/>
            <a:ext cx="184731" cy="369332"/>
          </a:xfrm>
          <a:prstGeom prst="rect">
            <a:avLst/>
          </a:prstGeom>
          <a:noFill/>
        </p:spPr>
        <p:txBody>
          <a:bodyPr wrap="none" rtlCol="0">
            <a:spAutoFit/>
          </a:bodyPr>
          <a:lstStyle/>
          <a:p>
            <a:endParaRPr lang="en-US" dirty="0"/>
          </a:p>
        </p:txBody>
      </p:sp>
      <p:sp>
        <p:nvSpPr>
          <p:cNvPr id="285" name="Rectangle 284">
            <a:extLst>
              <a:ext uri="{FF2B5EF4-FFF2-40B4-BE49-F238E27FC236}">
                <a16:creationId xmlns:a16="http://schemas.microsoft.com/office/drawing/2014/main" id="{D56B0F49-8121-4A68-AF99-3CC91BDD61F2}"/>
              </a:ext>
            </a:extLst>
          </p:cNvPr>
          <p:cNvSpPr/>
          <p:nvPr/>
        </p:nvSpPr>
        <p:spPr>
          <a:xfrm>
            <a:off x="11386155" y="5636146"/>
            <a:ext cx="535692" cy="267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TextBox 291">
            <a:extLst>
              <a:ext uri="{FF2B5EF4-FFF2-40B4-BE49-F238E27FC236}">
                <a16:creationId xmlns:a16="http://schemas.microsoft.com/office/drawing/2014/main" id="{7A472A62-7726-7E82-3173-2626C09134FF}"/>
              </a:ext>
            </a:extLst>
          </p:cNvPr>
          <p:cNvSpPr txBox="1"/>
          <p:nvPr/>
        </p:nvSpPr>
        <p:spPr>
          <a:xfrm>
            <a:off x="4429911" y="1879401"/>
            <a:ext cx="2887433" cy="369332"/>
          </a:xfrm>
          <a:prstGeom prst="rect">
            <a:avLst/>
          </a:prstGeom>
          <a:noFill/>
        </p:spPr>
        <p:txBody>
          <a:bodyPr wrap="square" rtlCol="0">
            <a:spAutoFit/>
          </a:bodyPr>
          <a:lstStyle/>
          <a:p>
            <a:r>
              <a:rPr lang="en-US" b="1" dirty="0">
                <a:solidFill>
                  <a:schemeClr val="bg1"/>
                </a:solidFill>
              </a:rPr>
              <a:t>Access from CPU Host</a:t>
            </a:r>
          </a:p>
        </p:txBody>
      </p:sp>
      <p:sp>
        <p:nvSpPr>
          <p:cNvPr id="9" name="TextBox 8">
            <a:extLst>
              <a:ext uri="{FF2B5EF4-FFF2-40B4-BE49-F238E27FC236}">
                <a16:creationId xmlns:a16="http://schemas.microsoft.com/office/drawing/2014/main" id="{8A5ED72F-F7D9-30BE-EDBC-E084EF77A462}"/>
              </a:ext>
            </a:extLst>
          </p:cNvPr>
          <p:cNvSpPr txBox="1"/>
          <p:nvPr/>
        </p:nvSpPr>
        <p:spPr>
          <a:xfrm>
            <a:off x="3752590" y="2596362"/>
            <a:ext cx="783864" cy="377509"/>
          </a:xfrm>
          <a:prstGeom prst="rect">
            <a:avLst/>
          </a:prstGeom>
          <a:noFill/>
        </p:spPr>
        <p:txBody>
          <a:bodyPr wrap="square" rtlCol="0">
            <a:spAutoFit/>
          </a:bodyPr>
          <a:lstStyle/>
          <a:p>
            <a:r>
              <a:rPr lang="en-US" b="1" dirty="0">
                <a:solidFill>
                  <a:schemeClr val="bg1"/>
                </a:solidFill>
              </a:rPr>
              <a:t>S11</a:t>
            </a:r>
          </a:p>
        </p:txBody>
      </p:sp>
      <p:sp>
        <p:nvSpPr>
          <p:cNvPr id="133" name="TextBox 132">
            <a:extLst>
              <a:ext uri="{FF2B5EF4-FFF2-40B4-BE49-F238E27FC236}">
                <a16:creationId xmlns:a16="http://schemas.microsoft.com/office/drawing/2014/main" id="{D8B29136-A0ED-5FD3-5A68-350FA6EC5A78}"/>
              </a:ext>
            </a:extLst>
          </p:cNvPr>
          <p:cNvSpPr txBox="1"/>
          <p:nvPr/>
        </p:nvSpPr>
        <p:spPr>
          <a:xfrm>
            <a:off x="3756560" y="3331565"/>
            <a:ext cx="783864" cy="377509"/>
          </a:xfrm>
          <a:prstGeom prst="rect">
            <a:avLst/>
          </a:prstGeom>
          <a:noFill/>
        </p:spPr>
        <p:txBody>
          <a:bodyPr wrap="square" rtlCol="0">
            <a:spAutoFit/>
          </a:bodyPr>
          <a:lstStyle/>
          <a:p>
            <a:r>
              <a:rPr lang="en-US" b="1" dirty="0">
                <a:solidFill>
                  <a:schemeClr val="bg1"/>
                </a:solidFill>
              </a:rPr>
              <a:t>S10</a:t>
            </a:r>
          </a:p>
        </p:txBody>
      </p:sp>
      <p:sp>
        <p:nvSpPr>
          <p:cNvPr id="135" name="TextBox 134">
            <a:extLst>
              <a:ext uri="{FF2B5EF4-FFF2-40B4-BE49-F238E27FC236}">
                <a16:creationId xmlns:a16="http://schemas.microsoft.com/office/drawing/2014/main" id="{5DD4A73F-060E-049A-34B3-FD51D3A11F81}"/>
              </a:ext>
            </a:extLst>
          </p:cNvPr>
          <p:cNvSpPr txBox="1"/>
          <p:nvPr/>
        </p:nvSpPr>
        <p:spPr>
          <a:xfrm>
            <a:off x="2876070" y="4417705"/>
            <a:ext cx="783864" cy="377509"/>
          </a:xfrm>
          <a:prstGeom prst="rect">
            <a:avLst/>
          </a:prstGeom>
          <a:noFill/>
        </p:spPr>
        <p:txBody>
          <a:bodyPr wrap="square" rtlCol="0">
            <a:spAutoFit/>
          </a:bodyPr>
          <a:lstStyle/>
          <a:p>
            <a:r>
              <a:rPr lang="en-US" b="1" dirty="0">
                <a:solidFill>
                  <a:schemeClr val="bg1"/>
                </a:solidFill>
              </a:rPr>
              <a:t>S12</a:t>
            </a:r>
          </a:p>
        </p:txBody>
      </p:sp>
      <p:sp>
        <p:nvSpPr>
          <p:cNvPr id="136" name="TextBox 135">
            <a:extLst>
              <a:ext uri="{FF2B5EF4-FFF2-40B4-BE49-F238E27FC236}">
                <a16:creationId xmlns:a16="http://schemas.microsoft.com/office/drawing/2014/main" id="{5838448D-D556-5262-2B2F-2EC3A4DB00C2}"/>
              </a:ext>
            </a:extLst>
          </p:cNvPr>
          <p:cNvSpPr txBox="1"/>
          <p:nvPr/>
        </p:nvSpPr>
        <p:spPr>
          <a:xfrm>
            <a:off x="2875665" y="5160038"/>
            <a:ext cx="783864" cy="377509"/>
          </a:xfrm>
          <a:prstGeom prst="rect">
            <a:avLst/>
          </a:prstGeom>
          <a:noFill/>
        </p:spPr>
        <p:txBody>
          <a:bodyPr wrap="square" rtlCol="0">
            <a:spAutoFit/>
          </a:bodyPr>
          <a:lstStyle/>
          <a:p>
            <a:r>
              <a:rPr lang="en-US" b="1" dirty="0">
                <a:solidFill>
                  <a:schemeClr val="bg1"/>
                </a:solidFill>
              </a:rPr>
              <a:t>S13</a:t>
            </a:r>
          </a:p>
        </p:txBody>
      </p:sp>
      <p:sp>
        <p:nvSpPr>
          <p:cNvPr id="137" name="TextBox 136">
            <a:extLst>
              <a:ext uri="{FF2B5EF4-FFF2-40B4-BE49-F238E27FC236}">
                <a16:creationId xmlns:a16="http://schemas.microsoft.com/office/drawing/2014/main" id="{36223768-C85C-DB1B-DAD0-B02D1AE076F2}"/>
              </a:ext>
            </a:extLst>
          </p:cNvPr>
          <p:cNvSpPr txBox="1"/>
          <p:nvPr/>
        </p:nvSpPr>
        <p:spPr>
          <a:xfrm>
            <a:off x="3756091" y="4417705"/>
            <a:ext cx="783864" cy="377509"/>
          </a:xfrm>
          <a:prstGeom prst="rect">
            <a:avLst/>
          </a:prstGeom>
          <a:noFill/>
        </p:spPr>
        <p:txBody>
          <a:bodyPr wrap="square" rtlCol="0">
            <a:spAutoFit/>
          </a:bodyPr>
          <a:lstStyle/>
          <a:p>
            <a:r>
              <a:rPr lang="en-US" b="1" dirty="0">
                <a:solidFill>
                  <a:schemeClr val="bg1"/>
                </a:solidFill>
              </a:rPr>
              <a:t>S15</a:t>
            </a:r>
          </a:p>
        </p:txBody>
      </p:sp>
      <p:sp>
        <p:nvSpPr>
          <p:cNvPr id="138" name="TextBox 137">
            <a:extLst>
              <a:ext uri="{FF2B5EF4-FFF2-40B4-BE49-F238E27FC236}">
                <a16:creationId xmlns:a16="http://schemas.microsoft.com/office/drawing/2014/main" id="{18D914E3-2662-1FDE-A894-05ADBE1644A5}"/>
              </a:ext>
            </a:extLst>
          </p:cNvPr>
          <p:cNvSpPr txBox="1"/>
          <p:nvPr/>
        </p:nvSpPr>
        <p:spPr>
          <a:xfrm>
            <a:off x="3756172" y="5160037"/>
            <a:ext cx="783864" cy="377509"/>
          </a:xfrm>
          <a:prstGeom prst="rect">
            <a:avLst/>
          </a:prstGeom>
          <a:noFill/>
        </p:spPr>
        <p:txBody>
          <a:bodyPr wrap="square" rtlCol="0">
            <a:spAutoFit/>
          </a:bodyPr>
          <a:lstStyle/>
          <a:p>
            <a:r>
              <a:rPr lang="en-US" b="1" dirty="0">
                <a:solidFill>
                  <a:schemeClr val="bg1"/>
                </a:solidFill>
              </a:rPr>
              <a:t>S14</a:t>
            </a:r>
          </a:p>
        </p:txBody>
      </p:sp>
    </p:spTree>
    <p:custDataLst>
      <p:tags r:id="rId1"/>
    </p:custDataLst>
    <p:extLst>
      <p:ext uri="{BB962C8B-B14F-4D97-AF65-F5344CB8AC3E}">
        <p14:creationId xmlns:p14="http://schemas.microsoft.com/office/powerpoint/2010/main" val="4293861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0001" y="10760"/>
            <a:ext cx="10515600" cy="1325563"/>
          </a:xfrm>
        </p:spPr>
        <p:txBody>
          <a:bodyPr/>
          <a:lstStyle/>
          <a:p>
            <a:r>
              <a:rPr lang="en-US" dirty="0">
                <a:latin typeface="+mn-lt"/>
              </a:rPr>
              <a:t>Memory Management in PIM</a:t>
            </a:r>
          </a:p>
        </p:txBody>
      </p:sp>
      <p:sp>
        <p:nvSpPr>
          <p:cNvPr id="3" name="TextBox 2">
            <a:extLst>
              <a:ext uri="{FF2B5EF4-FFF2-40B4-BE49-F238E27FC236}">
                <a16:creationId xmlns:a16="http://schemas.microsoft.com/office/drawing/2014/main" id="{D659B98B-1524-9D8B-7450-7A90EEE5A6ED}"/>
              </a:ext>
            </a:extLst>
          </p:cNvPr>
          <p:cNvSpPr txBox="1"/>
          <p:nvPr/>
        </p:nvSpPr>
        <p:spPr>
          <a:xfrm>
            <a:off x="13649018" y="2607349"/>
            <a:ext cx="184731" cy="369332"/>
          </a:xfrm>
          <a:prstGeom prst="rect">
            <a:avLst/>
          </a:prstGeom>
          <a:noFill/>
        </p:spPr>
        <p:txBody>
          <a:bodyPr wrap="none" rtlCol="0">
            <a:spAutoFit/>
          </a:bodyPr>
          <a:lstStyle/>
          <a:p>
            <a:endParaRPr lang="en-US" dirty="0"/>
          </a:p>
        </p:txBody>
      </p:sp>
      <p:sp>
        <p:nvSpPr>
          <p:cNvPr id="4" name="Rectangle 3">
            <a:extLst>
              <a:ext uri="{FF2B5EF4-FFF2-40B4-BE49-F238E27FC236}">
                <a16:creationId xmlns:a16="http://schemas.microsoft.com/office/drawing/2014/main" id="{9CD1DBE0-6332-0D9C-8A42-CEC2EFC59827}"/>
              </a:ext>
            </a:extLst>
          </p:cNvPr>
          <p:cNvSpPr/>
          <p:nvPr/>
        </p:nvSpPr>
        <p:spPr>
          <a:xfrm>
            <a:off x="4652974" y="3850618"/>
            <a:ext cx="2922943" cy="858833"/>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E91C6D-CECC-4EE5-3ADB-1319586EF26A}"/>
              </a:ext>
            </a:extLst>
          </p:cNvPr>
          <p:cNvSpPr/>
          <p:nvPr/>
        </p:nvSpPr>
        <p:spPr>
          <a:xfrm>
            <a:off x="4548855" y="3158115"/>
            <a:ext cx="3112581" cy="1660044"/>
          </a:xfrm>
          <a:prstGeom prst="rect">
            <a:avLst/>
          </a:prstGeom>
          <a:solidFill>
            <a:srgbClr val="767171">
              <a:alpha val="32157"/>
            </a:srgb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1549C52-4AC0-B4B5-A5B8-A849618F595B}"/>
              </a:ext>
            </a:extLst>
          </p:cNvPr>
          <p:cNvSpPr txBox="1"/>
          <p:nvPr/>
        </p:nvSpPr>
        <p:spPr>
          <a:xfrm>
            <a:off x="13554982" y="3442284"/>
            <a:ext cx="184731" cy="369332"/>
          </a:xfrm>
          <a:prstGeom prst="rect">
            <a:avLst/>
          </a:prstGeom>
          <a:noFill/>
        </p:spPr>
        <p:txBody>
          <a:bodyPr wrap="none" rtlCol="0">
            <a:spAutoFit/>
          </a:bodyPr>
          <a:lstStyle/>
          <a:p>
            <a:endParaRPr lang="en-US" dirty="0"/>
          </a:p>
        </p:txBody>
      </p:sp>
      <p:sp>
        <p:nvSpPr>
          <p:cNvPr id="7" name="直线">
            <a:extLst>
              <a:ext uri="{FF2B5EF4-FFF2-40B4-BE49-F238E27FC236}">
                <a16:creationId xmlns:a16="http://schemas.microsoft.com/office/drawing/2014/main" id="{FC8BDAF8-F521-C144-C90E-92B42F08C7F8}"/>
              </a:ext>
            </a:extLst>
          </p:cNvPr>
          <p:cNvSpPr/>
          <p:nvPr/>
        </p:nvSpPr>
        <p:spPr>
          <a:xfrm rot="21600000" flipV="1">
            <a:off x="4211534" y="3158115"/>
            <a:ext cx="353628" cy="122396"/>
          </a:xfrm>
          <a:prstGeom prst="line">
            <a:avLst/>
          </a:prstGeom>
          <a:noFill/>
          <a:ln w="38100" cap="flat" cmpd="sng">
            <a:solidFill>
              <a:srgbClr val="000000"/>
            </a:solidFill>
            <a:prstDash val="sysDot"/>
            <a:miter/>
          </a:ln>
        </p:spPr>
        <p:txBody>
          <a:bodyPr/>
          <a:lstStyle/>
          <a:p>
            <a:endParaRPr lang="en-US"/>
          </a:p>
        </p:txBody>
      </p:sp>
      <p:sp>
        <p:nvSpPr>
          <p:cNvPr id="8" name="直线">
            <a:extLst>
              <a:ext uri="{FF2B5EF4-FFF2-40B4-BE49-F238E27FC236}">
                <a16:creationId xmlns:a16="http://schemas.microsoft.com/office/drawing/2014/main" id="{07CFD5F1-4FD3-2306-4CF9-B1D2786E9265}"/>
              </a:ext>
            </a:extLst>
          </p:cNvPr>
          <p:cNvSpPr/>
          <p:nvPr/>
        </p:nvSpPr>
        <p:spPr>
          <a:xfrm rot="21600000">
            <a:off x="4224692" y="3665882"/>
            <a:ext cx="334489" cy="1160042"/>
          </a:xfrm>
          <a:prstGeom prst="line">
            <a:avLst/>
          </a:prstGeom>
          <a:noFill/>
          <a:ln w="38100" cap="flat" cmpd="sng">
            <a:solidFill>
              <a:srgbClr val="000000"/>
            </a:solidFill>
            <a:prstDash val="sysDot"/>
            <a:miter/>
          </a:ln>
        </p:spPr>
        <p:txBody>
          <a:bodyPr/>
          <a:lstStyle/>
          <a:p>
            <a:endParaRPr lang="en-US"/>
          </a:p>
        </p:txBody>
      </p:sp>
      <p:sp>
        <p:nvSpPr>
          <p:cNvPr id="10" name="Rectangle 9">
            <a:extLst>
              <a:ext uri="{FF2B5EF4-FFF2-40B4-BE49-F238E27FC236}">
                <a16:creationId xmlns:a16="http://schemas.microsoft.com/office/drawing/2014/main" id="{862FC595-16C7-006C-F642-2265EB2DDE22}"/>
              </a:ext>
            </a:extLst>
          </p:cNvPr>
          <p:cNvSpPr/>
          <p:nvPr/>
        </p:nvSpPr>
        <p:spPr>
          <a:xfrm>
            <a:off x="4733502" y="3362030"/>
            <a:ext cx="1140126" cy="305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E0D78C7-CAE7-230F-F4DB-0BDE0BD89938}"/>
              </a:ext>
            </a:extLst>
          </p:cNvPr>
          <p:cNvSpPr txBox="1"/>
          <p:nvPr/>
        </p:nvSpPr>
        <p:spPr>
          <a:xfrm>
            <a:off x="4839064" y="3330025"/>
            <a:ext cx="970821"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12" name="Straight Arrow Connector 11">
            <a:extLst>
              <a:ext uri="{FF2B5EF4-FFF2-40B4-BE49-F238E27FC236}">
                <a16:creationId xmlns:a16="http://schemas.microsoft.com/office/drawing/2014/main" id="{8393AC4D-1FDF-DABD-1681-D0585FCD0262}"/>
              </a:ext>
            </a:extLst>
          </p:cNvPr>
          <p:cNvCxnSpPr>
            <a:cxnSpLocks/>
          </p:cNvCxnSpPr>
          <p:nvPr/>
        </p:nvCxnSpPr>
        <p:spPr>
          <a:xfrm>
            <a:off x="5288287" y="3667668"/>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21FB9314-3FD3-7917-040A-B44F114E204A}"/>
              </a:ext>
            </a:extLst>
          </p:cNvPr>
          <p:cNvSpPr/>
          <p:nvPr/>
        </p:nvSpPr>
        <p:spPr>
          <a:xfrm>
            <a:off x="4735794" y="3915105"/>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942742F-4956-8B62-B04E-8291C8940A37}"/>
              </a:ext>
            </a:extLst>
          </p:cNvPr>
          <p:cNvSpPr txBox="1"/>
          <p:nvPr/>
        </p:nvSpPr>
        <p:spPr>
          <a:xfrm>
            <a:off x="5033112" y="4263718"/>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15" name="Rounded Rectangle 14">
            <a:extLst>
              <a:ext uri="{FF2B5EF4-FFF2-40B4-BE49-F238E27FC236}">
                <a16:creationId xmlns:a16="http://schemas.microsoft.com/office/drawing/2014/main" id="{49315E07-F293-8CC7-6A3A-D1B964ED8222}"/>
              </a:ext>
            </a:extLst>
          </p:cNvPr>
          <p:cNvSpPr/>
          <p:nvPr/>
        </p:nvSpPr>
        <p:spPr>
          <a:xfrm>
            <a:off x="4888242" y="4241565"/>
            <a:ext cx="927921" cy="3383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63F51A1-B0D9-6F5B-E377-7858E7D8E11C}"/>
              </a:ext>
            </a:extLst>
          </p:cNvPr>
          <p:cNvSpPr txBox="1"/>
          <p:nvPr/>
        </p:nvSpPr>
        <p:spPr>
          <a:xfrm>
            <a:off x="4808647" y="3940553"/>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 name="TextBox 16">
            <a:extLst>
              <a:ext uri="{FF2B5EF4-FFF2-40B4-BE49-F238E27FC236}">
                <a16:creationId xmlns:a16="http://schemas.microsoft.com/office/drawing/2014/main" id="{C3AC4FD6-D19D-B6D6-F57C-F05F7EE2150E}"/>
              </a:ext>
            </a:extLst>
          </p:cNvPr>
          <p:cNvSpPr txBox="1"/>
          <p:nvPr/>
        </p:nvSpPr>
        <p:spPr>
          <a:xfrm>
            <a:off x="5949834" y="3754495"/>
            <a:ext cx="281619"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18" name="Rectangle 17">
            <a:extLst>
              <a:ext uri="{FF2B5EF4-FFF2-40B4-BE49-F238E27FC236}">
                <a16:creationId xmlns:a16="http://schemas.microsoft.com/office/drawing/2014/main" id="{3D245BA9-1E17-290A-CB19-9FC8809EC2DA}"/>
              </a:ext>
            </a:extLst>
          </p:cNvPr>
          <p:cNvSpPr/>
          <p:nvPr/>
        </p:nvSpPr>
        <p:spPr>
          <a:xfrm>
            <a:off x="6338547" y="3355299"/>
            <a:ext cx="1185696" cy="305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B6E2F26-4C95-4905-5F73-09A1845AD484}"/>
              </a:ext>
            </a:extLst>
          </p:cNvPr>
          <p:cNvSpPr txBox="1"/>
          <p:nvPr/>
        </p:nvSpPr>
        <p:spPr>
          <a:xfrm>
            <a:off x="6453866" y="3323267"/>
            <a:ext cx="1251284" cy="369332"/>
          </a:xfrm>
          <a:prstGeom prst="rect">
            <a:avLst/>
          </a:prstGeom>
          <a:noFill/>
        </p:spPr>
        <p:txBody>
          <a:bodyPr wrap="square" rtlCol="0">
            <a:spAutoFit/>
          </a:bodyPr>
          <a:lstStyle/>
          <a:p>
            <a:r>
              <a:rPr lang="en-US" b="1" dirty="0">
                <a:cs typeface="Times New Roman" panose="02020603050405020304" pitchFamily="18" charset="0"/>
              </a:rPr>
              <a:t>Vault 31</a:t>
            </a:r>
          </a:p>
        </p:txBody>
      </p:sp>
      <p:sp>
        <p:nvSpPr>
          <p:cNvPr id="20" name="Rectangle 19">
            <a:extLst>
              <a:ext uri="{FF2B5EF4-FFF2-40B4-BE49-F238E27FC236}">
                <a16:creationId xmlns:a16="http://schemas.microsoft.com/office/drawing/2014/main" id="{8F0CED21-CF54-3F6C-91CB-77FEF451E79D}"/>
              </a:ext>
            </a:extLst>
          </p:cNvPr>
          <p:cNvSpPr/>
          <p:nvPr/>
        </p:nvSpPr>
        <p:spPr>
          <a:xfrm>
            <a:off x="6340329" y="3934279"/>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3B376A5-1F07-BD2D-0C6A-C9DA272E9F24}"/>
              </a:ext>
            </a:extLst>
          </p:cNvPr>
          <p:cNvSpPr txBox="1"/>
          <p:nvPr/>
        </p:nvSpPr>
        <p:spPr>
          <a:xfrm>
            <a:off x="6559486" y="4276379"/>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22" name="Rounded Rectangle 21">
            <a:extLst>
              <a:ext uri="{FF2B5EF4-FFF2-40B4-BE49-F238E27FC236}">
                <a16:creationId xmlns:a16="http://schemas.microsoft.com/office/drawing/2014/main" id="{44306029-E630-AFF6-1267-9A2ECE067AD5}"/>
              </a:ext>
            </a:extLst>
          </p:cNvPr>
          <p:cNvSpPr/>
          <p:nvPr/>
        </p:nvSpPr>
        <p:spPr>
          <a:xfrm>
            <a:off x="6464290" y="4248528"/>
            <a:ext cx="927921" cy="3383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4FA4A35-F470-719F-B866-5D638E67E4CA}"/>
              </a:ext>
            </a:extLst>
          </p:cNvPr>
          <p:cNvSpPr txBox="1"/>
          <p:nvPr/>
        </p:nvSpPr>
        <p:spPr>
          <a:xfrm>
            <a:off x="6443056" y="3940771"/>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24" name="Rectangle 23">
            <a:extLst>
              <a:ext uri="{FF2B5EF4-FFF2-40B4-BE49-F238E27FC236}">
                <a16:creationId xmlns:a16="http://schemas.microsoft.com/office/drawing/2014/main" id="{5BCAB129-061A-FB0E-593D-7679DF93F64A}"/>
              </a:ext>
            </a:extLst>
          </p:cNvPr>
          <p:cNvSpPr/>
          <p:nvPr/>
        </p:nvSpPr>
        <p:spPr>
          <a:xfrm>
            <a:off x="4652795" y="3280511"/>
            <a:ext cx="2940912" cy="4865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直线">
            <a:extLst>
              <a:ext uri="{FF2B5EF4-FFF2-40B4-BE49-F238E27FC236}">
                <a16:creationId xmlns:a16="http://schemas.microsoft.com/office/drawing/2014/main" id="{A61D93A9-395D-7546-40BE-966C02BEC81B}"/>
              </a:ext>
            </a:extLst>
          </p:cNvPr>
          <p:cNvSpPr/>
          <p:nvPr/>
        </p:nvSpPr>
        <p:spPr>
          <a:xfrm rot="21600000">
            <a:off x="7661434" y="4825923"/>
            <a:ext cx="207047" cy="1160042"/>
          </a:xfrm>
          <a:prstGeom prst="line">
            <a:avLst/>
          </a:prstGeom>
          <a:noFill/>
          <a:ln w="38100" cap="flat" cmpd="sng">
            <a:solidFill>
              <a:srgbClr val="000000"/>
            </a:solidFill>
            <a:prstDash val="sysDot"/>
            <a:miter/>
          </a:ln>
        </p:spPr>
        <p:txBody>
          <a:bodyPr/>
          <a:lstStyle/>
          <a:p>
            <a:endParaRPr lang="en-US"/>
          </a:p>
        </p:txBody>
      </p:sp>
      <p:sp>
        <p:nvSpPr>
          <p:cNvPr id="26" name="直线">
            <a:extLst>
              <a:ext uri="{FF2B5EF4-FFF2-40B4-BE49-F238E27FC236}">
                <a16:creationId xmlns:a16="http://schemas.microsoft.com/office/drawing/2014/main" id="{6D2FA52B-6BF9-AE45-DD31-D86FA195B22E}"/>
              </a:ext>
            </a:extLst>
          </p:cNvPr>
          <p:cNvSpPr/>
          <p:nvPr/>
        </p:nvSpPr>
        <p:spPr>
          <a:xfrm rot="21600000" flipV="1">
            <a:off x="7671217" y="2163663"/>
            <a:ext cx="1247199" cy="984520"/>
          </a:xfrm>
          <a:prstGeom prst="line">
            <a:avLst/>
          </a:prstGeom>
          <a:noFill/>
          <a:ln w="38100" cap="flat" cmpd="sng">
            <a:solidFill>
              <a:srgbClr val="000000"/>
            </a:solidFill>
            <a:prstDash val="sysDot"/>
            <a:miter/>
          </a:ln>
        </p:spPr>
        <p:txBody>
          <a:bodyPr/>
          <a:lstStyle/>
          <a:p>
            <a:endParaRPr lang="en-US"/>
          </a:p>
        </p:txBody>
      </p:sp>
      <p:sp>
        <p:nvSpPr>
          <p:cNvPr id="27" name="TextBox 26">
            <a:extLst>
              <a:ext uri="{FF2B5EF4-FFF2-40B4-BE49-F238E27FC236}">
                <a16:creationId xmlns:a16="http://schemas.microsoft.com/office/drawing/2014/main" id="{7DAD759A-51D6-CF2D-DC4F-484859AC4364}"/>
              </a:ext>
            </a:extLst>
          </p:cNvPr>
          <p:cNvSpPr txBox="1"/>
          <p:nvPr/>
        </p:nvSpPr>
        <p:spPr>
          <a:xfrm>
            <a:off x="5399999" y="2788197"/>
            <a:ext cx="2101885" cy="477054"/>
          </a:xfrm>
          <a:prstGeom prst="rect">
            <a:avLst/>
          </a:prstGeom>
          <a:noFill/>
        </p:spPr>
        <p:txBody>
          <a:bodyPr wrap="square" rtlCol="0">
            <a:spAutoFit/>
          </a:bodyPr>
          <a:lstStyle/>
          <a:p>
            <a:r>
              <a:rPr lang="en-US" sz="2500" dirty="0"/>
              <a:t>PIM STACK</a:t>
            </a:r>
          </a:p>
        </p:txBody>
      </p:sp>
      <p:cxnSp>
        <p:nvCxnSpPr>
          <p:cNvPr id="28" name="Straight Arrow Connector 27">
            <a:extLst>
              <a:ext uri="{FF2B5EF4-FFF2-40B4-BE49-F238E27FC236}">
                <a16:creationId xmlns:a16="http://schemas.microsoft.com/office/drawing/2014/main" id="{9A4CE3C7-1DBE-392B-2767-23A6F7458817}"/>
              </a:ext>
            </a:extLst>
          </p:cNvPr>
          <p:cNvCxnSpPr>
            <a:cxnSpLocks/>
          </p:cNvCxnSpPr>
          <p:nvPr/>
        </p:nvCxnSpPr>
        <p:spPr>
          <a:xfrm>
            <a:off x="6938012" y="3677720"/>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9" name="Freeform 28">
            <a:extLst>
              <a:ext uri="{FF2B5EF4-FFF2-40B4-BE49-F238E27FC236}">
                <a16:creationId xmlns:a16="http://schemas.microsoft.com/office/drawing/2014/main" id="{E3888C71-2C11-A9E2-3A7E-6FECFFCC87FE}"/>
              </a:ext>
            </a:extLst>
          </p:cNvPr>
          <p:cNvSpPr/>
          <p:nvPr/>
        </p:nvSpPr>
        <p:spPr>
          <a:xfrm>
            <a:off x="7914689" y="5544985"/>
            <a:ext cx="354992" cy="463639"/>
          </a:xfrm>
          <a:custGeom>
            <a:avLst/>
            <a:gdLst>
              <a:gd name="connsiteX0" fmla="*/ 257578 w 296215"/>
              <a:gd name="connsiteY0" fmla="*/ 0 h 463639"/>
              <a:gd name="connsiteX1" fmla="*/ 0 w 296215"/>
              <a:gd name="connsiteY1" fmla="*/ 450760 h 463639"/>
              <a:gd name="connsiteX2" fmla="*/ 296215 w 296215"/>
              <a:gd name="connsiteY2" fmla="*/ 463639 h 463639"/>
              <a:gd name="connsiteX3" fmla="*/ 257578 w 296215"/>
              <a:gd name="connsiteY3" fmla="*/ 0 h 463639"/>
            </a:gdLst>
            <a:ahLst/>
            <a:cxnLst>
              <a:cxn ang="0">
                <a:pos x="connsiteX0" y="connsiteY0"/>
              </a:cxn>
              <a:cxn ang="0">
                <a:pos x="connsiteX1" y="connsiteY1"/>
              </a:cxn>
              <a:cxn ang="0">
                <a:pos x="connsiteX2" y="connsiteY2"/>
              </a:cxn>
              <a:cxn ang="0">
                <a:pos x="connsiteX3" y="connsiteY3"/>
              </a:cxn>
            </a:cxnLst>
            <a:rect l="l" t="t" r="r" b="b"/>
            <a:pathLst>
              <a:path w="296215" h="463639">
                <a:moveTo>
                  <a:pt x="257578" y="0"/>
                </a:moveTo>
                <a:lnTo>
                  <a:pt x="0" y="450760"/>
                </a:lnTo>
                <a:lnTo>
                  <a:pt x="296215" y="463639"/>
                </a:lnTo>
                <a:lnTo>
                  <a:pt x="257578" y="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C7F679F-8C19-C99B-9D0C-D9BC9E841DE3}"/>
              </a:ext>
            </a:extLst>
          </p:cNvPr>
          <p:cNvSpPr/>
          <p:nvPr/>
        </p:nvSpPr>
        <p:spPr>
          <a:xfrm rot="17996683">
            <a:off x="10462522" y="4960533"/>
            <a:ext cx="1815036" cy="28979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FD1C3CE-61D7-198A-D473-D14359DE91B4}"/>
              </a:ext>
            </a:extLst>
          </p:cNvPr>
          <p:cNvSpPr/>
          <p:nvPr/>
        </p:nvSpPr>
        <p:spPr>
          <a:xfrm>
            <a:off x="10253501" y="5502642"/>
            <a:ext cx="765197" cy="5223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4B400B-4522-CE42-49CB-34B8868AEADF}"/>
              </a:ext>
            </a:extLst>
          </p:cNvPr>
          <p:cNvSpPr/>
          <p:nvPr/>
        </p:nvSpPr>
        <p:spPr>
          <a:xfrm>
            <a:off x="8185188" y="5506089"/>
            <a:ext cx="2122310" cy="539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B1B7DAF3-E082-BE9B-ADAD-4ADD483D6821}"/>
              </a:ext>
            </a:extLst>
          </p:cNvPr>
          <p:cNvSpPr/>
          <p:nvPr/>
        </p:nvSpPr>
        <p:spPr>
          <a:xfrm>
            <a:off x="7906572" y="5573873"/>
            <a:ext cx="912121" cy="40432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61732DDB-D3F7-C12F-C32B-3E34A2E1BEFF}"/>
              </a:ext>
            </a:extLst>
          </p:cNvPr>
          <p:cNvSpPr/>
          <p:nvPr/>
        </p:nvSpPr>
        <p:spPr>
          <a:xfrm>
            <a:off x="8668572" y="5579023"/>
            <a:ext cx="1004714" cy="438193"/>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B9D1498C-6A2F-BE84-4A96-CD51D4F7626E}"/>
              </a:ext>
            </a:extLst>
          </p:cNvPr>
          <p:cNvSpPr/>
          <p:nvPr/>
        </p:nvSpPr>
        <p:spPr>
          <a:xfrm>
            <a:off x="7903346" y="2156540"/>
            <a:ext cx="4086578" cy="1783645"/>
          </a:xfrm>
          <a:custGeom>
            <a:avLst/>
            <a:gdLst>
              <a:gd name="connsiteX0" fmla="*/ 4086578 w 4086578"/>
              <a:gd name="connsiteY0" fmla="*/ 11289 h 1783645"/>
              <a:gd name="connsiteX1" fmla="*/ 1027289 w 4086578"/>
              <a:gd name="connsiteY1" fmla="*/ 0 h 1783645"/>
              <a:gd name="connsiteX2" fmla="*/ 0 w 4086578"/>
              <a:gd name="connsiteY2" fmla="*/ 1772356 h 1783645"/>
              <a:gd name="connsiteX3" fmla="*/ 3070578 w 4086578"/>
              <a:gd name="connsiteY3" fmla="*/ 1783645 h 1783645"/>
              <a:gd name="connsiteX4" fmla="*/ 3364089 w 4086578"/>
              <a:gd name="connsiteY4" fmla="*/ 1219200 h 1783645"/>
              <a:gd name="connsiteX5" fmla="*/ 3488267 w 4086578"/>
              <a:gd name="connsiteY5" fmla="*/ 1230489 h 1783645"/>
              <a:gd name="connsiteX6" fmla="*/ 4018845 w 4086578"/>
              <a:gd name="connsiteY6" fmla="*/ 316089 h 1783645"/>
              <a:gd name="connsiteX7" fmla="*/ 3917245 w 4086578"/>
              <a:gd name="connsiteY7" fmla="*/ 316089 h 1783645"/>
              <a:gd name="connsiteX8" fmla="*/ 4086578 w 4086578"/>
              <a:gd name="connsiteY8" fmla="*/ 11289 h 178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578" h="1783645">
                <a:moveTo>
                  <a:pt x="4086578" y="11289"/>
                </a:moveTo>
                <a:lnTo>
                  <a:pt x="1027289" y="0"/>
                </a:lnTo>
                <a:lnTo>
                  <a:pt x="0" y="1772356"/>
                </a:lnTo>
                <a:lnTo>
                  <a:pt x="3070578" y="1783645"/>
                </a:lnTo>
                <a:lnTo>
                  <a:pt x="3364089" y="1219200"/>
                </a:lnTo>
                <a:lnTo>
                  <a:pt x="3488267" y="1230489"/>
                </a:lnTo>
                <a:lnTo>
                  <a:pt x="4018845" y="316089"/>
                </a:lnTo>
                <a:lnTo>
                  <a:pt x="3917245" y="316089"/>
                </a:lnTo>
                <a:lnTo>
                  <a:pt x="4086578" y="11289"/>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A66AC9B0-F434-3600-5341-D942AC9B0E71}"/>
              </a:ext>
            </a:extLst>
          </p:cNvPr>
          <p:cNvSpPr/>
          <p:nvPr/>
        </p:nvSpPr>
        <p:spPr>
          <a:xfrm>
            <a:off x="7903346" y="2687118"/>
            <a:ext cx="4109156" cy="1772356"/>
          </a:xfrm>
          <a:custGeom>
            <a:avLst/>
            <a:gdLst>
              <a:gd name="connsiteX0" fmla="*/ 304800 w 4109156"/>
              <a:gd name="connsiteY0" fmla="*/ 1253067 h 1772356"/>
              <a:gd name="connsiteX1" fmla="*/ 0 w 4109156"/>
              <a:gd name="connsiteY1" fmla="*/ 1772356 h 1772356"/>
              <a:gd name="connsiteX2" fmla="*/ 3036711 w 4109156"/>
              <a:gd name="connsiteY2" fmla="*/ 1761067 h 1772356"/>
              <a:gd name="connsiteX3" fmla="*/ 4109156 w 4109156"/>
              <a:gd name="connsiteY3" fmla="*/ 0 h 1772356"/>
              <a:gd name="connsiteX4" fmla="*/ 3894667 w 4109156"/>
              <a:gd name="connsiteY4" fmla="*/ 0 h 1772356"/>
              <a:gd name="connsiteX5" fmla="*/ 3894667 w 4109156"/>
              <a:gd name="connsiteY5" fmla="*/ 0 h 1772356"/>
              <a:gd name="connsiteX6" fmla="*/ 3894667 w 4109156"/>
              <a:gd name="connsiteY6" fmla="*/ 0 h 177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9156" h="1772356">
                <a:moveTo>
                  <a:pt x="304800" y="1253067"/>
                </a:moveTo>
                <a:lnTo>
                  <a:pt x="0" y="1772356"/>
                </a:lnTo>
                <a:lnTo>
                  <a:pt x="3036711" y="1761067"/>
                </a:lnTo>
                <a:lnTo>
                  <a:pt x="4109156" y="0"/>
                </a:lnTo>
                <a:lnTo>
                  <a:pt x="3894667" y="0"/>
                </a:lnTo>
                <a:lnTo>
                  <a:pt x="3894667" y="0"/>
                </a:lnTo>
                <a:lnTo>
                  <a:pt x="3894667"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134D868E-830B-9B67-C706-53FE875EFFD9}"/>
              </a:ext>
            </a:extLst>
          </p:cNvPr>
          <p:cNvSpPr/>
          <p:nvPr/>
        </p:nvSpPr>
        <p:spPr>
          <a:xfrm>
            <a:off x="7925924" y="3195118"/>
            <a:ext cx="4086578" cy="1783644"/>
          </a:xfrm>
          <a:custGeom>
            <a:avLst/>
            <a:gdLst>
              <a:gd name="connsiteX0" fmla="*/ 293511 w 4086578"/>
              <a:gd name="connsiteY0" fmla="*/ 1241778 h 1783644"/>
              <a:gd name="connsiteX1" fmla="*/ 0 w 4086578"/>
              <a:gd name="connsiteY1" fmla="*/ 1783644 h 1783644"/>
              <a:gd name="connsiteX2" fmla="*/ 3025422 w 4086578"/>
              <a:gd name="connsiteY2" fmla="*/ 1783644 h 1783644"/>
              <a:gd name="connsiteX3" fmla="*/ 4086578 w 4086578"/>
              <a:gd name="connsiteY3" fmla="*/ 0 h 1783644"/>
              <a:gd name="connsiteX4" fmla="*/ 3770489 w 4086578"/>
              <a:gd name="connsiteY4" fmla="*/ 0 h 1783644"/>
              <a:gd name="connsiteX5" fmla="*/ 3770489 w 4086578"/>
              <a:gd name="connsiteY5" fmla="*/ 0 h 178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6578" h="1783644">
                <a:moveTo>
                  <a:pt x="293511" y="1241778"/>
                </a:moveTo>
                <a:lnTo>
                  <a:pt x="0" y="1783644"/>
                </a:lnTo>
                <a:lnTo>
                  <a:pt x="3025422" y="1783644"/>
                </a:lnTo>
                <a:lnTo>
                  <a:pt x="4086578" y="0"/>
                </a:lnTo>
                <a:lnTo>
                  <a:pt x="3770489" y="0"/>
                </a:lnTo>
                <a:lnTo>
                  <a:pt x="3770489"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4E4A4582-73A8-AD0E-453A-A49322D9989D}"/>
              </a:ext>
            </a:extLst>
          </p:cNvPr>
          <p:cNvSpPr/>
          <p:nvPr/>
        </p:nvSpPr>
        <p:spPr>
          <a:xfrm>
            <a:off x="7903346" y="3725696"/>
            <a:ext cx="4120445" cy="1772355"/>
          </a:xfrm>
          <a:custGeom>
            <a:avLst/>
            <a:gdLst>
              <a:gd name="connsiteX0" fmla="*/ 316089 w 4120445"/>
              <a:gd name="connsiteY0" fmla="*/ 1241778 h 1772355"/>
              <a:gd name="connsiteX1" fmla="*/ 0 w 4120445"/>
              <a:gd name="connsiteY1" fmla="*/ 1772355 h 1772355"/>
              <a:gd name="connsiteX2" fmla="*/ 3070578 w 4120445"/>
              <a:gd name="connsiteY2" fmla="*/ 1772355 h 1772355"/>
              <a:gd name="connsiteX3" fmla="*/ 4120445 w 4120445"/>
              <a:gd name="connsiteY3" fmla="*/ 0 h 1772355"/>
              <a:gd name="connsiteX4" fmla="*/ 3770489 w 4120445"/>
              <a:gd name="connsiteY4" fmla="*/ 22578 h 177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445" h="1772355">
                <a:moveTo>
                  <a:pt x="316089" y="1241778"/>
                </a:moveTo>
                <a:lnTo>
                  <a:pt x="0" y="1772355"/>
                </a:lnTo>
                <a:lnTo>
                  <a:pt x="3070578" y="1772355"/>
                </a:lnTo>
                <a:lnTo>
                  <a:pt x="4120445" y="0"/>
                </a:lnTo>
                <a:lnTo>
                  <a:pt x="3770489"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2244E5CE-8AA3-1B72-C04A-C118435E4FC7}"/>
              </a:ext>
            </a:extLst>
          </p:cNvPr>
          <p:cNvSpPr/>
          <p:nvPr/>
        </p:nvSpPr>
        <p:spPr>
          <a:xfrm>
            <a:off x="7892057" y="4244985"/>
            <a:ext cx="4109156" cy="1783644"/>
          </a:xfrm>
          <a:custGeom>
            <a:avLst/>
            <a:gdLst>
              <a:gd name="connsiteX0" fmla="*/ 327378 w 4109156"/>
              <a:gd name="connsiteY0" fmla="*/ 1230489 h 1783644"/>
              <a:gd name="connsiteX1" fmla="*/ 0 w 4109156"/>
              <a:gd name="connsiteY1" fmla="*/ 1772355 h 1783644"/>
              <a:gd name="connsiteX2" fmla="*/ 3070578 w 4109156"/>
              <a:gd name="connsiteY2" fmla="*/ 1783644 h 1783644"/>
              <a:gd name="connsiteX3" fmla="*/ 4109156 w 4109156"/>
              <a:gd name="connsiteY3" fmla="*/ 0 h 1783644"/>
              <a:gd name="connsiteX4" fmla="*/ 3793067 w 4109156"/>
              <a:gd name="connsiteY4" fmla="*/ 11289 h 178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156" h="1783644">
                <a:moveTo>
                  <a:pt x="327378" y="1230489"/>
                </a:moveTo>
                <a:lnTo>
                  <a:pt x="0" y="1772355"/>
                </a:lnTo>
                <a:lnTo>
                  <a:pt x="3070578" y="1783644"/>
                </a:lnTo>
                <a:lnTo>
                  <a:pt x="4109156" y="0"/>
                </a:lnTo>
                <a:lnTo>
                  <a:pt x="3793067"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9">
            <a:extLst>
              <a:ext uri="{FF2B5EF4-FFF2-40B4-BE49-F238E27FC236}">
                <a16:creationId xmlns:a16="http://schemas.microsoft.com/office/drawing/2014/main" id="{30593D8A-7E64-1002-97CA-46CF40DEC259}"/>
              </a:ext>
            </a:extLst>
          </p:cNvPr>
          <p:cNvSpPr/>
          <p:nvPr/>
        </p:nvSpPr>
        <p:spPr>
          <a:xfrm>
            <a:off x="8682280" y="2156540"/>
            <a:ext cx="1027289" cy="1772356"/>
          </a:xfrm>
          <a:custGeom>
            <a:avLst/>
            <a:gdLst>
              <a:gd name="connsiteX0" fmla="*/ 1027289 w 1027289"/>
              <a:gd name="connsiteY0" fmla="*/ 0 h 1772356"/>
              <a:gd name="connsiteX1" fmla="*/ 0 w 1027289"/>
              <a:gd name="connsiteY1" fmla="*/ 1772356 h 1772356"/>
            </a:gdLst>
            <a:ahLst/>
            <a:cxnLst>
              <a:cxn ang="0">
                <a:pos x="connsiteX0" y="connsiteY0"/>
              </a:cxn>
              <a:cxn ang="0">
                <a:pos x="connsiteX1" y="connsiteY1"/>
              </a:cxn>
            </a:cxnLst>
            <a:rect l="l" t="t" r="r" b="b"/>
            <a:pathLst>
              <a:path w="1027289" h="1772356">
                <a:moveTo>
                  <a:pt x="1027289" y="0"/>
                </a:moveTo>
                <a:lnTo>
                  <a:pt x="0" y="177235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3CEEF41-8EC7-7247-4032-20627A1C96FC}"/>
              </a:ext>
            </a:extLst>
          </p:cNvPr>
          <p:cNvSpPr/>
          <p:nvPr/>
        </p:nvSpPr>
        <p:spPr>
          <a:xfrm>
            <a:off x="9432990" y="2165009"/>
            <a:ext cx="1027289" cy="1772356"/>
          </a:xfrm>
          <a:custGeom>
            <a:avLst/>
            <a:gdLst>
              <a:gd name="connsiteX0" fmla="*/ 1027289 w 1027289"/>
              <a:gd name="connsiteY0" fmla="*/ 0 h 1772356"/>
              <a:gd name="connsiteX1" fmla="*/ 0 w 1027289"/>
              <a:gd name="connsiteY1" fmla="*/ 1772356 h 1772356"/>
            </a:gdLst>
            <a:ahLst/>
            <a:cxnLst>
              <a:cxn ang="0">
                <a:pos x="connsiteX0" y="connsiteY0"/>
              </a:cxn>
              <a:cxn ang="0">
                <a:pos x="connsiteX1" y="connsiteY1"/>
              </a:cxn>
            </a:cxnLst>
            <a:rect l="l" t="t" r="r" b="b"/>
            <a:pathLst>
              <a:path w="1027289" h="1772356">
                <a:moveTo>
                  <a:pt x="1027289" y="0"/>
                </a:moveTo>
                <a:lnTo>
                  <a:pt x="0" y="177235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54041A24-8D90-5635-F547-D34A2C7F9E85}"/>
              </a:ext>
            </a:extLst>
          </p:cNvPr>
          <p:cNvSpPr/>
          <p:nvPr/>
        </p:nvSpPr>
        <p:spPr>
          <a:xfrm>
            <a:off x="8682279" y="2596807"/>
            <a:ext cx="1614311" cy="11289"/>
          </a:xfrm>
          <a:custGeom>
            <a:avLst/>
            <a:gdLst>
              <a:gd name="connsiteX0" fmla="*/ 0 w 1614311"/>
              <a:gd name="connsiteY0" fmla="*/ 0 h 11289"/>
              <a:gd name="connsiteX1" fmla="*/ 1614311 w 1614311"/>
              <a:gd name="connsiteY1" fmla="*/ 11289 h 11289"/>
            </a:gdLst>
            <a:ahLst/>
            <a:cxnLst>
              <a:cxn ang="0">
                <a:pos x="connsiteX0" y="connsiteY0"/>
              </a:cxn>
              <a:cxn ang="0">
                <a:pos x="connsiteX1" y="connsiteY1"/>
              </a:cxn>
            </a:cxnLst>
            <a:rect l="l" t="t" r="r" b="b"/>
            <a:pathLst>
              <a:path w="1614311" h="11289">
                <a:moveTo>
                  <a:pt x="0" y="0"/>
                </a:moveTo>
                <a:lnTo>
                  <a:pt x="1614311"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5606714F-07D3-9514-3C7D-51C3BF911BB3}"/>
              </a:ext>
            </a:extLst>
          </p:cNvPr>
          <p:cNvSpPr/>
          <p:nvPr/>
        </p:nvSpPr>
        <p:spPr>
          <a:xfrm>
            <a:off x="8422635" y="3014496"/>
            <a:ext cx="1659467" cy="22578"/>
          </a:xfrm>
          <a:custGeom>
            <a:avLst/>
            <a:gdLst>
              <a:gd name="connsiteX0" fmla="*/ 0 w 1659467"/>
              <a:gd name="connsiteY0" fmla="*/ 0 h 22578"/>
              <a:gd name="connsiteX1" fmla="*/ 1659467 w 1659467"/>
              <a:gd name="connsiteY1" fmla="*/ 22578 h 22578"/>
            </a:gdLst>
            <a:ahLst/>
            <a:cxnLst>
              <a:cxn ang="0">
                <a:pos x="connsiteX0" y="connsiteY0"/>
              </a:cxn>
              <a:cxn ang="0">
                <a:pos x="connsiteX1" y="connsiteY1"/>
              </a:cxn>
            </a:cxnLst>
            <a:rect l="l" t="t" r="r" b="b"/>
            <a:pathLst>
              <a:path w="1659467" h="22578">
                <a:moveTo>
                  <a:pt x="0" y="0"/>
                </a:moveTo>
                <a:lnTo>
                  <a:pt x="1659467"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DC96CEAB-4DB3-F044-86AD-24EA7E442053}"/>
              </a:ext>
            </a:extLst>
          </p:cNvPr>
          <p:cNvSpPr/>
          <p:nvPr/>
        </p:nvSpPr>
        <p:spPr>
          <a:xfrm>
            <a:off x="8162991" y="3477340"/>
            <a:ext cx="2280355" cy="22578"/>
          </a:xfrm>
          <a:custGeom>
            <a:avLst/>
            <a:gdLst>
              <a:gd name="connsiteX0" fmla="*/ 0 w 2280355"/>
              <a:gd name="connsiteY0" fmla="*/ 0 h 22578"/>
              <a:gd name="connsiteX1" fmla="*/ 2280355 w 2280355"/>
              <a:gd name="connsiteY1" fmla="*/ 22578 h 22578"/>
            </a:gdLst>
            <a:ahLst/>
            <a:cxnLst>
              <a:cxn ang="0">
                <a:pos x="connsiteX0" y="connsiteY0"/>
              </a:cxn>
              <a:cxn ang="0">
                <a:pos x="connsiteX1" y="connsiteY1"/>
              </a:cxn>
            </a:cxnLst>
            <a:rect l="l" t="t" r="r" b="b"/>
            <a:pathLst>
              <a:path w="2280355" h="22578">
                <a:moveTo>
                  <a:pt x="0" y="0"/>
                </a:moveTo>
                <a:lnTo>
                  <a:pt x="2280355"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46ED3CB6-FAF0-71EB-27E6-55E478CA3FF3}"/>
              </a:ext>
            </a:extLst>
          </p:cNvPr>
          <p:cNvSpPr/>
          <p:nvPr/>
        </p:nvSpPr>
        <p:spPr>
          <a:xfrm>
            <a:off x="9878902" y="2469809"/>
            <a:ext cx="2054578" cy="903109"/>
          </a:xfrm>
          <a:custGeom>
            <a:avLst/>
            <a:gdLst>
              <a:gd name="connsiteX0" fmla="*/ 541867 w 2065867"/>
              <a:gd name="connsiteY0" fmla="*/ 0 h 925689"/>
              <a:gd name="connsiteX1" fmla="*/ 2065867 w 2065867"/>
              <a:gd name="connsiteY1" fmla="*/ 11289 h 925689"/>
              <a:gd name="connsiteX2" fmla="*/ 1524000 w 2065867"/>
              <a:gd name="connsiteY2" fmla="*/ 914400 h 925689"/>
              <a:gd name="connsiteX3" fmla="*/ 0 w 2065867"/>
              <a:gd name="connsiteY3" fmla="*/ 925689 h 925689"/>
              <a:gd name="connsiteX4" fmla="*/ 541867 w 2065867"/>
              <a:gd name="connsiteY4" fmla="*/ 0 h 92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867" h="925689">
                <a:moveTo>
                  <a:pt x="541867" y="0"/>
                </a:moveTo>
                <a:lnTo>
                  <a:pt x="2065867" y="11289"/>
                </a:lnTo>
                <a:lnTo>
                  <a:pt x="1524000" y="914400"/>
                </a:lnTo>
                <a:lnTo>
                  <a:pt x="0" y="925689"/>
                </a:lnTo>
                <a:lnTo>
                  <a:pt x="541867"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ndParaRPr>
          </a:p>
        </p:txBody>
      </p:sp>
      <p:sp>
        <p:nvSpPr>
          <p:cNvPr id="46" name="Freeform 45">
            <a:extLst>
              <a:ext uri="{FF2B5EF4-FFF2-40B4-BE49-F238E27FC236}">
                <a16:creationId xmlns:a16="http://schemas.microsoft.com/office/drawing/2014/main" id="{3DBB0345-809D-86AD-840C-9681AE528D2A}"/>
              </a:ext>
            </a:extLst>
          </p:cNvPr>
          <p:cNvSpPr/>
          <p:nvPr/>
        </p:nvSpPr>
        <p:spPr>
          <a:xfrm>
            <a:off x="8659702" y="3937365"/>
            <a:ext cx="301976" cy="510820"/>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06234787-EDE7-9345-53C8-285341C2CA7F}"/>
              </a:ext>
            </a:extLst>
          </p:cNvPr>
          <p:cNvSpPr/>
          <p:nvPr/>
        </p:nvSpPr>
        <p:spPr>
          <a:xfrm>
            <a:off x="9421701" y="3925900"/>
            <a:ext cx="304800"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C81BD7CC-38C6-6629-FA5C-17EA391AFE58}"/>
              </a:ext>
            </a:extLst>
          </p:cNvPr>
          <p:cNvSpPr/>
          <p:nvPr/>
        </p:nvSpPr>
        <p:spPr>
          <a:xfrm>
            <a:off x="9421701" y="4452331"/>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AB6A8757-2AA0-CE63-9131-0E67360EFFDB}"/>
              </a:ext>
            </a:extLst>
          </p:cNvPr>
          <p:cNvSpPr/>
          <p:nvPr/>
        </p:nvSpPr>
        <p:spPr>
          <a:xfrm>
            <a:off x="9421700" y="4953365"/>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49">
            <a:extLst>
              <a:ext uri="{FF2B5EF4-FFF2-40B4-BE49-F238E27FC236}">
                <a16:creationId xmlns:a16="http://schemas.microsoft.com/office/drawing/2014/main" id="{314170BD-FF7E-84E4-AF13-26466254FE52}"/>
              </a:ext>
            </a:extLst>
          </p:cNvPr>
          <p:cNvSpPr/>
          <p:nvPr/>
        </p:nvSpPr>
        <p:spPr>
          <a:xfrm>
            <a:off x="9359359" y="5479045"/>
            <a:ext cx="389717" cy="524176"/>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50">
            <a:extLst>
              <a:ext uri="{FF2B5EF4-FFF2-40B4-BE49-F238E27FC236}">
                <a16:creationId xmlns:a16="http://schemas.microsoft.com/office/drawing/2014/main" id="{0D3A1E38-0C51-DF9D-0F2C-641121E5FC3E}"/>
              </a:ext>
            </a:extLst>
          </p:cNvPr>
          <p:cNvSpPr/>
          <p:nvPr/>
        </p:nvSpPr>
        <p:spPr>
          <a:xfrm>
            <a:off x="8659703" y="5495232"/>
            <a:ext cx="301976" cy="507988"/>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51">
            <a:extLst>
              <a:ext uri="{FF2B5EF4-FFF2-40B4-BE49-F238E27FC236}">
                <a16:creationId xmlns:a16="http://schemas.microsoft.com/office/drawing/2014/main" id="{36C992C8-4335-047B-75F0-84C1B0C5BD44}"/>
              </a:ext>
            </a:extLst>
          </p:cNvPr>
          <p:cNvSpPr/>
          <p:nvPr/>
        </p:nvSpPr>
        <p:spPr>
          <a:xfrm>
            <a:off x="8637124" y="4974899"/>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52">
            <a:extLst>
              <a:ext uri="{FF2B5EF4-FFF2-40B4-BE49-F238E27FC236}">
                <a16:creationId xmlns:a16="http://schemas.microsoft.com/office/drawing/2014/main" id="{E7D0BAA3-BB99-6386-E2E4-4AADEA056650}"/>
              </a:ext>
            </a:extLst>
          </p:cNvPr>
          <p:cNvSpPr/>
          <p:nvPr/>
        </p:nvSpPr>
        <p:spPr>
          <a:xfrm>
            <a:off x="8659702" y="4467767"/>
            <a:ext cx="327377" cy="488418"/>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53">
            <a:extLst>
              <a:ext uri="{FF2B5EF4-FFF2-40B4-BE49-F238E27FC236}">
                <a16:creationId xmlns:a16="http://schemas.microsoft.com/office/drawing/2014/main" id="{B2F4BE1E-776D-1598-170B-BBCFFED762B3}"/>
              </a:ext>
            </a:extLst>
          </p:cNvPr>
          <p:cNvSpPr/>
          <p:nvPr/>
        </p:nvSpPr>
        <p:spPr>
          <a:xfrm>
            <a:off x="8174280" y="4019207"/>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BEC62098-91E2-374C-F142-D8BCF5576358}"/>
              </a:ext>
            </a:extLst>
          </p:cNvPr>
          <p:cNvSpPr/>
          <p:nvPr/>
        </p:nvSpPr>
        <p:spPr>
          <a:xfrm>
            <a:off x="8151702" y="4532851"/>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F3E46A95-967D-E234-520F-BE1D7D6F82A8}"/>
              </a:ext>
            </a:extLst>
          </p:cNvPr>
          <p:cNvSpPr/>
          <p:nvPr/>
        </p:nvSpPr>
        <p:spPr>
          <a:xfrm>
            <a:off x="8162990" y="5067752"/>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F49FC545-97D1-878A-C36A-BF58EC4CF307}"/>
              </a:ext>
            </a:extLst>
          </p:cNvPr>
          <p:cNvSpPr/>
          <p:nvPr/>
        </p:nvSpPr>
        <p:spPr>
          <a:xfrm>
            <a:off x="8162991" y="5571428"/>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92DB4943-E2CE-7DDC-F9DB-358C443D628E}"/>
              </a:ext>
            </a:extLst>
          </p:cNvPr>
          <p:cNvSpPr/>
          <p:nvPr/>
        </p:nvSpPr>
        <p:spPr>
          <a:xfrm>
            <a:off x="10172413" y="3499918"/>
            <a:ext cx="1016000" cy="42897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ndParaRPr>
          </a:p>
        </p:txBody>
      </p:sp>
      <p:sp>
        <p:nvSpPr>
          <p:cNvPr id="59" name="Freeform 58">
            <a:extLst>
              <a:ext uri="{FF2B5EF4-FFF2-40B4-BE49-F238E27FC236}">
                <a16:creationId xmlns:a16="http://schemas.microsoft.com/office/drawing/2014/main" id="{750093F8-A2A0-59B6-E6B3-B6094B55A2D3}"/>
              </a:ext>
            </a:extLst>
          </p:cNvPr>
          <p:cNvSpPr/>
          <p:nvPr/>
        </p:nvSpPr>
        <p:spPr>
          <a:xfrm>
            <a:off x="10138546" y="4029174"/>
            <a:ext cx="1038578" cy="421485"/>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C9EF6FD6-C504-AD47-92FB-6E6ADF66C2CD}"/>
              </a:ext>
            </a:extLst>
          </p:cNvPr>
          <p:cNvSpPr/>
          <p:nvPr/>
        </p:nvSpPr>
        <p:spPr>
          <a:xfrm>
            <a:off x="10172410" y="4552433"/>
            <a:ext cx="1016000" cy="42897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a:extLst>
              <a:ext uri="{FF2B5EF4-FFF2-40B4-BE49-F238E27FC236}">
                <a16:creationId xmlns:a16="http://schemas.microsoft.com/office/drawing/2014/main" id="{6BD70C9F-8602-B434-E2B9-567F01A9E407}"/>
              </a:ext>
            </a:extLst>
          </p:cNvPr>
          <p:cNvSpPr/>
          <p:nvPr/>
        </p:nvSpPr>
        <p:spPr>
          <a:xfrm>
            <a:off x="10172413" y="5083184"/>
            <a:ext cx="1027286" cy="422760"/>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F18E14EA-BB61-DD95-7228-FB59296865A6}"/>
              </a:ext>
            </a:extLst>
          </p:cNvPr>
          <p:cNvSpPr/>
          <p:nvPr/>
        </p:nvSpPr>
        <p:spPr>
          <a:xfrm>
            <a:off x="9906468" y="5586751"/>
            <a:ext cx="1318287" cy="438193"/>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79F2FAE1-97C0-0E04-7A93-4CE57087CED7}"/>
              </a:ext>
            </a:extLst>
          </p:cNvPr>
          <p:cNvCxnSpPr>
            <a:cxnSpLocks/>
            <a:stCxn id="61" idx="1"/>
          </p:cNvCxnSpPr>
          <p:nvPr/>
        </p:nvCxnSpPr>
        <p:spPr>
          <a:xfrm flipV="1">
            <a:off x="10423528" y="4967476"/>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A8EDE6F-CC2F-8316-E050-C4676ECDCFBD}"/>
              </a:ext>
            </a:extLst>
          </p:cNvPr>
          <p:cNvCxnSpPr>
            <a:cxnSpLocks/>
          </p:cNvCxnSpPr>
          <p:nvPr/>
        </p:nvCxnSpPr>
        <p:spPr>
          <a:xfrm flipV="1">
            <a:off x="10285913" y="5481124"/>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35CBFA2-28B4-D877-DD52-571CB118384F}"/>
              </a:ext>
            </a:extLst>
          </p:cNvPr>
          <p:cNvCxnSpPr>
            <a:cxnSpLocks/>
          </p:cNvCxnSpPr>
          <p:nvPr/>
        </p:nvCxnSpPr>
        <p:spPr>
          <a:xfrm flipV="1">
            <a:off x="10417885" y="4442541"/>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0391B58-F0DD-8635-A0F0-0C9E708B385E}"/>
              </a:ext>
            </a:extLst>
          </p:cNvPr>
          <p:cNvCxnSpPr>
            <a:cxnSpLocks/>
          </p:cNvCxnSpPr>
          <p:nvPr/>
        </p:nvCxnSpPr>
        <p:spPr>
          <a:xfrm flipV="1">
            <a:off x="10384016" y="3934541"/>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1E91895-3BDD-D961-DD35-34B76C904AC6}"/>
              </a:ext>
            </a:extLst>
          </p:cNvPr>
          <p:cNvCxnSpPr>
            <a:cxnSpLocks/>
          </p:cNvCxnSpPr>
          <p:nvPr/>
        </p:nvCxnSpPr>
        <p:spPr>
          <a:xfrm>
            <a:off x="11188410" y="3562007"/>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56D9A36-2CF4-2A5A-2196-1B3D302D5766}"/>
              </a:ext>
            </a:extLst>
          </p:cNvPr>
          <p:cNvCxnSpPr>
            <a:cxnSpLocks/>
          </p:cNvCxnSpPr>
          <p:nvPr/>
        </p:nvCxnSpPr>
        <p:spPr>
          <a:xfrm>
            <a:off x="11560943" y="3104807"/>
            <a:ext cx="191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BDC927-1E39-7463-7A88-90D99E8981F5}"/>
              </a:ext>
            </a:extLst>
          </p:cNvPr>
          <p:cNvCxnSpPr>
            <a:cxnSpLocks/>
          </p:cNvCxnSpPr>
          <p:nvPr/>
        </p:nvCxnSpPr>
        <p:spPr>
          <a:xfrm>
            <a:off x="11131969" y="4086940"/>
            <a:ext cx="3612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1A59F40-A4EA-493E-239D-0718953CE31E}"/>
              </a:ext>
            </a:extLst>
          </p:cNvPr>
          <p:cNvCxnSpPr>
            <a:cxnSpLocks/>
          </p:cNvCxnSpPr>
          <p:nvPr/>
        </p:nvCxnSpPr>
        <p:spPr>
          <a:xfrm>
            <a:off x="11436765" y="4164552"/>
            <a:ext cx="316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4A15C654-F98D-297B-D71A-9CDBA2AB4F3B}"/>
              </a:ext>
            </a:extLst>
          </p:cNvPr>
          <p:cNvCxnSpPr>
            <a:cxnSpLocks/>
          </p:cNvCxnSpPr>
          <p:nvPr/>
        </p:nvCxnSpPr>
        <p:spPr>
          <a:xfrm>
            <a:off x="11182764" y="4611873"/>
            <a:ext cx="3104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1EE77CC-8D36-A000-3423-E6493AD5DC24}"/>
              </a:ext>
            </a:extLst>
          </p:cNvPr>
          <p:cNvCxnSpPr>
            <a:cxnSpLocks/>
          </p:cNvCxnSpPr>
          <p:nvPr/>
        </p:nvCxnSpPr>
        <p:spPr>
          <a:xfrm>
            <a:off x="11459342" y="4689398"/>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B19FBE98-64E5-2CDB-4B3C-706D1CB21AC6}"/>
              </a:ext>
            </a:extLst>
          </p:cNvPr>
          <p:cNvCxnSpPr>
            <a:cxnSpLocks/>
          </p:cNvCxnSpPr>
          <p:nvPr/>
        </p:nvCxnSpPr>
        <p:spPr>
          <a:xfrm>
            <a:off x="11177124" y="5129752"/>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8128A98-64B3-27C6-162E-F7D56CAF160A}"/>
              </a:ext>
            </a:extLst>
          </p:cNvPr>
          <p:cNvCxnSpPr>
            <a:cxnSpLocks/>
          </p:cNvCxnSpPr>
          <p:nvPr/>
        </p:nvCxnSpPr>
        <p:spPr>
          <a:xfrm>
            <a:off x="11414185" y="3667834"/>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0D5A8C5-E67E-5FE3-3316-76115811A743}"/>
              </a:ext>
            </a:extLst>
          </p:cNvPr>
          <p:cNvSpPr txBox="1"/>
          <p:nvPr/>
        </p:nvSpPr>
        <p:spPr>
          <a:xfrm>
            <a:off x="10200260" y="2735383"/>
            <a:ext cx="1357555" cy="461665"/>
          </a:xfrm>
          <a:prstGeom prst="rect">
            <a:avLst/>
          </a:prstGeom>
          <a:noFill/>
          <a:ln>
            <a:noFill/>
          </a:ln>
        </p:spPr>
        <p:txBody>
          <a:bodyPr wrap="square" rtlCol="0">
            <a:spAutoFit/>
          </a:bodyPr>
          <a:lstStyle/>
          <a:p>
            <a:pPr algn="ctr"/>
            <a:r>
              <a:rPr lang="en-US" b="1" baseline="30000" dirty="0"/>
              <a:t>Multiple </a:t>
            </a:r>
          </a:p>
          <a:p>
            <a:pPr algn="ctr"/>
            <a:r>
              <a:rPr lang="en-US" b="1" baseline="30000" dirty="0"/>
              <a:t>Memory</a:t>
            </a:r>
            <a:r>
              <a:rPr lang="en-US" b="1" baseline="30000" dirty="0">
                <a:solidFill>
                  <a:srgbClr val="7F7F7F"/>
                </a:solidFill>
              </a:rPr>
              <a:t> </a:t>
            </a:r>
            <a:r>
              <a:rPr lang="en-US" b="1" baseline="30000" dirty="0"/>
              <a:t>Banks</a:t>
            </a:r>
          </a:p>
        </p:txBody>
      </p:sp>
      <p:cxnSp>
        <p:nvCxnSpPr>
          <p:cNvPr id="199" name="Straight Connector 198">
            <a:extLst>
              <a:ext uri="{FF2B5EF4-FFF2-40B4-BE49-F238E27FC236}">
                <a16:creationId xmlns:a16="http://schemas.microsoft.com/office/drawing/2014/main" id="{E46092D6-29D4-BAB1-F926-D5AB7E6B3888}"/>
              </a:ext>
            </a:extLst>
          </p:cNvPr>
          <p:cNvCxnSpPr>
            <a:cxnSpLocks/>
            <a:endCxn id="45" idx="3"/>
          </p:cNvCxnSpPr>
          <p:nvPr/>
        </p:nvCxnSpPr>
        <p:spPr>
          <a:xfrm flipH="1" flipV="1">
            <a:off x="9878902" y="3372918"/>
            <a:ext cx="289984" cy="574414"/>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0" name="Straight Connector 199">
            <a:extLst>
              <a:ext uri="{FF2B5EF4-FFF2-40B4-BE49-F238E27FC236}">
                <a16:creationId xmlns:a16="http://schemas.microsoft.com/office/drawing/2014/main" id="{8C2642A3-85F5-F342-7F71-C7EB46E5A02B}"/>
              </a:ext>
            </a:extLst>
          </p:cNvPr>
          <p:cNvCxnSpPr>
            <a:cxnSpLocks/>
          </p:cNvCxnSpPr>
          <p:nvPr/>
        </p:nvCxnSpPr>
        <p:spPr>
          <a:xfrm flipH="1" flipV="1">
            <a:off x="10148848" y="3947332"/>
            <a:ext cx="426" cy="503327"/>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1" name="Straight Connector 200">
            <a:extLst>
              <a:ext uri="{FF2B5EF4-FFF2-40B4-BE49-F238E27FC236}">
                <a16:creationId xmlns:a16="http://schemas.microsoft.com/office/drawing/2014/main" id="{5F1713DB-D16D-9A84-3447-A5522A9EE308}"/>
              </a:ext>
            </a:extLst>
          </p:cNvPr>
          <p:cNvCxnSpPr>
            <a:cxnSpLocks/>
          </p:cNvCxnSpPr>
          <p:nvPr/>
        </p:nvCxnSpPr>
        <p:spPr>
          <a:xfrm flipV="1">
            <a:off x="10159713" y="442543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2" name="Straight Connector 201">
            <a:extLst>
              <a:ext uri="{FF2B5EF4-FFF2-40B4-BE49-F238E27FC236}">
                <a16:creationId xmlns:a16="http://schemas.microsoft.com/office/drawing/2014/main" id="{491A48F2-61B0-6C8C-6EFF-D117F161B5E1}"/>
              </a:ext>
            </a:extLst>
          </p:cNvPr>
          <p:cNvCxnSpPr>
            <a:cxnSpLocks/>
          </p:cNvCxnSpPr>
          <p:nvPr/>
        </p:nvCxnSpPr>
        <p:spPr>
          <a:xfrm flipV="1">
            <a:off x="10159713" y="493343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3" name="Straight Connector 202">
            <a:extLst>
              <a:ext uri="{FF2B5EF4-FFF2-40B4-BE49-F238E27FC236}">
                <a16:creationId xmlns:a16="http://schemas.microsoft.com/office/drawing/2014/main" id="{B8DA156B-D64C-535D-FF95-B332B73194D4}"/>
              </a:ext>
            </a:extLst>
          </p:cNvPr>
          <p:cNvCxnSpPr>
            <a:cxnSpLocks/>
          </p:cNvCxnSpPr>
          <p:nvPr/>
        </p:nvCxnSpPr>
        <p:spPr>
          <a:xfrm flipV="1">
            <a:off x="10172413" y="545413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4" name="Straight Connector 203">
            <a:extLst>
              <a:ext uri="{FF2B5EF4-FFF2-40B4-BE49-F238E27FC236}">
                <a16:creationId xmlns:a16="http://schemas.microsoft.com/office/drawing/2014/main" id="{A34BE2BA-A7F2-CFF6-27A3-A70ED092FA55}"/>
              </a:ext>
            </a:extLst>
          </p:cNvPr>
          <p:cNvCxnSpPr>
            <a:cxnSpLocks/>
          </p:cNvCxnSpPr>
          <p:nvPr/>
        </p:nvCxnSpPr>
        <p:spPr>
          <a:xfrm flipV="1">
            <a:off x="10949374" y="3930770"/>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5" name="Straight Connector 204">
            <a:extLst>
              <a:ext uri="{FF2B5EF4-FFF2-40B4-BE49-F238E27FC236}">
                <a16:creationId xmlns:a16="http://schemas.microsoft.com/office/drawing/2014/main" id="{73E3539F-F82C-C69B-E093-017EBB783141}"/>
              </a:ext>
            </a:extLst>
          </p:cNvPr>
          <p:cNvCxnSpPr>
            <a:cxnSpLocks/>
          </p:cNvCxnSpPr>
          <p:nvPr/>
        </p:nvCxnSpPr>
        <p:spPr>
          <a:xfrm flipV="1">
            <a:off x="10949374" y="4450292"/>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6" name="Straight Connector 205">
            <a:extLst>
              <a:ext uri="{FF2B5EF4-FFF2-40B4-BE49-F238E27FC236}">
                <a16:creationId xmlns:a16="http://schemas.microsoft.com/office/drawing/2014/main" id="{284C1A17-C5C5-2449-E8AB-5D13994415A1}"/>
              </a:ext>
            </a:extLst>
          </p:cNvPr>
          <p:cNvCxnSpPr>
            <a:cxnSpLocks/>
          </p:cNvCxnSpPr>
          <p:nvPr/>
        </p:nvCxnSpPr>
        <p:spPr>
          <a:xfrm flipV="1">
            <a:off x="10949374" y="4985841"/>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7" name="Straight Connector 206">
            <a:extLst>
              <a:ext uri="{FF2B5EF4-FFF2-40B4-BE49-F238E27FC236}">
                <a16:creationId xmlns:a16="http://schemas.microsoft.com/office/drawing/2014/main" id="{B361B630-1319-B5B6-6DD8-03FD68F420E6}"/>
              </a:ext>
            </a:extLst>
          </p:cNvPr>
          <p:cNvCxnSpPr>
            <a:cxnSpLocks/>
          </p:cNvCxnSpPr>
          <p:nvPr/>
        </p:nvCxnSpPr>
        <p:spPr>
          <a:xfrm flipH="1" flipV="1">
            <a:off x="10336103" y="3334818"/>
            <a:ext cx="84666" cy="17780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8" name="Straight Connector 207">
            <a:extLst>
              <a:ext uri="{FF2B5EF4-FFF2-40B4-BE49-F238E27FC236}">
                <a16:creationId xmlns:a16="http://schemas.microsoft.com/office/drawing/2014/main" id="{75EB1475-30AA-566D-8DD0-AF578F87AFCE}"/>
              </a:ext>
            </a:extLst>
          </p:cNvPr>
          <p:cNvCxnSpPr>
            <a:cxnSpLocks/>
          </p:cNvCxnSpPr>
          <p:nvPr/>
        </p:nvCxnSpPr>
        <p:spPr>
          <a:xfrm flipV="1">
            <a:off x="11190821" y="3512075"/>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9" name="Straight Connector 208">
            <a:extLst>
              <a:ext uri="{FF2B5EF4-FFF2-40B4-BE49-F238E27FC236}">
                <a16:creationId xmlns:a16="http://schemas.microsoft.com/office/drawing/2014/main" id="{FA057535-DEC3-D091-D56C-D0D6057D902A}"/>
              </a:ext>
            </a:extLst>
          </p:cNvPr>
          <p:cNvCxnSpPr>
            <a:cxnSpLocks/>
          </p:cNvCxnSpPr>
          <p:nvPr/>
        </p:nvCxnSpPr>
        <p:spPr>
          <a:xfrm flipV="1">
            <a:off x="11190542" y="4017818"/>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0" name="Straight Connector 209">
            <a:extLst>
              <a:ext uri="{FF2B5EF4-FFF2-40B4-BE49-F238E27FC236}">
                <a16:creationId xmlns:a16="http://schemas.microsoft.com/office/drawing/2014/main" id="{4276AABE-460E-C8BD-9A51-548414A17BF8}"/>
              </a:ext>
            </a:extLst>
          </p:cNvPr>
          <p:cNvCxnSpPr>
            <a:cxnSpLocks/>
          </p:cNvCxnSpPr>
          <p:nvPr/>
        </p:nvCxnSpPr>
        <p:spPr>
          <a:xfrm flipV="1">
            <a:off x="11190541" y="4499636"/>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1" name="Straight Connector 210">
            <a:extLst>
              <a:ext uri="{FF2B5EF4-FFF2-40B4-BE49-F238E27FC236}">
                <a16:creationId xmlns:a16="http://schemas.microsoft.com/office/drawing/2014/main" id="{C49069A3-5508-98B6-4871-3EC2F80ABE9D}"/>
              </a:ext>
            </a:extLst>
          </p:cNvPr>
          <p:cNvCxnSpPr>
            <a:cxnSpLocks/>
            <a:stCxn id="62" idx="0"/>
          </p:cNvCxnSpPr>
          <p:nvPr/>
        </p:nvCxnSpPr>
        <p:spPr>
          <a:xfrm flipH="1" flipV="1">
            <a:off x="11217381" y="5060465"/>
            <a:ext cx="7374" cy="526286"/>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2" name="Straight Connector 211">
            <a:extLst>
              <a:ext uri="{FF2B5EF4-FFF2-40B4-BE49-F238E27FC236}">
                <a16:creationId xmlns:a16="http://schemas.microsoft.com/office/drawing/2014/main" id="{EFF2B2D2-CB9D-92DA-61D2-59A56D955265}"/>
              </a:ext>
            </a:extLst>
          </p:cNvPr>
          <p:cNvCxnSpPr>
            <a:cxnSpLocks/>
            <a:stCxn id="45" idx="2"/>
          </p:cNvCxnSpPr>
          <p:nvPr/>
        </p:nvCxnSpPr>
        <p:spPr>
          <a:xfrm flipH="1">
            <a:off x="10968988" y="3361904"/>
            <a:ext cx="425586" cy="557035"/>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5" name="TextBox 214">
            <a:extLst>
              <a:ext uri="{FF2B5EF4-FFF2-40B4-BE49-F238E27FC236}">
                <a16:creationId xmlns:a16="http://schemas.microsoft.com/office/drawing/2014/main" id="{73FE6FE5-FE80-24FA-5F81-E1643F8B6A81}"/>
              </a:ext>
            </a:extLst>
          </p:cNvPr>
          <p:cNvSpPr txBox="1"/>
          <p:nvPr/>
        </p:nvSpPr>
        <p:spPr>
          <a:xfrm>
            <a:off x="10246459" y="5800154"/>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Core 0</a:t>
            </a:r>
          </a:p>
        </p:txBody>
      </p:sp>
      <p:sp>
        <p:nvSpPr>
          <p:cNvPr id="216" name="TextBox 215">
            <a:extLst>
              <a:ext uri="{FF2B5EF4-FFF2-40B4-BE49-F238E27FC236}">
                <a16:creationId xmlns:a16="http://schemas.microsoft.com/office/drawing/2014/main" id="{4009E7F8-2832-4DB6-8B9F-4A36600EF980}"/>
              </a:ext>
            </a:extLst>
          </p:cNvPr>
          <p:cNvSpPr txBox="1"/>
          <p:nvPr/>
        </p:nvSpPr>
        <p:spPr>
          <a:xfrm>
            <a:off x="10185388" y="5590689"/>
            <a:ext cx="1132654" cy="292388"/>
          </a:xfrm>
          <a:prstGeom prst="rect">
            <a:avLst/>
          </a:prstGeom>
          <a:noFill/>
        </p:spPr>
        <p:txBody>
          <a:bodyPr wrap="square" lIns="0" tIns="0" rIns="0" rtlCol="0">
            <a:spAutoFit/>
          </a:bodyPr>
          <a:lstStyle/>
          <a:p>
            <a:r>
              <a:rPr lang="en-US" sz="1600" b="1" dirty="0">
                <a:cs typeface="Times New Roman" panose="02020603050405020304" pitchFamily="18" charset="0"/>
              </a:rPr>
              <a:t>Vault Logic</a:t>
            </a:r>
          </a:p>
        </p:txBody>
      </p:sp>
      <p:cxnSp>
        <p:nvCxnSpPr>
          <p:cNvPr id="217" name="Straight Connector 216">
            <a:extLst>
              <a:ext uri="{FF2B5EF4-FFF2-40B4-BE49-F238E27FC236}">
                <a16:creationId xmlns:a16="http://schemas.microsoft.com/office/drawing/2014/main" id="{B8B5015A-2C78-44A5-4C2E-54DA8633D3D7}"/>
              </a:ext>
            </a:extLst>
          </p:cNvPr>
          <p:cNvCxnSpPr>
            <a:cxnSpLocks/>
            <a:stCxn id="62" idx="3"/>
          </p:cNvCxnSpPr>
          <p:nvPr/>
        </p:nvCxnSpPr>
        <p:spPr>
          <a:xfrm flipV="1">
            <a:off x="10946450" y="5804322"/>
            <a:ext cx="22538" cy="22062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8" name="Freeform 217">
            <a:extLst>
              <a:ext uri="{FF2B5EF4-FFF2-40B4-BE49-F238E27FC236}">
                <a16:creationId xmlns:a16="http://schemas.microsoft.com/office/drawing/2014/main" id="{3410B945-9043-58F0-C948-A6DB26872D84}"/>
              </a:ext>
            </a:extLst>
          </p:cNvPr>
          <p:cNvSpPr/>
          <p:nvPr/>
        </p:nvSpPr>
        <p:spPr>
          <a:xfrm>
            <a:off x="11727969" y="4243634"/>
            <a:ext cx="283335" cy="141667"/>
          </a:xfrm>
          <a:custGeom>
            <a:avLst/>
            <a:gdLst>
              <a:gd name="connsiteX0" fmla="*/ 0 w 283335"/>
              <a:gd name="connsiteY0" fmla="*/ 12879 h 141667"/>
              <a:gd name="connsiteX1" fmla="*/ 180304 w 283335"/>
              <a:gd name="connsiteY1" fmla="*/ 141667 h 141667"/>
              <a:gd name="connsiteX2" fmla="*/ 283335 w 283335"/>
              <a:gd name="connsiteY2" fmla="*/ 0 h 141667"/>
              <a:gd name="connsiteX3" fmla="*/ 0 w 283335"/>
              <a:gd name="connsiteY3" fmla="*/ 12879 h 141667"/>
            </a:gdLst>
            <a:ahLst/>
            <a:cxnLst>
              <a:cxn ang="0">
                <a:pos x="connsiteX0" y="connsiteY0"/>
              </a:cxn>
              <a:cxn ang="0">
                <a:pos x="connsiteX1" y="connsiteY1"/>
              </a:cxn>
              <a:cxn ang="0">
                <a:pos x="connsiteX2" y="connsiteY2"/>
              </a:cxn>
              <a:cxn ang="0">
                <a:pos x="connsiteX3" y="connsiteY3"/>
              </a:cxn>
            </a:cxnLst>
            <a:rect l="l" t="t" r="r" b="b"/>
            <a:pathLst>
              <a:path w="283335" h="141667">
                <a:moveTo>
                  <a:pt x="0" y="12879"/>
                </a:moveTo>
                <a:lnTo>
                  <a:pt x="180304" y="141667"/>
                </a:lnTo>
                <a:lnTo>
                  <a:pt x="283335" y="0"/>
                </a:lnTo>
                <a:lnTo>
                  <a:pt x="0" y="12879"/>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TextBox 218">
            <a:extLst>
              <a:ext uri="{FF2B5EF4-FFF2-40B4-BE49-F238E27FC236}">
                <a16:creationId xmlns:a16="http://schemas.microsoft.com/office/drawing/2014/main" id="{A7C1391A-D32A-11A3-92C6-261F4423F03F}"/>
              </a:ext>
            </a:extLst>
          </p:cNvPr>
          <p:cNvSpPr txBox="1"/>
          <p:nvPr/>
        </p:nvSpPr>
        <p:spPr>
          <a:xfrm>
            <a:off x="10336103" y="5191959"/>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220" name="TextBox 219">
            <a:extLst>
              <a:ext uri="{FF2B5EF4-FFF2-40B4-BE49-F238E27FC236}">
                <a16:creationId xmlns:a16="http://schemas.microsoft.com/office/drawing/2014/main" id="{F1663179-D9B4-65C9-8452-B01B6E4305D0}"/>
              </a:ext>
            </a:extLst>
          </p:cNvPr>
          <p:cNvSpPr txBox="1"/>
          <p:nvPr/>
        </p:nvSpPr>
        <p:spPr>
          <a:xfrm>
            <a:off x="10336102" y="4661867"/>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221" name="TextBox 220">
            <a:extLst>
              <a:ext uri="{FF2B5EF4-FFF2-40B4-BE49-F238E27FC236}">
                <a16:creationId xmlns:a16="http://schemas.microsoft.com/office/drawing/2014/main" id="{494EC67B-73D6-D225-CD4E-37315079030D}"/>
              </a:ext>
            </a:extLst>
          </p:cNvPr>
          <p:cNvSpPr txBox="1"/>
          <p:nvPr/>
        </p:nvSpPr>
        <p:spPr>
          <a:xfrm>
            <a:off x="10320796" y="4145170"/>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222" name="TextBox 221">
            <a:extLst>
              <a:ext uri="{FF2B5EF4-FFF2-40B4-BE49-F238E27FC236}">
                <a16:creationId xmlns:a16="http://schemas.microsoft.com/office/drawing/2014/main" id="{D90D93FD-1DB9-4274-20AF-44BA28979EE9}"/>
              </a:ext>
            </a:extLst>
          </p:cNvPr>
          <p:cNvSpPr txBox="1"/>
          <p:nvPr/>
        </p:nvSpPr>
        <p:spPr>
          <a:xfrm>
            <a:off x="10368718" y="3601876"/>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223" name="直线">
            <a:extLst>
              <a:ext uri="{FF2B5EF4-FFF2-40B4-BE49-F238E27FC236}">
                <a16:creationId xmlns:a16="http://schemas.microsoft.com/office/drawing/2014/main" id="{F326A356-15CC-0F93-9756-6E546F279A30}"/>
              </a:ext>
            </a:extLst>
          </p:cNvPr>
          <p:cNvSpPr/>
          <p:nvPr/>
        </p:nvSpPr>
        <p:spPr>
          <a:xfrm rot="21600000" flipH="1">
            <a:off x="3364768" y="2991968"/>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24" name="直线">
            <a:extLst>
              <a:ext uri="{FF2B5EF4-FFF2-40B4-BE49-F238E27FC236}">
                <a16:creationId xmlns:a16="http://schemas.microsoft.com/office/drawing/2014/main" id="{0340A499-2AC3-0ED2-58D2-44B4140E7B11}"/>
              </a:ext>
            </a:extLst>
          </p:cNvPr>
          <p:cNvSpPr/>
          <p:nvPr/>
        </p:nvSpPr>
        <p:spPr>
          <a:xfrm rot="21600000" flipH="1">
            <a:off x="1250282" y="4816223"/>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25" name="直线">
            <a:extLst>
              <a:ext uri="{FF2B5EF4-FFF2-40B4-BE49-F238E27FC236}">
                <a16:creationId xmlns:a16="http://schemas.microsoft.com/office/drawing/2014/main" id="{C79721AE-2798-97F5-BF8E-E99782EACE1B}"/>
              </a:ext>
            </a:extLst>
          </p:cNvPr>
          <p:cNvSpPr/>
          <p:nvPr/>
        </p:nvSpPr>
        <p:spPr>
          <a:xfrm rot="21600000" flipH="1">
            <a:off x="2096495" y="3725459"/>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26" name="矩形">
            <a:extLst>
              <a:ext uri="{FF2B5EF4-FFF2-40B4-BE49-F238E27FC236}">
                <a16:creationId xmlns:a16="http://schemas.microsoft.com/office/drawing/2014/main" id="{E015ED6F-155C-CB05-B554-ED4F6FB0EEF7}"/>
              </a:ext>
            </a:extLst>
          </p:cNvPr>
          <p:cNvSpPr/>
          <p:nvPr/>
        </p:nvSpPr>
        <p:spPr>
          <a:xfrm>
            <a:off x="880916" y="258861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0</a:t>
            </a:r>
          </a:p>
        </p:txBody>
      </p:sp>
      <p:sp>
        <p:nvSpPr>
          <p:cNvPr id="227" name="矩形">
            <a:extLst>
              <a:ext uri="{FF2B5EF4-FFF2-40B4-BE49-F238E27FC236}">
                <a16:creationId xmlns:a16="http://schemas.microsoft.com/office/drawing/2014/main" id="{59028CBD-F14F-E2B4-31A0-0A0D0C1D3E29}"/>
              </a:ext>
            </a:extLst>
          </p:cNvPr>
          <p:cNvSpPr/>
          <p:nvPr/>
        </p:nvSpPr>
        <p:spPr>
          <a:xfrm>
            <a:off x="1757202" y="258861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233" name="矩形">
            <a:extLst>
              <a:ext uri="{FF2B5EF4-FFF2-40B4-BE49-F238E27FC236}">
                <a16:creationId xmlns:a16="http://schemas.microsoft.com/office/drawing/2014/main" id="{D1822856-2F22-5C13-B866-ADC40897B1D9}"/>
              </a:ext>
            </a:extLst>
          </p:cNvPr>
          <p:cNvSpPr/>
          <p:nvPr/>
        </p:nvSpPr>
        <p:spPr>
          <a:xfrm>
            <a:off x="880916" y="332203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234" name="矩形">
            <a:extLst>
              <a:ext uri="{FF2B5EF4-FFF2-40B4-BE49-F238E27FC236}">
                <a16:creationId xmlns:a16="http://schemas.microsoft.com/office/drawing/2014/main" id="{5E6BE947-BE2A-83EB-A492-27D86652D8D4}"/>
              </a:ext>
            </a:extLst>
          </p:cNvPr>
          <p:cNvSpPr/>
          <p:nvPr/>
        </p:nvSpPr>
        <p:spPr>
          <a:xfrm>
            <a:off x="1757202" y="332203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235" name="直线">
            <a:extLst>
              <a:ext uri="{FF2B5EF4-FFF2-40B4-BE49-F238E27FC236}">
                <a16:creationId xmlns:a16="http://schemas.microsoft.com/office/drawing/2014/main" id="{720BCC38-EA04-518B-B9D1-E20C4EB19867}"/>
              </a:ext>
            </a:extLst>
          </p:cNvPr>
          <p:cNvSpPr/>
          <p:nvPr/>
        </p:nvSpPr>
        <p:spPr>
          <a:xfrm>
            <a:off x="1243931" y="277283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36" name="直线">
            <a:extLst>
              <a:ext uri="{FF2B5EF4-FFF2-40B4-BE49-F238E27FC236}">
                <a16:creationId xmlns:a16="http://schemas.microsoft.com/office/drawing/2014/main" id="{44921B47-648B-EDFB-5C37-078DA24D0801}"/>
              </a:ext>
            </a:extLst>
          </p:cNvPr>
          <p:cNvSpPr/>
          <p:nvPr/>
        </p:nvSpPr>
        <p:spPr>
          <a:xfrm>
            <a:off x="1262980" y="3507416"/>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37" name="直线">
            <a:extLst>
              <a:ext uri="{FF2B5EF4-FFF2-40B4-BE49-F238E27FC236}">
                <a16:creationId xmlns:a16="http://schemas.microsoft.com/office/drawing/2014/main" id="{F865D3A6-139E-191E-59AB-68E92956115B}"/>
              </a:ext>
            </a:extLst>
          </p:cNvPr>
          <p:cNvSpPr/>
          <p:nvPr/>
        </p:nvSpPr>
        <p:spPr>
          <a:xfrm>
            <a:off x="1059783" y="2967673"/>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38" name="直线">
            <a:extLst>
              <a:ext uri="{FF2B5EF4-FFF2-40B4-BE49-F238E27FC236}">
                <a16:creationId xmlns:a16="http://schemas.microsoft.com/office/drawing/2014/main" id="{CCA843A7-A25F-23DB-4C0E-41F7A05545B2}"/>
              </a:ext>
            </a:extLst>
          </p:cNvPr>
          <p:cNvSpPr/>
          <p:nvPr/>
        </p:nvSpPr>
        <p:spPr>
          <a:xfrm>
            <a:off x="1942420" y="2961323"/>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39" name="直线">
            <a:extLst>
              <a:ext uri="{FF2B5EF4-FFF2-40B4-BE49-F238E27FC236}">
                <a16:creationId xmlns:a16="http://schemas.microsoft.com/office/drawing/2014/main" id="{095ABD4F-A2CE-74E9-8C34-05FAC2DCBC18}"/>
              </a:ext>
            </a:extLst>
          </p:cNvPr>
          <p:cNvSpPr/>
          <p:nvPr/>
        </p:nvSpPr>
        <p:spPr>
          <a:xfrm>
            <a:off x="1243931" y="2954974"/>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0" name="直线">
            <a:extLst>
              <a:ext uri="{FF2B5EF4-FFF2-40B4-BE49-F238E27FC236}">
                <a16:creationId xmlns:a16="http://schemas.microsoft.com/office/drawing/2014/main" id="{42740355-D277-376F-7D32-4806D9D67113}"/>
              </a:ext>
            </a:extLst>
          </p:cNvPr>
          <p:cNvSpPr/>
          <p:nvPr/>
        </p:nvSpPr>
        <p:spPr>
          <a:xfrm rot="21600000" flipH="1">
            <a:off x="1250281" y="2967673"/>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1" name="矩形">
            <a:extLst>
              <a:ext uri="{FF2B5EF4-FFF2-40B4-BE49-F238E27FC236}">
                <a16:creationId xmlns:a16="http://schemas.microsoft.com/office/drawing/2014/main" id="{06DC2ACC-484C-D0E4-F582-C1BFDDDCD28E}"/>
              </a:ext>
            </a:extLst>
          </p:cNvPr>
          <p:cNvSpPr/>
          <p:nvPr/>
        </p:nvSpPr>
        <p:spPr>
          <a:xfrm>
            <a:off x="2982834" y="26045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42" name="矩形">
            <a:extLst>
              <a:ext uri="{FF2B5EF4-FFF2-40B4-BE49-F238E27FC236}">
                <a16:creationId xmlns:a16="http://schemas.microsoft.com/office/drawing/2014/main" id="{E0329587-32D4-341C-6BF7-611040EE6B7D}"/>
              </a:ext>
            </a:extLst>
          </p:cNvPr>
          <p:cNvSpPr/>
          <p:nvPr/>
        </p:nvSpPr>
        <p:spPr>
          <a:xfrm>
            <a:off x="2982834" y="333165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43" name="直线">
            <a:extLst>
              <a:ext uri="{FF2B5EF4-FFF2-40B4-BE49-F238E27FC236}">
                <a16:creationId xmlns:a16="http://schemas.microsoft.com/office/drawing/2014/main" id="{7B84998A-41C0-5479-A246-721BE2E428D0}"/>
              </a:ext>
            </a:extLst>
          </p:cNvPr>
          <p:cNvSpPr/>
          <p:nvPr/>
        </p:nvSpPr>
        <p:spPr>
          <a:xfrm>
            <a:off x="3345849" y="278880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4" name="直线">
            <a:extLst>
              <a:ext uri="{FF2B5EF4-FFF2-40B4-BE49-F238E27FC236}">
                <a16:creationId xmlns:a16="http://schemas.microsoft.com/office/drawing/2014/main" id="{EC5532F9-953F-4837-34F2-7D96A1C4E447}"/>
              </a:ext>
            </a:extLst>
          </p:cNvPr>
          <p:cNvSpPr/>
          <p:nvPr/>
        </p:nvSpPr>
        <p:spPr>
          <a:xfrm>
            <a:off x="3364898" y="3523390"/>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5" name="直线">
            <a:extLst>
              <a:ext uri="{FF2B5EF4-FFF2-40B4-BE49-F238E27FC236}">
                <a16:creationId xmlns:a16="http://schemas.microsoft.com/office/drawing/2014/main" id="{A1CAD70F-5F7C-C130-A325-C1B91A6FE525}"/>
              </a:ext>
            </a:extLst>
          </p:cNvPr>
          <p:cNvSpPr/>
          <p:nvPr/>
        </p:nvSpPr>
        <p:spPr>
          <a:xfrm>
            <a:off x="3161701" y="2983647"/>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6" name="直线">
            <a:extLst>
              <a:ext uri="{FF2B5EF4-FFF2-40B4-BE49-F238E27FC236}">
                <a16:creationId xmlns:a16="http://schemas.microsoft.com/office/drawing/2014/main" id="{1B3E5556-0EB4-1FE4-7821-0E872E0948E7}"/>
              </a:ext>
            </a:extLst>
          </p:cNvPr>
          <p:cNvSpPr/>
          <p:nvPr/>
        </p:nvSpPr>
        <p:spPr>
          <a:xfrm>
            <a:off x="4044338" y="2977298"/>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7" name="直线">
            <a:extLst>
              <a:ext uri="{FF2B5EF4-FFF2-40B4-BE49-F238E27FC236}">
                <a16:creationId xmlns:a16="http://schemas.microsoft.com/office/drawing/2014/main" id="{288EDD97-D685-96C2-887C-09F5D4B286F0}"/>
              </a:ext>
            </a:extLst>
          </p:cNvPr>
          <p:cNvSpPr/>
          <p:nvPr/>
        </p:nvSpPr>
        <p:spPr>
          <a:xfrm>
            <a:off x="3345847" y="2960438"/>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8" name="直线">
            <a:extLst>
              <a:ext uri="{FF2B5EF4-FFF2-40B4-BE49-F238E27FC236}">
                <a16:creationId xmlns:a16="http://schemas.microsoft.com/office/drawing/2014/main" id="{7717C686-24E7-15B4-6E6A-777E8AFD25BC}"/>
              </a:ext>
            </a:extLst>
          </p:cNvPr>
          <p:cNvSpPr/>
          <p:nvPr/>
        </p:nvSpPr>
        <p:spPr>
          <a:xfrm>
            <a:off x="2139267" y="2783527"/>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9" name="矩形">
            <a:extLst>
              <a:ext uri="{FF2B5EF4-FFF2-40B4-BE49-F238E27FC236}">
                <a16:creationId xmlns:a16="http://schemas.microsoft.com/office/drawing/2014/main" id="{438F93B7-C032-B2E0-CC77-923EA3999240}"/>
              </a:ext>
            </a:extLst>
          </p:cNvPr>
          <p:cNvSpPr/>
          <p:nvPr/>
        </p:nvSpPr>
        <p:spPr>
          <a:xfrm>
            <a:off x="874667" y="44238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50" name="矩形">
            <a:extLst>
              <a:ext uri="{FF2B5EF4-FFF2-40B4-BE49-F238E27FC236}">
                <a16:creationId xmlns:a16="http://schemas.microsoft.com/office/drawing/2014/main" id="{09714D10-D45A-EECC-6E96-988B7B833AB6}"/>
              </a:ext>
            </a:extLst>
          </p:cNvPr>
          <p:cNvSpPr/>
          <p:nvPr/>
        </p:nvSpPr>
        <p:spPr>
          <a:xfrm>
            <a:off x="1750953" y="44238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51" name="矩形">
            <a:extLst>
              <a:ext uri="{FF2B5EF4-FFF2-40B4-BE49-F238E27FC236}">
                <a16:creationId xmlns:a16="http://schemas.microsoft.com/office/drawing/2014/main" id="{FEDD7D62-D07D-A2FC-F5CB-0C70B8BCB56A}"/>
              </a:ext>
            </a:extLst>
          </p:cNvPr>
          <p:cNvSpPr/>
          <p:nvPr/>
        </p:nvSpPr>
        <p:spPr>
          <a:xfrm>
            <a:off x="874667" y="515725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52" name="矩形">
            <a:extLst>
              <a:ext uri="{FF2B5EF4-FFF2-40B4-BE49-F238E27FC236}">
                <a16:creationId xmlns:a16="http://schemas.microsoft.com/office/drawing/2014/main" id="{71854910-BDEF-6D3B-CFBD-283DF79B2C34}"/>
              </a:ext>
            </a:extLst>
          </p:cNvPr>
          <p:cNvSpPr/>
          <p:nvPr/>
        </p:nvSpPr>
        <p:spPr>
          <a:xfrm>
            <a:off x="1750953" y="515725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53" name="直线">
            <a:extLst>
              <a:ext uri="{FF2B5EF4-FFF2-40B4-BE49-F238E27FC236}">
                <a16:creationId xmlns:a16="http://schemas.microsoft.com/office/drawing/2014/main" id="{62F624AE-6A2B-2A04-7F7C-1D95DE632577}"/>
              </a:ext>
            </a:extLst>
          </p:cNvPr>
          <p:cNvSpPr/>
          <p:nvPr/>
        </p:nvSpPr>
        <p:spPr>
          <a:xfrm>
            <a:off x="1237681" y="4608059"/>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4" name="直线">
            <a:extLst>
              <a:ext uri="{FF2B5EF4-FFF2-40B4-BE49-F238E27FC236}">
                <a16:creationId xmlns:a16="http://schemas.microsoft.com/office/drawing/2014/main" id="{39FBB297-F32F-D181-D299-661BAAC9A9E8}"/>
              </a:ext>
            </a:extLst>
          </p:cNvPr>
          <p:cNvSpPr/>
          <p:nvPr/>
        </p:nvSpPr>
        <p:spPr>
          <a:xfrm>
            <a:off x="1256731" y="5342641"/>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5" name="直线">
            <a:extLst>
              <a:ext uri="{FF2B5EF4-FFF2-40B4-BE49-F238E27FC236}">
                <a16:creationId xmlns:a16="http://schemas.microsoft.com/office/drawing/2014/main" id="{8E15B83B-FB55-3EFC-8944-3D80DB5835AF}"/>
              </a:ext>
            </a:extLst>
          </p:cNvPr>
          <p:cNvSpPr/>
          <p:nvPr/>
        </p:nvSpPr>
        <p:spPr>
          <a:xfrm>
            <a:off x="1053534" y="4802902"/>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6" name="直线">
            <a:extLst>
              <a:ext uri="{FF2B5EF4-FFF2-40B4-BE49-F238E27FC236}">
                <a16:creationId xmlns:a16="http://schemas.microsoft.com/office/drawing/2014/main" id="{6FF3DFA7-3654-6F88-1509-C2ECCBB4DC1E}"/>
              </a:ext>
            </a:extLst>
          </p:cNvPr>
          <p:cNvSpPr/>
          <p:nvPr/>
        </p:nvSpPr>
        <p:spPr>
          <a:xfrm>
            <a:off x="1936170" y="4796552"/>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7" name="直线">
            <a:extLst>
              <a:ext uri="{FF2B5EF4-FFF2-40B4-BE49-F238E27FC236}">
                <a16:creationId xmlns:a16="http://schemas.microsoft.com/office/drawing/2014/main" id="{A432771B-80BD-B854-CB84-6FC92B3AC72D}"/>
              </a:ext>
            </a:extLst>
          </p:cNvPr>
          <p:cNvSpPr/>
          <p:nvPr/>
        </p:nvSpPr>
        <p:spPr>
          <a:xfrm>
            <a:off x="1237681" y="4790202"/>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8" name="矩形">
            <a:extLst>
              <a:ext uri="{FF2B5EF4-FFF2-40B4-BE49-F238E27FC236}">
                <a16:creationId xmlns:a16="http://schemas.microsoft.com/office/drawing/2014/main" id="{64DE7780-BA7E-BF13-03A9-80D3C8185701}"/>
              </a:ext>
            </a:extLst>
          </p:cNvPr>
          <p:cNvSpPr/>
          <p:nvPr/>
        </p:nvSpPr>
        <p:spPr>
          <a:xfrm>
            <a:off x="2976583" y="443981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zh-CN"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59" name="矩形">
            <a:extLst>
              <a:ext uri="{FF2B5EF4-FFF2-40B4-BE49-F238E27FC236}">
                <a16:creationId xmlns:a16="http://schemas.microsoft.com/office/drawing/2014/main" id="{6FFFB5F1-588D-31C7-FDB8-BA31D007DE52}"/>
              </a:ext>
            </a:extLst>
          </p:cNvPr>
          <p:cNvSpPr/>
          <p:nvPr/>
        </p:nvSpPr>
        <p:spPr>
          <a:xfrm>
            <a:off x="2976583" y="51732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60" name="直线">
            <a:extLst>
              <a:ext uri="{FF2B5EF4-FFF2-40B4-BE49-F238E27FC236}">
                <a16:creationId xmlns:a16="http://schemas.microsoft.com/office/drawing/2014/main" id="{CBF64E95-436C-06B9-2DCC-88040C2DD74B}"/>
              </a:ext>
            </a:extLst>
          </p:cNvPr>
          <p:cNvSpPr/>
          <p:nvPr/>
        </p:nvSpPr>
        <p:spPr>
          <a:xfrm>
            <a:off x="3339597" y="4624034"/>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1" name="直线">
            <a:extLst>
              <a:ext uri="{FF2B5EF4-FFF2-40B4-BE49-F238E27FC236}">
                <a16:creationId xmlns:a16="http://schemas.microsoft.com/office/drawing/2014/main" id="{FFCB66FB-F637-BC4D-1ED3-08C52212EF24}"/>
              </a:ext>
            </a:extLst>
          </p:cNvPr>
          <p:cNvSpPr/>
          <p:nvPr/>
        </p:nvSpPr>
        <p:spPr>
          <a:xfrm>
            <a:off x="3358648" y="532813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2" name="直线">
            <a:extLst>
              <a:ext uri="{FF2B5EF4-FFF2-40B4-BE49-F238E27FC236}">
                <a16:creationId xmlns:a16="http://schemas.microsoft.com/office/drawing/2014/main" id="{D06525AB-177D-E441-5156-CC9186202318}"/>
              </a:ext>
            </a:extLst>
          </p:cNvPr>
          <p:cNvSpPr/>
          <p:nvPr/>
        </p:nvSpPr>
        <p:spPr>
          <a:xfrm>
            <a:off x="3155451" y="4818877"/>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3" name="直线">
            <a:extLst>
              <a:ext uri="{FF2B5EF4-FFF2-40B4-BE49-F238E27FC236}">
                <a16:creationId xmlns:a16="http://schemas.microsoft.com/office/drawing/2014/main" id="{6B4E889C-50F9-C5A0-F136-0371A9B87211}"/>
              </a:ext>
            </a:extLst>
          </p:cNvPr>
          <p:cNvSpPr/>
          <p:nvPr/>
        </p:nvSpPr>
        <p:spPr>
          <a:xfrm>
            <a:off x="4038087" y="4812526"/>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4" name="直线">
            <a:extLst>
              <a:ext uri="{FF2B5EF4-FFF2-40B4-BE49-F238E27FC236}">
                <a16:creationId xmlns:a16="http://schemas.microsoft.com/office/drawing/2014/main" id="{F8302017-B0B3-9517-D946-7ECC5090EE31}"/>
              </a:ext>
            </a:extLst>
          </p:cNvPr>
          <p:cNvSpPr/>
          <p:nvPr/>
        </p:nvSpPr>
        <p:spPr>
          <a:xfrm>
            <a:off x="3339597" y="4806177"/>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5" name="直线">
            <a:extLst>
              <a:ext uri="{FF2B5EF4-FFF2-40B4-BE49-F238E27FC236}">
                <a16:creationId xmlns:a16="http://schemas.microsoft.com/office/drawing/2014/main" id="{DCF5506E-93F0-DB61-938C-A5CE859AAB3B}"/>
              </a:ext>
            </a:extLst>
          </p:cNvPr>
          <p:cNvSpPr/>
          <p:nvPr/>
        </p:nvSpPr>
        <p:spPr>
          <a:xfrm rot="21600000" flipH="1">
            <a:off x="3345948" y="4818877"/>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6" name="直线">
            <a:extLst>
              <a:ext uri="{FF2B5EF4-FFF2-40B4-BE49-F238E27FC236}">
                <a16:creationId xmlns:a16="http://schemas.microsoft.com/office/drawing/2014/main" id="{547FA2A0-C877-D6A1-B4CD-CA2AE8FD8FE5}"/>
              </a:ext>
            </a:extLst>
          </p:cNvPr>
          <p:cNvSpPr/>
          <p:nvPr/>
        </p:nvSpPr>
        <p:spPr>
          <a:xfrm>
            <a:off x="2133016" y="5348993"/>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7" name="直线">
            <a:extLst>
              <a:ext uri="{FF2B5EF4-FFF2-40B4-BE49-F238E27FC236}">
                <a16:creationId xmlns:a16="http://schemas.microsoft.com/office/drawing/2014/main" id="{8F628844-38DB-FB5C-F6C9-801332598D5F}"/>
              </a:ext>
            </a:extLst>
          </p:cNvPr>
          <p:cNvSpPr/>
          <p:nvPr/>
        </p:nvSpPr>
        <p:spPr>
          <a:xfrm>
            <a:off x="1053433" y="3704263"/>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8" name="直线">
            <a:extLst>
              <a:ext uri="{FF2B5EF4-FFF2-40B4-BE49-F238E27FC236}">
                <a16:creationId xmlns:a16="http://schemas.microsoft.com/office/drawing/2014/main" id="{2A248E85-0B09-F3A0-3E14-0F184262D9B8}"/>
              </a:ext>
            </a:extLst>
          </p:cNvPr>
          <p:cNvSpPr/>
          <p:nvPr/>
        </p:nvSpPr>
        <p:spPr>
          <a:xfrm>
            <a:off x="4018839" y="3716961"/>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9" name="直线">
            <a:extLst>
              <a:ext uri="{FF2B5EF4-FFF2-40B4-BE49-F238E27FC236}">
                <a16:creationId xmlns:a16="http://schemas.microsoft.com/office/drawing/2014/main" id="{469CF838-5FB7-A44C-5CC2-94AE66DA48F5}"/>
              </a:ext>
            </a:extLst>
          </p:cNvPr>
          <p:cNvSpPr/>
          <p:nvPr/>
        </p:nvSpPr>
        <p:spPr>
          <a:xfrm>
            <a:off x="2139267" y="3691563"/>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0" name="Rounded Rectangle 269">
            <a:extLst>
              <a:ext uri="{FF2B5EF4-FFF2-40B4-BE49-F238E27FC236}">
                <a16:creationId xmlns:a16="http://schemas.microsoft.com/office/drawing/2014/main" id="{682C8651-1CBA-CC5F-573C-FD1372BDCFAC}"/>
              </a:ext>
            </a:extLst>
          </p:cNvPr>
          <p:cNvSpPr/>
          <p:nvPr/>
        </p:nvSpPr>
        <p:spPr>
          <a:xfrm rot="16200000">
            <a:off x="-1228526" y="3920728"/>
            <a:ext cx="2948305" cy="321548"/>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271" name="Straight Arrow Connector 270">
            <a:extLst>
              <a:ext uri="{FF2B5EF4-FFF2-40B4-BE49-F238E27FC236}">
                <a16:creationId xmlns:a16="http://schemas.microsoft.com/office/drawing/2014/main" id="{CCE0B660-AF11-170F-8560-B634BA3D9E99}"/>
              </a:ext>
            </a:extLst>
          </p:cNvPr>
          <p:cNvCxnSpPr>
            <a:stCxn id="226" idx="1"/>
          </p:cNvCxnSpPr>
          <p:nvPr/>
        </p:nvCxnSpPr>
        <p:spPr>
          <a:xfrm flipH="1">
            <a:off x="401310" y="2786421"/>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272" name="Straight Arrow Connector 271">
            <a:extLst>
              <a:ext uri="{FF2B5EF4-FFF2-40B4-BE49-F238E27FC236}">
                <a16:creationId xmlns:a16="http://schemas.microsoft.com/office/drawing/2014/main" id="{D08B12D3-6781-A35D-877C-F4EC5933D119}"/>
              </a:ext>
            </a:extLst>
          </p:cNvPr>
          <p:cNvCxnSpPr>
            <a:stCxn id="251" idx="1"/>
          </p:cNvCxnSpPr>
          <p:nvPr/>
        </p:nvCxnSpPr>
        <p:spPr>
          <a:xfrm flipH="1">
            <a:off x="401310" y="5355631"/>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273" name="Elbow Connector 272">
            <a:extLst>
              <a:ext uri="{FF2B5EF4-FFF2-40B4-BE49-F238E27FC236}">
                <a16:creationId xmlns:a16="http://schemas.microsoft.com/office/drawing/2014/main" id="{22BEBD0F-20E3-6BC4-4391-4611C31D953C}"/>
              </a:ext>
            </a:extLst>
          </p:cNvPr>
          <p:cNvCxnSpPr>
            <a:cxnSpLocks/>
            <a:stCxn id="275" idx="2"/>
          </p:cNvCxnSpPr>
          <p:nvPr/>
        </p:nvCxnSpPr>
        <p:spPr>
          <a:xfrm rot="5400000">
            <a:off x="2114183" y="3618422"/>
            <a:ext cx="303" cy="3857202"/>
          </a:xfrm>
          <a:prstGeom prst="bentConnector3">
            <a:avLst>
              <a:gd name="adj1" fmla="val 57582838"/>
            </a:avLst>
          </a:prstGeom>
          <a:noFill/>
          <a:ln w="19050" cap="flat" cmpd="sng">
            <a:solidFill>
              <a:srgbClr val="000000"/>
            </a:solidFill>
            <a:prstDash val="solid"/>
            <a:miter/>
            <a:headEnd type="triangle" w="med" len="med"/>
            <a:tailEnd type="triangle" w="med" len="med"/>
          </a:ln>
        </p:spPr>
      </p:cxnSp>
      <p:sp>
        <p:nvSpPr>
          <p:cNvPr id="274" name="矩形">
            <a:extLst>
              <a:ext uri="{FF2B5EF4-FFF2-40B4-BE49-F238E27FC236}">
                <a16:creationId xmlns:a16="http://schemas.microsoft.com/office/drawing/2014/main" id="{482AB1DA-D627-ADD5-CF19-54E25CB2F5A3}"/>
              </a:ext>
            </a:extLst>
          </p:cNvPr>
          <p:cNvSpPr/>
          <p:nvPr/>
        </p:nvSpPr>
        <p:spPr>
          <a:xfrm>
            <a:off x="3859655" y="2602713"/>
            <a:ext cx="368294" cy="370967"/>
          </a:xfrm>
          <a:prstGeom prst="rect">
            <a:avLst/>
          </a:prstGeom>
          <a:solidFill>
            <a:schemeClr val="bg2">
              <a:lumMod val="50000"/>
            </a:schemeClr>
          </a:solidFill>
          <a:ln w="19050" cap="flat" cmpd="sng">
            <a:noFill/>
            <a:prstDash val="solid"/>
            <a:miter/>
          </a:ln>
        </p:spPr>
        <p:txBody>
          <a:bodyPr vert="horz" wrap="square" lIns="0" tIns="45720" rIns="0" bIns="45720" anchor="ctr" anchorCtr="0"/>
          <a:lstStyle/>
          <a:p>
            <a:pPr algn="ctr"/>
            <a:endParaRPr lang="en-US" altLang="en-US" b="1" dirty="0">
              <a:solidFill>
                <a:schemeClr val="bg1"/>
              </a:solidFill>
              <a:ea typeface="Droid Sans Fallback" panose="020B0502000000000001" charset="-122"/>
              <a:cs typeface="Antykwa Poltawskiego Light" panose="00000400000000000000" charset="0"/>
            </a:endParaRPr>
          </a:p>
          <a:p>
            <a:pPr algn="ctr"/>
            <a:endParaRPr lang="en-US" altLang="en-US" b="1" dirty="0">
              <a:solidFill>
                <a:schemeClr val="bg1"/>
              </a:solidFill>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75" name="矩形">
            <a:extLst>
              <a:ext uri="{FF2B5EF4-FFF2-40B4-BE49-F238E27FC236}">
                <a16:creationId xmlns:a16="http://schemas.microsoft.com/office/drawing/2014/main" id="{0C293442-1ED0-CF74-C0D3-856FFC46CE61}"/>
              </a:ext>
            </a:extLst>
          </p:cNvPr>
          <p:cNvSpPr/>
          <p:nvPr/>
        </p:nvSpPr>
        <p:spPr>
          <a:xfrm>
            <a:off x="3858788" y="5175905"/>
            <a:ext cx="368294" cy="370967"/>
          </a:xfrm>
          <a:prstGeom prst="rect">
            <a:avLst/>
          </a:prstGeom>
          <a:solidFill>
            <a:schemeClr val="bg2">
              <a:lumMod val="50000"/>
            </a:schemeClr>
          </a:solidFill>
          <a:ln w="19050" cap="flat" cmpd="sng">
            <a:no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zh-CN"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76" name="矩形">
            <a:extLst>
              <a:ext uri="{FF2B5EF4-FFF2-40B4-BE49-F238E27FC236}">
                <a16:creationId xmlns:a16="http://schemas.microsoft.com/office/drawing/2014/main" id="{D233EA9E-0F99-51B6-B14E-BB1B9B546032}"/>
              </a:ext>
            </a:extLst>
          </p:cNvPr>
          <p:cNvSpPr/>
          <p:nvPr/>
        </p:nvSpPr>
        <p:spPr>
          <a:xfrm>
            <a:off x="3860665" y="4435640"/>
            <a:ext cx="368294" cy="370967"/>
          </a:xfrm>
          <a:prstGeom prst="rect">
            <a:avLst/>
          </a:prstGeom>
          <a:solidFill>
            <a:schemeClr val="bg2">
              <a:lumMod val="50000"/>
            </a:schemeClr>
          </a:solidFill>
          <a:ln w="19050" cap="flat" cmpd="sng">
            <a:no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77" name="矩形">
            <a:extLst>
              <a:ext uri="{FF2B5EF4-FFF2-40B4-BE49-F238E27FC236}">
                <a16:creationId xmlns:a16="http://schemas.microsoft.com/office/drawing/2014/main" id="{72BFA6F0-EC87-C3A2-9671-6DF6F06A0D72}"/>
              </a:ext>
            </a:extLst>
          </p:cNvPr>
          <p:cNvSpPr/>
          <p:nvPr/>
        </p:nvSpPr>
        <p:spPr>
          <a:xfrm>
            <a:off x="3859202" y="3328793"/>
            <a:ext cx="368294" cy="370967"/>
          </a:xfrm>
          <a:prstGeom prst="rect">
            <a:avLst/>
          </a:prstGeom>
          <a:solidFill>
            <a:schemeClr val="bg2">
              <a:lumMod val="50000"/>
            </a:schemeClr>
          </a:solidFill>
          <a:ln w="19050" cap="flat" cmpd="sng">
            <a:no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cxnSp>
        <p:nvCxnSpPr>
          <p:cNvPr id="278" name="Elbow Connector 277">
            <a:extLst>
              <a:ext uri="{FF2B5EF4-FFF2-40B4-BE49-F238E27FC236}">
                <a16:creationId xmlns:a16="http://schemas.microsoft.com/office/drawing/2014/main" id="{518472FD-6C12-BCA2-8375-61D52895746D}"/>
              </a:ext>
            </a:extLst>
          </p:cNvPr>
          <p:cNvCxnSpPr>
            <a:cxnSpLocks/>
          </p:cNvCxnSpPr>
          <p:nvPr/>
        </p:nvCxnSpPr>
        <p:spPr>
          <a:xfrm rot="16200000" flipV="1">
            <a:off x="2105968" y="669014"/>
            <a:ext cx="25400" cy="3848735"/>
          </a:xfrm>
          <a:prstGeom prst="bentConnector3">
            <a:avLst>
              <a:gd name="adj1" fmla="val 734520"/>
            </a:avLst>
          </a:prstGeom>
          <a:noFill/>
          <a:ln w="19050" cap="flat" cmpd="sng">
            <a:solidFill>
              <a:srgbClr val="000000"/>
            </a:solidFill>
            <a:prstDash val="solid"/>
            <a:miter/>
            <a:headEnd type="triangle" w="med" len="med"/>
            <a:tailEnd type="triangle" w="med" len="med"/>
          </a:ln>
        </p:spPr>
      </p:cxnSp>
      <p:sp>
        <p:nvSpPr>
          <p:cNvPr id="279" name="TextBox 278">
            <a:extLst>
              <a:ext uri="{FF2B5EF4-FFF2-40B4-BE49-F238E27FC236}">
                <a16:creationId xmlns:a16="http://schemas.microsoft.com/office/drawing/2014/main" id="{00EAF840-6DB1-1970-39B1-C50785A00938}"/>
              </a:ext>
            </a:extLst>
          </p:cNvPr>
          <p:cNvSpPr txBox="1"/>
          <p:nvPr/>
        </p:nvSpPr>
        <p:spPr>
          <a:xfrm>
            <a:off x="4010346" y="5602197"/>
            <a:ext cx="184731" cy="369332"/>
          </a:xfrm>
          <a:prstGeom prst="rect">
            <a:avLst/>
          </a:prstGeom>
          <a:noFill/>
        </p:spPr>
        <p:txBody>
          <a:bodyPr wrap="none" rtlCol="0">
            <a:spAutoFit/>
          </a:bodyPr>
          <a:lstStyle/>
          <a:p>
            <a:endParaRPr lang="en-US" dirty="0"/>
          </a:p>
        </p:txBody>
      </p:sp>
      <p:sp>
        <p:nvSpPr>
          <p:cNvPr id="280" name="Rectangle 279">
            <a:extLst>
              <a:ext uri="{FF2B5EF4-FFF2-40B4-BE49-F238E27FC236}">
                <a16:creationId xmlns:a16="http://schemas.microsoft.com/office/drawing/2014/main" id="{88B02EBF-8A18-2CC0-8DC8-ACC0591967CC}"/>
              </a:ext>
            </a:extLst>
          </p:cNvPr>
          <p:cNvSpPr/>
          <p:nvPr/>
        </p:nvSpPr>
        <p:spPr>
          <a:xfrm>
            <a:off x="185734" y="1954202"/>
            <a:ext cx="10720458" cy="202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Down Arrow 281">
            <a:extLst>
              <a:ext uri="{FF2B5EF4-FFF2-40B4-BE49-F238E27FC236}">
                <a16:creationId xmlns:a16="http://schemas.microsoft.com/office/drawing/2014/main" id="{25EBCA87-A79B-42AD-DBD9-69D527AFD83C}"/>
              </a:ext>
            </a:extLst>
          </p:cNvPr>
          <p:cNvSpPr/>
          <p:nvPr/>
        </p:nvSpPr>
        <p:spPr>
          <a:xfrm>
            <a:off x="56788" y="1955993"/>
            <a:ext cx="346889" cy="65642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Down Arrow 282">
            <a:extLst>
              <a:ext uri="{FF2B5EF4-FFF2-40B4-BE49-F238E27FC236}">
                <a16:creationId xmlns:a16="http://schemas.microsoft.com/office/drawing/2014/main" id="{AD098D90-7CFE-8183-FD85-5E15D3629A1C}"/>
              </a:ext>
            </a:extLst>
          </p:cNvPr>
          <p:cNvSpPr/>
          <p:nvPr/>
        </p:nvSpPr>
        <p:spPr>
          <a:xfrm>
            <a:off x="10636099" y="1953186"/>
            <a:ext cx="361397" cy="71361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D56B0F49-8121-4A68-AF99-3CC91BDD61F2}"/>
              </a:ext>
            </a:extLst>
          </p:cNvPr>
          <p:cNvSpPr/>
          <p:nvPr/>
        </p:nvSpPr>
        <p:spPr>
          <a:xfrm>
            <a:off x="11386155" y="5636146"/>
            <a:ext cx="535692" cy="267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Up-Down Arrow 283">
            <a:extLst>
              <a:ext uri="{FF2B5EF4-FFF2-40B4-BE49-F238E27FC236}">
                <a16:creationId xmlns:a16="http://schemas.microsoft.com/office/drawing/2014/main" id="{9B2C8ACB-8EA1-3068-162F-9DE793BA705B}"/>
              </a:ext>
            </a:extLst>
          </p:cNvPr>
          <p:cNvSpPr/>
          <p:nvPr/>
        </p:nvSpPr>
        <p:spPr>
          <a:xfrm rot="10800000">
            <a:off x="11424368" y="1940933"/>
            <a:ext cx="403611" cy="4023185"/>
          </a:xfrm>
          <a:prstGeom prst="upDownArrow">
            <a:avLst>
              <a:gd name="adj1" fmla="val 50000"/>
              <a:gd name="adj2" fmla="val 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9CA85208-2C3B-6825-DA80-A6A09BFA176F}"/>
              </a:ext>
            </a:extLst>
          </p:cNvPr>
          <p:cNvSpPr/>
          <p:nvPr/>
        </p:nvSpPr>
        <p:spPr>
          <a:xfrm>
            <a:off x="11095097" y="1942918"/>
            <a:ext cx="632872" cy="18820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Down Arrow 287">
            <a:extLst>
              <a:ext uri="{FF2B5EF4-FFF2-40B4-BE49-F238E27FC236}">
                <a16:creationId xmlns:a16="http://schemas.microsoft.com/office/drawing/2014/main" id="{B5AD6BFC-491A-5FF8-BBD6-5B79B63509E0}"/>
              </a:ext>
            </a:extLst>
          </p:cNvPr>
          <p:cNvSpPr/>
          <p:nvPr/>
        </p:nvSpPr>
        <p:spPr>
          <a:xfrm>
            <a:off x="10994931" y="1940933"/>
            <a:ext cx="361397" cy="713611"/>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Down Arrow 288">
            <a:extLst>
              <a:ext uri="{FF2B5EF4-FFF2-40B4-BE49-F238E27FC236}">
                <a16:creationId xmlns:a16="http://schemas.microsoft.com/office/drawing/2014/main" id="{5EA82898-62F7-F25C-D443-BE4B91233F6A}"/>
              </a:ext>
            </a:extLst>
          </p:cNvPr>
          <p:cNvSpPr/>
          <p:nvPr/>
        </p:nvSpPr>
        <p:spPr>
          <a:xfrm rot="5400000">
            <a:off x="11218249" y="5558828"/>
            <a:ext cx="386568" cy="632872"/>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TextBox 290">
            <a:extLst>
              <a:ext uri="{FF2B5EF4-FFF2-40B4-BE49-F238E27FC236}">
                <a16:creationId xmlns:a16="http://schemas.microsoft.com/office/drawing/2014/main" id="{1A83273F-773D-3652-02A2-4B4DA658A254}"/>
              </a:ext>
            </a:extLst>
          </p:cNvPr>
          <p:cNvSpPr txBox="1"/>
          <p:nvPr/>
        </p:nvSpPr>
        <p:spPr>
          <a:xfrm>
            <a:off x="0" y="1141782"/>
            <a:ext cx="10138546" cy="1246495"/>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cs typeface="Times New Roman" panose="02020603050405020304" pitchFamily="18" charset="0"/>
              </a:rPr>
              <a:t>Both CPU and PIM cores are accessing the same memory </a:t>
            </a:r>
          </a:p>
          <a:p>
            <a:pPr marL="342900" indent="-342900" algn="just">
              <a:buFont typeface="Arial" panose="020B0604020202020204" pitchFamily="34" charset="0"/>
              <a:buChar char="•"/>
            </a:pPr>
            <a:endParaRPr lang="en-US" sz="2500" dirty="0">
              <a:cs typeface="Times New Roman" panose="02020603050405020304" pitchFamily="18" charset="0"/>
            </a:endParaRPr>
          </a:p>
          <a:p>
            <a:pPr algn="just"/>
            <a:endParaRPr lang="en-US" sz="2500" dirty="0">
              <a:cs typeface="Times New Roman" panose="02020603050405020304" pitchFamily="18" charset="0"/>
            </a:endParaRPr>
          </a:p>
        </p:txBody>
      </p:sp>
      <p:sp>
        <p:nvSpPr>
          <p:cNvPr id="292" name="TextBox 291">
            <a:extLst>
              <a:ext uri="{FF2B5EF4-FFF2-40B4-BE49-F238E27FC236}">
                <a16:creationId xmlns:a16="http://schemas.microsoft.com/office/drawing/2014/main" id="{7A472A62-7726-7E82-3173-2626C09134FF}"/>
              </a:ext>
            </a:extLst>
          </p:cNvPr>
          <p:cNvSpPr txBox="1"/>
          <p:nvPr/>
        </p:nvSpPr>
        <p:spPr>
          <a:xfrm>
            <a:off x="4439028" y="1864783"/>
            <a:ext cx="2887433" cy="369332"/>
          </a:xfrm>
          <a:prstGeom prst="rect">
            <a:avLst/>
          </a:prstGeom>
          <a:noFill/>
        </p:spPr>
        <p:txBody>
          <a:bodyPr wrap="square" rtlCol="0">
            <a:spAutoFit/>
          </a:bodyPr>
          <a:lstStyle/>
          <a:p>
            <a:r>
              <a:rPr lang="en-US" b="1" dirty="0">
                <a:solidFill>
                  <a:schemeClr val="bg1"/>
                </a:solidFill>
              </a:rPr>
              <a:t>Access from CPU Host</a:t>
            </a:r>
          </a:p>
        </p:txBody>
      </p:sp>
      <p:sp>
        <p:nvSpPr>
          <p:cNvPr id="133" name="TextBox 132">
            <a:extLst>
              <a:ext uri="{FF2B5EF4-FFF2-40B4-BE49-F238E27FC236}">
                <a16:creationId xmlns:a16="http://schemas.microsoft.com/office/drawing/2014/main" id="{B6531F0A-82EA-30AE-890D-C96925F8F649}"/>
              </a:ext>
            </a:extLst>
          </p:cNvPr>
          <p:cNvSpPr txBox="1"/>
          <p:nvPr/>
        </p:nvSpPr>
        <p:spPr>
          <a:xfrm rot="16200000">
            <a:off x="10168000" y="3529391"/>
            <a:ext cx="2887433" cy="369332"/>
          </a:xfrm>
          <a:prstGeom prst="rect">
            <a:avLst/>
          </a:prstGeom>
          <a:noFill/>
        </p:spPr>
        <p:txBody>
          <a:bodyPr wrap="square" rtlCol="0">
            <a:spAutoFit/>
          </a:bodyPr>
          <a:lstStyle/>
          <a:p>
            <a:r>
              <a:rPr lang="en-US" b="1" dirty="0">
                <a:solidFill>
                  <a:schemeClr val="bg1"/>
                </a:solidFill>
              </a:rPr>
              <a:t>Access from PIM cores</a:t>
            </a:r>
          </a:p>
        </p:txBody>
      </p:sp>
      <p:sp>
        <p:nvSpPr>
          <p:cNvPr id="9" name="TextBox 8">
            <a:extLst>
              <a:ext uri="{FF2B5EF4-FFF2-40B4-BE49-F238E27FC236}">
                <a16:creationId xmlns:a16="http://schemas.microsoft.com/office/drawing/2014/main" id="{D43F972A-7404-C5B0-DCEF-A3B1B8EB6508}"/>
              </a:ext>
            </a:extLst>
          </p:cNvPr>
          <p:cNvSpPr txBox="1"/>
          <p:nvPr/>
        </p:nvSpPr>
        <p:spPr>
          <a:xfrm>
            <a:off x="3763879" y="2596362"/>
            <a:ext cx="783864" cy="377509"/>
          </a:xfrm>
          <a:prstGeom prst="rect">
            <a:avLst/>
          </a:prstGeom>
          <a:noFill/>
        </p:spPr>
        <p:txBody>
          <a:bodyPr wrap="square" rtlCol="0">
            <a:spAutoFit/>
          </a:bodyPr>
          <a:lstStyle/>
          <a:p>
            <a:r>
              <a:rPr lang="en-US" b="1" dirty="0">
                <a:solidFill>
                  <a:schemeClr val="bg1"/>
                </a:solidFill>
              </a:rPr>
              <a:t>S11</a:t>
            </a:r>
          </a:p>
        </p:txBody>
      </p:sp>
      <p:sp>
        <p:nvSpPr>
          <p:cNvPr id="135" name="TextBox 134">
            <a:extLst>
              <a:ext uri="{FF2B5EF4-FFF2-40B4-BE49-F238E27FC236}">
                <a16:creationId xmlns:a16="http://schemas.microsoft.com/office/drawing/2014/main" id="{D2D89C36-77D2-C23C-D4B6-757ECEC45098}"/>
              </a:ext>
            </a:extLst>
          </p:cNvPr>
          <p:cNvSpPr txBox="1"/>
          <p:nvPr/>
        </p:nvSpPr>
        <p:spPr>
          <a:xfrm>
            <a:off x="3753337" y="3329900"/>
            <a:ext cx="783864" cy="377509"/>
          </a:xfrm>
          <a:prstGeom prst="rect">
            <a:avLst/>
          </a:prstGeom>
          <a:noFill/>
        </p:spPr>
        <p:txBody>
          <a:bodyPr wrap="square" rtlCol="0">
            <a:spAutoFit/>
          </a:bodyPr>
          <a:lstStyle/>
          <a:p>
            <a:r>
              <a:rPr lang="en-US" b="1" dirty="0">
                <a:solidFill>
                  <a:schemeClr val="bg1"/>
                </a:solidFill>
              </a:rPr>
              <a:t>S10</a:t>
            </a:r>
          </a:p>
        </p:txBody>
      </p:sp>
      <p:sp>
        <p:nvSpPr>
          <p:cNvPr id="137" name="TextBox 136">
            <a:extLst>
              <a:ext uri="{FF2B5EF4-FFF2-40B4-BE49-F238E27FC236}">
                <a16:creationId xmlns:a16="http://schemas.microsoft.com/office/drawing/2014/main" id="{ED5618B5-8EB1-82A9-3D35-D49BE665AB53}"/>
              </a:ext>
            </a:extLst>
          </p:cNvPr>
          <p:cNvSpPr txBox="1"/>
          <p:nvPr/>
        </p:nvSpPr>
        <p:spPr>
          <a:xfrm>
            <a:off x="3755271" y="4412948"/>
            <a:ext cx="783864" cy="377509"/>
          </a:xfrm>
          <a:prstGeom prst="rect">
            <a:avLst/>
          </a:prstGeom>
          <a:noFill/>
        </p:spPr>
        <p:txBody>
          <a:bodyPr wrap="square" rtlCol="0">
            <a:spAutoFit/>
          </a:bodyPr>
          <a:lstStyle/>
          <a:p>
            <a:r>
              <a:rPr lang="en-US" b="1" dirty="0">
                <a:solidFill>
                  <a:schemeClr val="bg1"/>
                </a:solidFill>
              </a:rPr>
              <a:t>S15</a:t>
            </a:r>
          </a:p>
        </p:txBody>
      </p:sp>
      <p:sp>
        <p:nvSpPr>
          <p:cNvPr id="138" name="TextBox 137">
            <a:extLst>
              <a:ext uri="{FF2B5EF4-FFF2-40B4-BE49-F238E27FC236}">
                <a16:creationId xmlns:a16="http://schemas.microsoft.com/office/drawing/2014/main" id="{1D66ABB3-66B9-E891-897E-5694695AE4D4}"/>
              </a:ext>
            </a:extLst>
          </p:cNvPr>
          <p:cNvSpPr txBox="1"/>
          <p:nvPr/>
        </p:nvSpPr>
        <p:spPr>
          <a:xfrm>
            <a:off x="2873475" y="4425184"/>
            <a:ext cx="783864" cy="377509"/>
          </a:xfrm>
          <a:prstGeom prst="rect">
            <a:avLst/>
          </a:prstGeom>
          <a:noFill/>
        </p:spPr>
        <p:txBody>
          <a:bodyPr wrap="square" rtlCol="0">
            <a:spAutoFit/>
          </a:bodyPr>
          <a:lstStyle/>
          <a:p>
            <a:r>
              <a:rPr lang="en-US" b="1" dirty="0">
                <a:solidFill>
                  <a:schemeClr val="bg1"/>
                </a:solidFill>
              </a:rPr>
              <a:t>S12</a:t>
            </a:r>
          </a:p>
        </p:txBody>
      </p:sp>
      <p:sp>
        <p:nvSpPr>
          <p:cNvPr id="139" name="TextBox 138">
            <a:extLst>
              <a:ext uri="{FF2B5EF4-FFF2-40B4-BE49-F238E27FC236}">
                <a16:creationId xmlns:a16="http://schemas.microsoft.com/office/drawing/2014/main" id="{2716DFB1-8598-15C3-EE0E-AFBB76197C2B}"/>
              </a:ext>
            </a:extLst>
          </p:cNvPr>
          <p:cNvSpPr txBox="1"/>
          <p:nvPr/>
        </p:nvSpPr>
        <p:spPr>
          <a:xfrm>
            <a:off x="2873761" y="5147746"/>
            <a:ext cx="783864" cy="377509"/>
          </a:xfrm>
          <a:prstGeom prst="rect">
            <a:avLst/>
          </a:prstGeom>
          <a:noFill/>
        </p:spPr>
        <p:txBody>
          <a:bodyPr wrap="square" rtlCol="0">
            <a:spAutoFit/>
          </a:bodyPr>
          <a:lstStyle/>
          <a:p>
            <a:r>
              <a:rPr lang="en-US" b="1" dirty="0">
                <a:solidFill>
                  <a:schemeClr val="bg1"/>
                </a:solidFill>
              </a:rPr>
              <a:t>S13</a:t>
            </a:r>
          </a:p>
        </p:txBody>
      </p:sp>
      <p:sp>
        <p:nvSpPr>
          <p:cNvPr id="140" name="TextBox 139">
            <a:extLst>
              <a:ext uri="{FF2B5EF4-FFF2-40B4-BE49-F238E27FC236}">
                <a16:creationId xmlns:a16="http://schemas.microsoft.com/office/drawing/2014/main" id="{21BE33FE-80CD-A62F-D812-CB9CE7CAC7B3}"/>
              </a:ext>
            </a:extLst>
          </p:cNvPr>
          <p:cNvSpPr txBox="1"/>
          <p:nvPr/>
        </p:nvSpPr>
        <p:spPr>
          <a:xfrm>
            <a:off x="3753781" y="5158491"/>
            <a:ext cx="783864" cy="377509"/>
          </a:xfrm>
          <a:prstGeom prst="rect">
            <a:avLst/>
          </a:prstGeom>
          <a:noFill/>
        </p:spPr>
        <p:txBody>
          <a:bodyPr wrap="square" rtlCol="0">
            <a:spAutoFit/>
          </a:bodyPr>
          <a:lstStyle/>
          <a:p>
            <a:r>
              <a:rPr lang="en-US" b="1" dirty="0">
                <a:solidFill>
                  <a:schemeClr val="bg1"/>
                </a:solidFill>
              </a:rPr>
              <a:t>S14</a:t>
            </a:r>
          </a:p>
        </p:txBody>
      </p:sp>
    </p:spTree>
    <p:custDataLst>
      <p:tags r:id="rId1"/>
    </p:custDataLst>
    <p:extLst>
      <p:ext uri="{BB962C8B-B14F-4D97-AF65-F5344CB8AC3E}">
        <p14:creationId xmlns:p14="http://schemas.microsoft.com/office/powerpoint/2010/main" val="2530353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0001" y="10760"/>
            <a:ext cx="10515600" cy="1325563"/>
          </a:xfrm>
        </p:spPr>
        <p:txBody>
          <a:bodyPr/>
          <a:lstStyle/>
          <a:p>
            <a:r>
              <a:rPr lang="en-US" dirty="0">
                <a:latin typeface="+mn-lt"/>
              </a:rPr>
              <a:t>Memory Management in PIM</a:t>
            </a:r>
          </a:p>
        </p:txBody>
      </p:sp>
      <p:sp>
        <p:nvSpPr>
          <p:cNvPr id="232" name="Rounded Rectangle 231">
            <a:extLst>
              <a:ext uri="{FF2B5EF4-FFF2-40B4-BE49-F238E27FC236}">
                <a16:creationId xmlns:a16="http://schemas.microsoft.com/office/drawing/2014/main" id="{24D61FFA-17D7-BDC5-9601-A300BC35774D}"/>
              </a:ext>
            </a:extLst>
          </p:cNvPr>
          <p:cNvSpPr/>
          <p:nvPr/>
        </p:nvSpPr>
        <p:spPr>
          <a:xfrm>
            <a:off x="12410" y="6127792"/>
            <a:ext cx="12192869" cy="714809"/>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lIns="91440" rIns="91440" rtlCol="0" anchor="ctr"/>
          <a:lstStyle/>
          <a:p>
            <a:pPr algn="ctr">
              <a:lnSpc>
                <a:spcPts val="3500"/>
              </a:lnSpc>
            </a:pPr>
            <a:r>
              <a:rPr lang="en-US" sz="3200" b="1" dirty="0">
                <a:solidFill>
                  <a:schemeClr val="bg1"/>
                </a:solidFill>
              </a:rPr>
              <a:t>PIM provides an opportunity for a unified virtual address space	</a:t>
            </a:r>
          </a:p>
        </p:txBody>
      </p:sp>
      <p:sp>
        <p:nvSpPr>
          <p:cNvPr id="3" name="TextBox 2">
            <a:extLst>
              <a:ext uri="{FF2B5EF4-FFF2-40B4-BE49-F238E27FC236}">
                <a16:creationId xmlns:a16="http://schemas.microsoft.com/office/drawing/2014/main" id="{D659B98B-1524-9D8B-7450-7A90EEE5A6ED}"/>
              </a:ext>
            </a:extLst>
          </p:cNvPr>
          <p:cNvSpPr txBox="1"/>
          <p:nvPr/>
        </p:nvSpPr>
        <p:spPr>
          <a:xfrm>
            <a:off x="13649018" y="2607349"/>
            <a:ext cx="184731" cy="369332"/>
          </a:xfrm>
          <a:prstGeom prst="rect">
            <a:avLst/>
          </a:prstGeom>
          <a:noFill/>
        </p:spPr>
        <p:txBody>
          <a:bodyPr wrap="none" rtlCol="0">
            <a:spAutoFit/>
          </a:bodyPr>
          <a:lstStyle/>
          <a:p>
            <a:endParaRPr lang="en-US" dirty="0"/>
          </a:p>
        </p:txBody>
      </p:sp>
      <p:sp>
        <p:nvSpPr>
          <p:cNvPr id="4" name="Rectangle 3">
            <a:extLst>
              <a:ext uri="{FF2B5EF4-FFF2-40B4-BE49-F238E27FC236}">
                <a16:creationId xmlns:a16="http://schemas.microsoft.com/office/drawing/2014/main" id="{9CD1DBE0-6332-0D9C-8A42-CEC2EFC59827}"/>
              </a:ext>
            </a:extLst>
          </p:cNvPr>
          <p:cNvSpPr/>
          <p:nvPr/>
        </p:nvSpPr>
        <p:spPr>
          <a:xfrm>
            <a:off x="4652974" y="3850618"/>
            <a:ext cx="2922943" cy="858833"/>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E91C6D-CECC-4EE5-3ADB-1319586EF26A}"/>
              </a:ext>
            </a:extLst>
          </p:cNvPr>
          <p:cNvSpPr/>
          <p:nvPr/>
        </p:nvSpPr>
        <p:spPr>
          <a:xfrm>
            <a:off x="4548855" y="3158115"/>
            <a:ext cx="3112581" cy="1660044"/>
          </a:xfrm>
          <a:prstGeom prst="rect">
            <a:avLst/>
          </a:prstGeom>
          <a:solidFill>
            <a:srgbClr val="767171">
              <a:alpha val="32157"/>
            </a:srgb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1549C52-4AC0-B4B5-A5B8-A849618F595B}"/>
              </a:ext>
            </a:extLst>
          </p:cNvPr>
          <p:cNvSpPr txBox="1"/>
          <p:nvPr/>
        </p:nvSpPr>
        <p:spPr>
          <a:xfrm>
            <a:off x="13554982" y="3442284"/>
            <a:ext cx="184731" cy="369332"/>
          </a:xfrm>
          <a:prstGeom prst="rect">
            <a:avLst/>
          </a:prstGeom>
          <a:noFill/>
        </p:spPr>
        <p:txBody>
          <a:bodyPr wrap="none" rtlCol="0">
            <a:spAutoFit/>
          </a:bodyPr>
          <a:lstStyle/>
          <a:p>
            <a:endParaRPr lang="en-US" dirty="0"/>
          </a:p>
        </p:txBody>
      </p:sp>
      <p:sp>
        <p:nvSpPr>
          <p:cNvPr id="7" name="直线">
            <a:extLst>
              <a:ext uri="{FF2B5EF4-FFF2-40B4-BE49-F238E27FC236}">
                <a16:creationId xmlns:a16="http://schemas.microsoft.com/office/drawing/2014/main" id="{FC8BDAF8-F521-C144-C90E-92B42F08C7F8}"/>
              </a:ext>
            </a:extLst>
          </p:cNvPr>
          <p:cNvSpPr/>
          <p:nvPr/>
        </p:nvSpPr>
        <p:spPr>
          <a:xfrm rot="21600000" flipV="1">
            <a:off x="4211534" y="3158115"/>
            <a:ext cx="353628" cy="122396"/>
          </a:xfrm>
          <a:prstGeom prst="line">
            <a:avLst/>
          </a:prstGeom>
          <a:noFill/>
          <a:ln w="38100" cap="flat" cmpd="sng">
            <a:solidFill>
              <a:srgbClr val="000000"/>
            </a:solidFill>
            <a:prstDash val="sysDot"/>
            <a:miter/>
          </a:ln>
        </p:spPr>
        <p:txBody>
          <a:bodyPr/>
          <a:lstStyle/>
          <a:p>
            <a:endParaRPr lang="en-US"/>
          </a:p>
        </p:txBody>
      </p:sp>
      <p:sp>
        <p:nvSpPr>
          <p:cNvPr id="8" name="直线">
            <a:extLst>
              <a:ext uri="{FF2B5EF4-FFF2-40B4-BE49-F238E27FC236}">
                <a16:creationId xmlns:a16="http://schemas.microsoft.com/office/drawing/2014/main" id="{07CFD5F1-4FD3-2306-4CF9-B1D2786E9265}"/>
              </a:ext>
            </a:extLst>
          </p:cNvPr>
          <p:cNvSpPr/>
          <p:nvPr/>
        </p:nvSpPr>
        <p:spPr>
          <a:xfrm rot="21600000">
            <a:off x="4224692" y="3665882"/>
            <a:ext cx="334489" cy="1160042"/>
          </a:xfrm>
          <a:prstGeom prst="line">
            <a:avLst/>
          </a:prstGeom>
          <a:noFill/>
          <a:ln w="38100" cap="flat" cmpd="sng">
            <a:solidFill>
              <a:srgbClr val="000000"/>
            </a:solidFill>
            <a:prstDash val="sysDot"/>
            <a:miter/>
          </a:ln>
        </p:spPr>
        <p:txBody>
          <a:bodyPr/>
          <a:lstStyle/>
          <a:p>
            <a:endParaRPr lang="en-US"/>
          </a:p>
        </p:txBody>
      </p:sp>
      <p:sp>
        <p:nvSpPr>
          <p:cNvPr id="10" name="Rectangle 9">
            <a:extLst>
              <a:ext uri="{FF2B5EF4-FFF2-40B4-BE49-F238E27FC236}">
                <a16:creationId xmlns:a16="http://schemas.microsoft.com/office/drawing/2014/main" id="{862FC595-16C7-006C-F642-2265EB2DDE22}"/>
              </a:ext>
            </a:extLst>
          </p:cNvPr>
          <p:cNvSpPr/>
          <p:nvPr/>
        </p:nvSpPr>
        <p:spPr>
          <a:xfrm>
            <a:off x="4733502" y="3362030"/>
            <a:ext cx="1140126" cy="305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E0D78C7-CAE7-230F-F4DB-0BDE0BD89938}"/>
              </a:ext>
            </a:extLst>
          </p:cNvPr>
          <p:cNvSpPr txBox="1"/>
          <p:nvPr/>
        </p:nvSpPr>
        <p:spPr>
          <a:xfrm>
            <a:off x="4839064" y="3330025"/>
            <a:ext cx="970821"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12" name="Straight Arrow Connector 11">
            <a:extLst>
              <a:ext uri="{FF2B5EF4-FFF2-40B4-BE49-F238E27FC236}">
                <a16:creationId xmlns:a16="http://schemas.microsoft.com/office/drawing/2014/main" id="{8393AC4D-1FDF-DABD-1681-D0585FCD0262}"/>
              </a:ext>
            </a:extLst>
          </p:cNvPr>
          <p:cNvCxnSpPr>
            <a:cxnSpLocks/>
          </p:cNvCxnSpPr>
          <p:nvPr/>
        </p:nvCxnSpPr>
        <p:spPr>
          <a:xfrm>
            <a:off x="5288287" y="3667668"/>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21FB9314-3FD3-7917-040A-B44F114E204A}"/>
              </a:ext>
            </a:extLst>
          </p:cNvPr>
          <p:cNvSpPr/>
          <p:nvPr/>
        </p:nvSpPr>
        <p:spPr>
          <a:xfrm>
            <a:off x="4735794" y="3915105"/>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942742F-4956-8B62-B04E-8291C8940A37}"/>
              </a:ext>
            </a:extLst>
          </p:cNvPr>
          <p:cNvSpPr txBox="1"/>
          <p:nvPr/>
        </p:nvSpPr>
        <p:spPr>
          <a:xfrm>
            <a:off x="5033112" y="4263718"/>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15" name="Rounded Rectangle 14">
            <a:extLst>
              <a:ext uri="{FF2B5EF4-FFF2-40B4-BE49-F238E27FC236}">
                <a16:creationId xmlns:a16="http://schemas.microsoft.com/office/drawing/2014/main" id="{49315E07-F293-8CC7-6A3A-D1B964ED8222}"/>
              </a:ext>
            </a:extLst>
          </p:cNvPr>
          <p:cNvSpPr/>
          <p:nvPr/>
        </p:nvSpPr>
        <p:spPr>
          <a:xfrm>
            <a:off x="4888242" y="4241565"/>
            <a:ext cx="927921" cy="3383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63F51A1-B0D9-6F5B-E377-7858E7D8E11C}"/>
              </a:ext>
            </a:extLst>
          </p:cNvPr>
          <p:cNvSpPr txBox="1"/>
          <p:nvPr/>
        </p:nvSpPr>
        <p:spPr>
          <a:xfrm>
            <a:off x="4808647" y="3940553"/>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 name="TextBox 16">
            <a:extLst>
              <a:ext uri="{FF2B5EF4-FFF2-40B4-BE49-F238E27FC236}">
                <a16:creationId xmlns:a16="http://schemas.microsoft.com/office/drawing/2014/main" id="{C3AC4FD6-D19D-B6D6-F57C-F05F7EE2150E}"/>
              </a:ext>
            </a:extLst>
          </p:cNvPr>
          <p:cNvSpPr txBox="1"/>
          <p:nvPr/>
        </p:nvSpPr>
        <p:spPr>
          <a:xfrm>
            <a:off x="5949834" y="3754495"/>
            <a:ext cx="281619"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18" name="Rectangle 17">
            <a:extLst>
              <a:ext uri="{FF2B5EF4-FFF2-40B4-BE49-F238E27FC236}">
                <a16:creationId xmlns:a16="http://schemas.microsoft.com/office/drawing/2014/main" id="{3D245BA9-1E17-290A-CB19-9FC8809EC2DA}"/>
              </a:ext>
            </a:extLst>
          </p:cNvPr>
          <p:cNvSpPr/>
          <p:nvPr/>
        </p:nvSpPr>
        <p:spPr>
          <a:xfrm>
            <a:off x="6338547" y="3355299"/>
            <a:ext cx="1185696" cy="305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B6E2F26-4C95-4905-5F73-09A1845AD484}"/>
              </a:ext>
            </a:extLst>
          </p:cNvPr>
          <p:cNvSpPr txBox="1"/>
          <p:nvPr/>
        </p:nvSpPr>
        <p:spPr>
          <a:xfrm>
            <a:off x="6453866" y="3323267"/>
            <a:ext cx="1251284" cy="369332"/>
          </a:xfrm>
          <a:prstGeom prst="rect">
            <a:avLst/>
          </a:prstGeom>
          <a:noFill/>
        </p:spPr>
        <p:txBody>
          <a:bodyPr wrap="square" rtlCol="0">
            <a:spAutoFit/>
          </a:bodyPr>
          <a:lstStyle/>
          <a:p>
            <a:r>
              <a:rPr lang="en-US" b="1" dirty="0">
                <a:cs typeface="Times New Roman" panose="02020603050405020304" pitchFamily="18" charset="0"/>
              </a:rPr>
              <a:t>Vault 31</a:t>
            </a:r>
          </a:p>
        </p:txBody>
      </p:sp>
      <p:sp>
        <p:nvSpPr>
          <p:cNvPr id="20" name="Rectangle 19">
            <a:extLst>
              <a:ext uri="{FF2B5EF4-FFF2-40B4-BE49-F238E27FC236}">
                <a16:creationId xmlns:a16="http://schemas.microsoft.com/office/drawing/2014/main" id="{8F0CED21-CF54-3F6C-91CB-77FEF451E79D}"/>
              </a:ext>
            </a:extLst>
          </p:cNvPr>
          <p:cNvSpPr/>
          <p:nvPr/>
        </p:nvSpPr>
        <p:spPr>
          <a:xfrm>
            <a:off x="6340329" y="3934279"/>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3B376A5-1F07-BD2D-0C6A-C9DA272E9F24}"/>
              </a:ext>
            </a:extLst>
          </p:cNvPr>
          <p:cNvSpPr txBox="1"/>
          <p:nvPr/>
        </p:nvSpPr>
        <p:spPr>
          <a:xfrm>
            <a:off x="6559486" y="4276379"/>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22" name="Rounded Rectangle 21">
            <a:extLst>
              <a:ext uri="{FF2B5EF4-FFF2-40B4-BE49-F238E27FC236}">
                <a16:creationId xmlns:a16="http://schemas.microsoft.com/office/drawing/2014/main" id="{44306029-E630-AFF6-1267-9A2ECE067AD5}"/>
              </a:ext>
            </a:extLst>
          </p:cNvPr>
          <p:cNvSpPr/>
          <p:nvPr/>
        </p:nvSpPr>
        <p:spPr>
          <a:xfrm>
            <a:off x="6464290" y="4248528"/>
            <a:ext cx="927921" cy="3383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4FA4A35-F470-719F-B866-5D638E67E4CA}"/>
              </a:ext>
            </a:extLst>
          </p:cNvPr>
          <p:cNvSpPr txBox="1"/>
          <p:nvPr/>
        </p:nvSpPr>
        <p:spPr>
          <a:xfrm>
            <a:off x="6443056" y="3940771"/>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24" name="Rectangle 23">
            <a:extLst>
              <a:ext uri="{FF2B5EF4-FFF2-40B4-BE49-F238E27FC236}">
                <a16:creationId xmlns:a16="http://schemas.microsoft.com/office/drawing/2014/main" id="{5BCAB129-061A-FB0E-593D-7679DF93F64A}"/>
              </a:ext>
            </a:extLst>
          </p:cNvPr>
          <p:cNvSpPr/>
          <p:nvPr/>
        </p:nvSpPr>
        <p:spPr>
          <a:xfrm>
            <a:off x="4652795" y="3280511"/>
            <a:ext cx="2940912" cy="4865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直线">
            <a:extLst>
              <a:ext uri="{FF2B5EF4-FFF2-40B4-BE49-F238E27FC236}">
                <a16:creationId xmlns:a16="http://schemas.microsoft.com/office/drawing/2014/main" id="{A61D93A9-395D-7546-40BE-966C02BEC81B}"/>
              </a:ext>
            </a:extLst>
          </p:cNvPr>
          <p:cNvSpPr/>
          <p:nvPr/>
        </p:nvSpPr>
        <p:spPr>
          <a:xfrm rot="21600000">
            <a:off x="7661434" y="4825923"/>
            <a:ext cx="207047" cy="1160042"/>
          </a:xfrm>
          <a:prstGeom prst="line">
            <a:avLst/>
          </a:prstGeom>
          <a:noFill/>
          <a:ln w="38100" cap="flat" cmpd="sng">
            <a:solidFill>
              <a:srgbClr val="000000"/>
            </a:solidFill>
            <a:prstDash val="sysDot"/>
            <a:miter/>
          </a:ln>
        </p:spPr>
        <p:txBody>
          <a:bodyPr/>
          <a:lstStyle/>
          <a:p>
            <a:endParaRPr lang="en-US"/>
          </a:p>
        </p:txBody>
      </p:sp>
      <p:sp>
        <p:nvSpPr>
          <p:cNvPr id="26" name="直线">
            <a:extLst>
              <a:ext uri="{FF2B5EF4-FFF2-40B4-BE49-F238E27FC236}">
                <a16:creationId xmlns:a16="http://schemas.microsoft.com/office/drawing/2014/main" id="{6D2FA52B-6BF9-AE45-DD31-D86FA195B22E}"/>
              </a:ext>
            </a:extLst>
          </p:cNvPr>
          <p:cNvSpPr/>
          <p:nvPr/>
        </p:nvSpPr>
        <p:spPr>
          <a:xfrm rot="21600000" flipV="1">
            <a:off x="7671217" y="2163663"/>
            <a:ext cx="1247199" cy="984520"/>
          </a:xfrm>
          <a:prstGeom prst="line">
            <a:avLst/>
          </a:prstGeom>
          <a:noFill/>
          <a:ln w="38100" cap="flat" cmpd="sng">
            <a:solidFill>
              <a:srgbClr val="000000"/>
            </a:solidFill>
            <a:prstDash val="sysDot"/>
            <a:miter/>
          </a:ln>
        </p:spPr>
        <p:txBody>
          <a:bodyPr/>
          <a:lstStyle/>
          <a:p>
            <a:endParaRPr lang="en-US"/>
          </a:p>
        </p:txBody>
      </p:sp>
      <p:sp>
        <p:nvSpPr>
          <p:cNvPr id="27" name="TextBox 26">
            <a:extLst>
              <a:ext uri="{FF2B5EF4-FFF2-40B4-BE49-F238E27FC236}">
                <a16:creationId xmlns:a16="http://schemas.microsoft.com/office/drawing/2014/main" id="{7DAD759A-51D6-CF2D-DC4F-484859AC4364}"/>
              </a:ext>
            </a:extLst>
          </p:cNvPr>
          <p:cNvSpPr txBox="1"/>
          <p:nvPr/>
        </p:nvSpPr>
        <p:spPr>
          <a:xfrm>
            <a:off x="5399999" y="2788197"/>
            <a:ext cx="2101885" cy="477054"/>
          </a:xfrm>
          <a:prstGeom prst="rect">
            <a:avLst/>
          </a:prstGeom>
          <a:noFill/>
        </p:spPr>
        <p:txBody>
          <a:bodyPr wrap="square" rtlCol="0">
            <a:spAutoFit/>
          </a:bodyPr>
          <a:lstStyle/>
          <a:p>
            <a:r>
              <a:rPr lang="en-US" sz="2500" dirty="0"/>
              <a:t>PIM STACK</a:t>
            </a:r>
          </a:p>
        </p:txBody>
      </p:sp>
      <p:cxnSp>
        <p:nvCxnSpPr>
          <p:cNvPr id="28" name="Straight Arrow Connector 27">
            <a:extLst>
              <a:ext uri="{FF2B5EF4-FFF2-40B4-BE49-F238E27FC236}">
                <a16:creationId xmlns:a16="http://schemas.microsoft.com/office/drawing/2014/main" id="{9A4CE3C7-1DBE-392B-2767-23A6F7458817}"/>
              </a:ext>
            </a:extLst>
          </p:cNvPr>
          <p:cNvCxnSpPr>
            <a:cxnSpLocks/>
          </p:cNvCxnSpPr>
          <p:nvPr/>
        </p:nvCxnSpPr>
        <p:spPr>
          <a:xfrm>
            <a:off x="6938012" y="3677720"/>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9" name="Freeform 28">
            <a:extLst>
              <a:ext uri="{FF2B5EF4-FFF2-40B4-BE49-F238E27FC236}">
                <a16:creationId xmlns:a16="http://schemas.microsoft.com/office/drawing/2014/main" id="{E3888C71-2C11-A9E2-3A7E-6FECFFCC87FE}"/>
              </a:ext>
            </a:extLst>
          </p:cNvPr>
          <p:cNvSpPr/>
          <p:nvPr/>
        </p:nvSpPr>
        <p:spPr>
          <a:xfrm>
            <a:off x="7914689" y="5544985"/>
            <a:ext cx="354992" cy="463639"/>
          </a:xfrm>
          <a:custGeom>
            <a:avLst/>
            <a:gdLst>
              <a:gd name="connsiteX0" fmla="*/ 257578 w 296215"/>
              <a:gd name="connsiteY0" fmla="*/ 0 h 463639"/>
              <a:gd name="connsiteX1" fmla="*/ 0 w 296215"/>
              <a:gd name="connsiteY1" fmla="*/ 450760 h 463639"/>
              <a:gd name="connsiteX2" fmla="*/ 296215 w 296215"/>
              <a:gd name="connsiteY2" fmla="*/ 463639 h 463639"/>
              <a:gd name="connsiteX3" fmla="*/ 257578 w 296215"/>
              <a:gd name="connsiteY3" fmla="*/ 0 h 463639"/>
            </a:gdLst>
            <a:ahLst/>
            <a:cxnLst>
              <a:cxn ang="0">
                <a:pos x="connsiteX0" y="connsiteY0"/>
              </a:cxn>
              <a:cxn ang="0">
                <a:pos x="connsiteX1" y="connsiteY1"/>
              </a:cxn>
              <a:cxn ang="0">
                <a:pos x="connsiteX2" y="connsiteY2"/>
              </a:cxn>
              <a:cxn ang="0">
                <a:pos x="connsiteX3" y="connsiteY3"/>
              </a:cxn>
            </a:cxnLst>
            <a:rect l="l" t="t" r="r" b="b"/>
            <a:pathLst>
              <a:path w="296215" h="463639">
                <a:moveTo>
                  <a:pt x="257578" y="0"/>
                </a:moveTo>
                <a:lnTo>
                  <a:pt x="0" y="450760"/>
                </a:lnTo>
                <a:lnTo>
                  <a:pt x="296215" y="463639"/>
                </a:lnTo>
                <a:lnTo>
                  <a:pt x="257578" y="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C7F679F-8C19-C99B-9D0C-D9BC9E841DE3}"/>
              </a:ext>
            </a:extLst>
          </p:cNvPr>
          <p:cNvSpPr/>
          <p:nvPr/>
        </p:nvSpPr>
        <p:spPr>
          <a:xfrm rot="17996683">
            <a:off x="10462522" y="4960533"/>
            <a:ext cx="1815036" cy="28979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FD1C3CE-61D7-198A-D473-D14359DE91B4}"/>
              </a:ext>
            </a:extLst>
          </p:cNvPr>
          <p:cNvSpPr/>
          <p:nvPr/>
        </p:nvSpPr>
        <p:spPr>
          <a:xfrm>
            <a:off x="10253501" y="5502642"/>
            <a:ext cx="765197" cy="5223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44B400B-4522-CE42-49CB-34B8868AEADF}"/>
              </a:ext>
            </a:extLst>
          </p:cNvPr>
          <p:cNvSpPr/>
          <p:nvPr/>
        </p:nvSpPr>
        <p:spPr>
          <a:xfrm>
            <a:off x="8185188" y="5506089"/>
            <a:ext cx="2122310" cy="539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B1B7DAF3-E082-BE9B-ADAD-4ADD483D6821}"/>
              </a:ext>
            </a:extLst>
          </p:cNvPr>
          <p:cNvSpPr/>
          <p:nvPr/>
        </p:nvSpPr>
        <p:spPr>
          <a:xfrm>
            <a:off x="7906572" y="5573873"/>
            <a:ext cx="912121" cy="40432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61732DDB-D3F7-C12F-C32B-3E34A2E1BEFF}"/>
              </a:ext>
            </a:extLst>
          </p:cNvPr>
          <p:cNvSpPr/>
          <p:nvPr/>
        </p:nvSpPr>
        <p:spPr>
          <a:xfrm>
            <a:off x="8668572" y="5579023"/>
            <a:ext cx="1004714" cy="438193"/>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B9D1498C-6A2F-BE84-4A96-CD51D4F7626E}"/>
              </a:ext>
            </a:extLst>
          </p:cNvPr>
          <p:cNvSpPr/>
          <p:nvPr/>
        </p:nvSpPr>
        <p:spPr>
          <a:xfrm>
            <a:off x="7903346" y="2156540"/>
            <a:ext cx="4086578" cy="1783645"/>
          </a:xfrm>
          <a:custGeom>
            <a:avLst/>
            <a:gdLst>
              <a:gd name="connsiteX0" fmla="*/ 4086578 w 4086578"/>
              <a:gd name="connsiteY0" fmla="*/ 11289 h 1783645"/>
              <a:gd name="connsiteX1" fmla="*/ 1027289 w 4086578"/>
              <a:gd name="connsiteY1" fmla="*/ 0 h 1783645"/>
              <a:gd name="connsiteX2" fmla="*/ 0 w 4086578"/>
              <a:gd name="connsiteY2" fmla="*/ 1772356 h 1783645"/>
              <a:gd name="connsiteX3" fmla="*/ 3070578 w 4086578"/>
              <a:gd name="connsiteY3" fmla="*/ 1783645 h 1783645"/>
              <a:gd name="connsiteX4" fmla="*/ 3364089 w 4086578"/>
              <a:gd name="connsiteY4" fmla="*/ 1219200 h 1783645"/>
              <a:gd name="connsiteX5" fmla="*/ 3488267 w 4086578"/>
              <a:gd name="connsiteY5" fmla="*/ 1230489 h 1783645"/>
              <a:gd name="connsiteX6" fmla="*/ 4018845 w 4086578"/>
              <a:gd name="connsiteY6" fmla="*/ 316089 h 1783645"/>
              <a:gd name="connsiteX7" fmla="*/ 3917245 w 4086578"/>
              <a:gd name="connsiteY7" fmla="*/ 316089 h 1783645"/>
              <a:gd name="connsiteX8" fmla="*/ 4086578 w 4086578"/>
              <a:gd name="connsiteY8" fmla="*/ 11289 h 178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578" h="1783645">
                <a:moveTo>
                  <a:pt x="4086578" y="11289"/>
                </a:moveTo>
                <a:lnTo>
                  <a:pt x="1027289" y="0"/>
                </a:lnTo>
                <a:lnTo>
                  <a:pt x="0" y="1772356"/>
                </a:lnTo>
                <a:lnTo>
                  <a:pt x="3070578" y="1783645"/>
                </a:lnTo>
                <a:lnTo>
                  <a:pt x="3364089" y="1219200"/>
                </a:lnTo>
                <a:lnTo>
                  <a:pt x="3488267" y="1230489"/>
                </a:lnTo>
                <a:lnTo>
                  <a:pt x="4018845" y="316089"/>
                </a:lnTo>
                <a:lnTo>
                  <a:pt x="3917245" y="316089"/>
                </a:lnTo>
                <a:lnTo>
                  <a:pt x="4086578" y="11289"/>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A66AC9B0-F434-3600-5341-D942AC9B0E71}"/>
              </a:ext>
            </a:extLst>
          </p:cNvPr>
          <p:cNvSpPr/>
          <p:nvPr/>
        </p:nvSpPr>
        <p:spPr>
          <a:xfrm>
            <a:off x="7903346" y="2687118"/>
            <a:ext cx="4109156" cy="1772356"/>
          </a:xfrm>
          <a:custGeom>
            <a:avLst/>
            <a:gdLst>
              <a:gd name="connsiteX0" fmla="*/ 304800 w 4109156"/>
              <a:gd name="connsiteY0" fmla="*/ 1253067 h 1772356"/>
              <a:gd name="connsiteX1" fmla="*/ 0 w 4109156"/>
              <a:gd name="connsiteY1" fmla="*/ 1772356 h 1772356"/>
              <a:gd name="connsiteX2" fmla="*/ 3036711 w 4109156"/>
              <a:gd name="connsiteY2" fmla="*/ 1761067 h 1772356"/>
              <a:gd name="connsiteX3" fmla="*/ 4109156 w 4109156"/>
              <a:gd name="connsiteY3" fmla="*/ 0 h 1772356"/>
              <a:gd name="connsiteX4" fmla="*/ 3894667 w 4109156"/>
              <a:gd name="connsiteY4" fmla="*/ 0 h 1772356"/>
              <a:gd name="connsiteX5" fmla="*/ 3894667 w 4109156"/>
              <a:gd name="connsiteY5" fmla="*/ 0 h 1772356"/>
              <a:gd name="connsiteX6" fmla="*/ 3894667 w 4109156"/>
              <a:gd name="connsiteY6" fmla="*/ 0 h 177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9156" h="1772356">
                <a:moveTo>
                  <a:pt x="304800" y="1253067"/>
                </a:moveTo>
                <a:lnTo>
                  <a:pt x="0" y="1772356"/>
                </a:lnTo>
                <a:lnTo>
                  <a:pt x="3036711" y="1761067"/>
                </a:lnTo>
                <a:lnTo>
                  <a:pt x="4109156" y="0"/>
                </a:lnTo>
                <a:lnTo>
                  <a:pt x="3894667" y="0"/>
                </a:lnTo>
                <a:lnTo>
                  <a:pt x="3894667" y="0"/>
                </a:lnTo>
                <a:lnTo>
                  <a:pt x="3894667"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a:extLst>
              <a:ext uri="{FF2B5EF4-FFF2-40B4-BE49-F238E27FC236}">
                <a16:creationId xmlns:a16="http://schemas.microsoft.com/office/drawing/2014/main" id="{134D868E-830B-9B67-C706-53FE875EFFD9}"/>
              </a:ext>
            </a:extLst>
          </p:cNvPr>
          <p:cNvSpPr/>
          <p:nvPr/>
        </p:nvSpPr>
        <p:spPr>
          <a:xfrm>
            <a:off x="7925924" y="3195118"/>
            <a:ext cx="4086578" cy="1783644"/>
          </a:xfrm>
          <a:custGeom>
            <a:avLst/>
            <a:gdLst>
              <a:gd name="connsiteX0" fmla="*/ 293511 w 4086578"/>
              <a:gd name="connsiteY0" fmla="*/ 1241778 h 1783644"/>
              <a:gd name="connsiteX1" fmla="*/ 0 w 4086578"/>
              <a:gd name="connsiteY1" fmla="*/ 1783644 h 1783644"/>
              <a:gd name="connsiteX2" fmla="*/ 3025422 w 4086578"/>
              <a:gd name="connsiteY2" fmla="*/ 1783644 h 1783644"/>
              <a:gd name="connsiteX3" fmla="*/ 4086578 w 4086578"/>
              <a:gd name="connsiteY3" fmla="*/ 0 h 1783644"/>
              <a:gd name="connsiteX4" fmla="*/ 3770489 w 4086578"/>
              <a:gd name="connsiteY4" fmla="*/ 0 h 1783644"/>
              <a:gd name="connsiteX5" fmla="*/ 3770489 w 4086578"/>
              <a:gd name="connsiteY5" fmla="*/ 0 h 178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6578" h="1783644">
                <a:moveTo>
                  <a:pt x="293511" y="1241778"/>
                </a:moveTo>
                <a:lnTo>
                  <a:pt x="0" y="1783644"/>
                </a:lnTo>
                <a:lnTo>
                  <a:pt x="3025422" y="1783644"/>
                </a:lnTo>
                <a:lnTo>
                  <a:pt x="4086578" y="0"/>
                </a:lnTo>
                <a:lnTo>
                  <a:pt x="3770489" y="0"/>
                </a:lnTo>
                <a:lnTo>
                  <a:pt x="3770489"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4E4A4582-73A8-AD0E-453A-A49322D9989D}"/>
              </a:ext>
            </a:extLst>
          </p:cNvPr>
          <p:cNvSpPr/>
          <p:nvPr/>
        </p:nvSpPr>
        <p:spPr>
          <a:xfrm>
            <a:off x="7903346" y="3725696"/>
            <a:ext cx="4120445" cy="1772355"/>
          </a:xfrm>
          <a:custGeom>
            <a:avLst/>
            <a:gdLst>
              <a:gd name="connsiteX0" fmla="*/ 316089 w 4120445"/>
              <a:gd name="connsiteY0" fmla="*/ 1241778 h 1772355"/>
              <a:gd name="connsiteX1" fmla="*/ 0 w 4120445"/>
              <a:gd name="connsiteY1" fmla="*/ 1772355 h 1772355"/>
              <a:gd name="connsiteX2" fmla="*/ 3070578 w 4120445"/>
              <a:gd name="connsiteY2" fmla="*/ 1772355 h 1772355"/>
              <a:gd name="connsiteX3" fmla="*/ 4120445 w 4120445"/>
              <a:gd name="connsiteY3" fmla="*/ 0 h 1772355"/>
              <a:gd name="connsiteX4" fmla="*/ 3770489 w 4120445"/>
              <a:gd name="connsiteY4" fmla="*/ 22578 h 177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445" h="1772355">
                <a:moveTo>
                  <a:pt x="316089" y="1241778"/>
                </a:moveTo>
                <a:lnTo>
                  <a:pt x="0" y="1772355"/>
                </a:lnTo>
                <a:lnTo>
                  <a:pt x="3070578" y="1772355"/>
                </a:lnTo>
                <a:lnTo>
                  <a:pt x="4120445" y="0"/>
                </a:lnTo>
                <a:lnTo>
                  <a:pt x="3770489"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2244E5CE-8AA3-1B72-C04A-C118435E4FC7}"/>
              </a:ext>
            </a:extLst>
          </p:cNvPr>
          <p:cNvSpPr/>
          <p:nvPr/>
        </p:nvSpPr>
        <p:spPr>
          <a:xfrm>
            <a:off x="7892057" y="4244985"/>
            <a:ext cx="4109156" cy="1783644"/>
          </a:xfrm>
          <a:custGeom>
            <a:avLst/>
            <a:gdLst>
              <a:gd name="connsiteX0" fmla="*/ 327378 w 4109156"/>
              <a:gd name="connsiteY0" fmla="*/ 1230489 h 1783644"/>
              <a:gd name="connsiteX1" fmla="*/ 0 w 4109156"/>
              <a:gd name="connsiteY1" fmla="*/ 1772355 h 1783644"/>
              <a:gd name="connsiteX2" fmla="*/ 3070578 w 4109156"/>
              <a:gd name="connsiteY2" fmla="*/ 1783644 h 1783644"/>
              <a:gd name="connsiteX3" fmla="*/ 4109156 w 4109156"/>
              <a:gd name="connsiteY3" fmla="*/ 0 h 1783644"/>
              <a:gd name="connsiteX4" fmla="*/ 3793067 w 4109156"/>
              <a:gd name="connsiteY4" fmla="*/ 11289 h 178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156" h="1783644">
                <a:moveTo>
                  <a:pt x="327378" y="1230489"/>
                </a:moveTo>
                <a:lnTo>
                  <a:pt x="0" y="1772355"/>
                </a:lnTo>
                <a:lnTo>
                  <a:pt x="3070578" y="1783644"/>
                </a:lnTo>
                <a:lnTo>
                  <a:pt x="4109156" y="0"/>
                </a:lnTo>
                <a:lnTo>
                  <a:pt x="3793067"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39">
            <a:extLst>
              <a:ext uri="{FF2B5EF4-FFF2-40B4-BE49-F238E27FC236}">
                <a16:creationId xmlns:a16="http://schemas.microsoft.com/office/drawing/2014/main" id="{30593D8A-7E64-1002-97CA-46CF40DEC259}"/>
              </a:ext>
            </a:extLst>
          </p:cNvPr>
          <p:cNvSpPr/>
          <p:nvPr/>
        </p:nvSpPr>
        <p:spPr>
          <a:xfrm>
            <a:off x="8682280" y="2156540"/>
            <a:ext cx="1027289" cy="1772356"/>
          </a:xfrm>
          <a:custGeom>
            <a:avLst/>
            <a:gdLst>
              <a:gd name="connsiteX0" fmla="*/ 1027289 w 1027289"/>
              <a:gd name="connsiteY0" fmla="*/ 0 h 1772356"/>
              <a:gd name="connsiteX1" fmla="*/ 0 w 1027289"/>
              <a:gd name="connsiteY1" fmla="*/ 1772356 h 1772356"/>
            </a:gdLst>
            <a:ahLst/>
            <a:cxnLst>
              <a:cxn ang="0">
                <a:pos x="connsiteX0" y="connsiteY0"/>
              </a:cxn>
              <a:cxn ang="0">
                <a:pos x="connsiteX1" y="connsiteY1"/>
              </a:cxn>
            </a:cxnLst>
            <a:rect l="l" t="t" r="r" b="b"/>
            <a:pathLst>
              <a:path w="1027289" h="1772356">
                <a:moveTo>
                  <a:pt x="1027289" y="0"/>
                </a:moveTo>
                <a:lnTo>
                  <a:pt x="0" y="177235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3CEEF41-8EC7-7247-4032-20627A1C96FC}"/>
              </a:ext>
            </a:extLst>
          </p:cNvPr>
          <p:cNvSpPr/>
          <p:nvPr/>
        </p:nvSpPr>
        <p:spPr>
          <a:xfrm>
            <a:off x="9432990" y="2165009"/>
            <a:ext cx="1027289" cy="1772356"/>
          </a:xfrm>
          <a:custGeom>
            <a:avLst/>
            <a:gdLst>
              <a:gd name="connsiteX0" fmla="*/ 1027289 w 1027289"/>
              <a:gd name="connsiteY0" fmla="*/ 0 h 1772356"/>
              <a:gd name="connsiteX1" fmla="*/ 0 w 1027289"/>
              <a:gd name="connsiteY1" fmla="*/ 1772356 h 1772356"/>
            </a:gdLst>
            <a:ahLst/>
            <a:cxnLst>
              <a:cxn ang="0">
                <a:pos x="connsiteX0" y="connsiteY0"/>
              </a:cxn>
              <a:cxn ang="0">
                <a:pos x="connsiteX1" y="connsiteY1"/>
              </a:cxn>
            </a:cxnLst>
            <a:rect l="l" t="t" r="r" b="b"/>
            <a:pathLst>
              <a:path w="1027289" h="1772356">
                <a:moveTo>
                  <a:pt x="1027289" y="0"/>
                </a:moveTo>
                <a:lnTo>
                  <a:pt x="0" y="177235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54041A24-8D90-5635-F547-D34A2C7F9E85}"/>
              </a:ext>
            </a:extLst>
          </p:cNvPr>
          <p:cNvSpPr/>
          <p:nvPr/>
        </p:nvSpPr>
        <p:spPr>
          <a:xfrm>
            <a:off x="8682279" y="2596807"/>
            <a:ext cx="1614311" cy="11289"/>
          </a:xfrm>
          <a:custGeom>
            <a:avLst/>
            <a:gdLst>
              <a:gd name="connsiteX0" fmla="*/ 0 w 1614311"/>
              <a:gd name="connsiteY0" fmla="*/ 0 h 11289"/>
              <a:gd name="connsiteX1" fmla="*/ 1614311 w 1614311"/>
              <a:gd name="connsiteY1" fmla="*/ 11289 h 11289"/>
            </a:gdLst>
            <a:ahLst/>
            <a:cxnLst>
              <a:cxn ang="0">
                <a:pos x="connsiteX0" y="connsiteY0"/>
              </a:cxn>
              <a:cxn ang="0">
                <a:pos x="connsiteX1" y="connsiteY1"/>
              </a:cxn>
            </a:cxnLst>
            <a:rect l="l" t="t" r="r" b="b"/>
            <a:pathLst>
              <a:path w="1614311" h="11289">
                <a:moveTo>
                  <a:pt x="0" y="0"/>
                </a:moveTo>
                <a:lnTo>
                  <a:pt x="1614311"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a:extLst>
              <a:ext uri="{FF2B5EF4-FFF2-40B4-BE49-F238E27FC236}">
                <a16:creationId xmlns:a16="http://schemas.microsoft.com/office/drawing/2014/main" id="{5606714F-07D3-9514-3C7D-51C3BF911BB3}"/>
              </a:ext>
            </a:extLst>
          </p:cNvPr>
          <p:cNvSpPr/>
          <p:nvPr/>
        </p:nvSpPr>
        <p:spPr>
          <a:xfrm>
            <a:off x="8422635" y="3014496"/>
            <a:ext cx="1659467" cy="22578"/>
          </a:xfrm>
          <a:custGeom>
            <a:avLst/>
            <a:gdLst>
              <a:gd name="connsiteX0" fmla="*/ 0 w 1659467"/>
              <a:gd name="connsiteY0" fmla="*/ 0 h 22578"/>
              <a:gd name="connsiteX1" fmla="*/ 1659467 w 1659467"/>
              <a:gd name="connsiteY1" fmla="*/ 22578 h 22578"/>
            </a:gdLst>
            <a:ahLst/>
            <a:cxnLst>
              <a:cxn ang="0">
                <a:pos x="connsiteX0" y="connsiteY0"/>
              </a:cxn>
              <a:cxn ang="0">
                <a:pos x="connsiteX1" y="connsiteY1"/>
              </a:cxn>
            </a:cxnLst>
            <a:rect l="l" t="t" r="r" b="b"/>
            <a:pathLst>
              <a:path w="1659467" h="22578">
                <a:moveTo>
                  <a:pt x="0" y="0"/>
                </a:moveTo>
                <a:lnTo>
                  <a:pt x="1659467"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DC96CEAB-4DB3-F044-86AD-24EA7E442053}"/>
              </a:ext>
            </a:extLst>
          </p:cNvPr>
          <p:cNvSpPr/>
          <p:nvPr/>
        </p:nvSpPr>
        <p:spPr>
          <a:xfrm>
            <a:off x="8162991" y="3477340"/>
            <a:ext cx="2280355" cy="22578"/>
          </a:xfrm>
          <a:custGeom>
            <a:avLst/>
            <a:gdLst>
              <a:gd name="connsiteX0" fmla="*/ 0 w 2280355"/>
              <a:gd name="connsiteY0" fmla="*/ 0 h 22578"/>
              <a:gd name="connsiteX1" fmla="*/ 2280355 w 2280355"/>
              <a:gd name="connsiteY1" fmla="*/ 22578 h 22578"/>
            </a:gdLst>
            <a:ahLst/>
            <a:cxnLst>
              <a:cxn ang="0">
                <a:pos x="connsiteX0" y="connsiteY0"/>
              </a:cxn>
              <a:cxn ang="0">
                <a:pos x="connsiteX1" y="connsiteY1"/>
              </a:cxn>
            </a:cxnLst>
            <a:rect l="l" t="t" r="r" b="b"/>
            <a:pathLst>
              <a:path w="2280355" h="22578">
                <a:moveTo>
                  <a:pt x="0" y="0"/>
                </a:moveTo>
                <a:lnTo>
                  <a:pt x="2280355"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46ED3CB6-FAF0-71EB-27E6-55E478CA3FF3}"/>
              </a:ext>
            </a:extLst>
          </p:cNvPr>
          <p:cNvSpPr/>
          <p:nvPr/>
        </p:nvSpPr>
        <p:spPr>
          <a:xfrm>
            <a:off x="9878902" y="2469809"/>
            <a:ext cx="2054578" cy="903109"/>
          </a:xfrm>
          <a:custGeom>
            <a:avLst/>
            <a:gdLst>
              <a:gd name="connsiteX0" fmla="*/ 541867 w 2065867"/>
              <a:gd name="connsiteY0" fmla="*/ 0 h 925689"/>
              <a:gd name="connsiteX1" fmla="*/ 2065867 w 2065867"/>
              <a:gd name="connsiteY1" fmla="*/ 11289 h 925689"/>
              <a:gd name="connsiteX2" fmla="*/ 1524000 w 2065867"/>
              <a:gd name="connsiteY2" fmla="*/ 914400 h 925689"/>
              <a:gd name="connsiteX3" fmla="*/ 0 w 2065867"/>
              <a:gd name="connsiteY3" fmla="*/ 925689 h 925689"/>
              <a:gd name="connsiteX4" fmla="*/ 541867 w 2065867"/>
              <a:gd name="connsiteY4" fmla="*/ 0 h 92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867" h="925689">
                <a:moveTo>
                  <a:pt x="541867" y="0"/>
                </a:moveTo>
                <a:lnTo>
                  <a:pt x="2065867" y="11289"/>
                </a:lnTo>
                <a:lnTo>
                  <a:pt x="1524000" y="914400"/>
                </a:lnTo>
                <a:lnTo>
                  <a:pt x="0" y="925689"/>
                </a:lnTo>
                <a:lnTo>
                  <a:pt x="541867"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ndParaRPr>
          </a:p>
        </p:txBody>
      </p:sp>
      <p:sp>
        <p:nvSpPr>
          <p:cNvPr id="46" name="Freeform 45">
            <a:extLst>
              <a:ext uri="{FF2B5EF4-FFF2-40B4-BE49-F238E27FC236}">
                <a16:creationId xmlns:a16="http://schemas.microsoft.com/office/drawing/2014/main" id="{3DBB0345-809D-86AD-840C-9681AE528D2A}"/>
              </a:ext>
            </a:extLst>
          </p:cNvPr>
          <p:cNvSpPr/>
          <p:nvPr/>
        </p:nvSpPr>
        <p:spPr>
          <a:xfrm>
            <a:off x="8659702" y="3937365"/>
            <a:ext cx="301976" cy="510820"/>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06234787-EDE7-9345-53C8-285341C2CA7F}"/>
              </a:ext>
            </a:extLst>
          </p:cNvPr>
          <p:cNvSpPr/>
          <p:nvPr/>
        </p:nvSpPr>
        <p:spPr>
          <a:xfrm>
            <a:off x="9421701" y="3925900"/>
            <a:ext cx="304800"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C81BD7CC-38C6-6629-FA5C-17EA391AFE58}"/>
              </a:ext>
            </a:extLst>
          </p:cNvPr>
          <p:cNvSpPr/>
          <p:nvPr/>
        </p:nvSpPr>
        <p:spPr>
          <a:xfrm>
            <a:off x="9421701" y="4452331"/>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AB6A8757-2AA0-CE63-9131-0E67360EFFDB}"/>
              </a:ext>
            </a:extLst>
          </p:cNvPr>
          <p:cNvSpPr/>
          <p:nvPr/>
        </p:nvSpPr>
        <p:spPr>
          <a:xfrm>
            <a:off x="9421700" y="4953365"/>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49">
            <a:extLst>
              <a:ext uri="{FF2B5EF4-FFF2-40B4-BE49-F238E27FC236}">
                <a16:creationId xmlns:a16="http://schemas.microsoft.com/office/drawing/2014/main" id="{314170BD-FF7E-84E4-AF13-26466254FE52}"/>
              </a:ext>
            </a:extLst>
          </p:cNvPr>
          <p:cNvSpPr/>
          <p:nvPr/>
        </p:nvSpPr>
        <p:spPr>
          <a:xfrm>
            <a:off x="9359359" y="5479045"/>
            <a:ext cx="389717" cy="524176"/>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50">
            <a:extLst>
              <a:ext uri="{FF2B5EF4-FFF2-40B4-BE49-F238E27FC236}">
                <a16:creationId xmlns:a16="http://schemas.microsoft.com/office/drawing/2014/main" id="{0D3A1E38-0C51-DF9D-0F2C-641121E5FC3E}"/>
              </a:ext>
            </a:extLst>
          </p:cNvPr>
          <p:cNvSpPr/>
          <p:nvPr/>
        </p:nvSpPr>
        <p:spPr>
          <a:xfrm>
            <a:off x="8659703" y="5495232"/>
            <a:ext cx="301976" cy="507988"/>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51">
            <a:extLst>
              <a:ext uri="{FF2B5EF4-FFF2-40B4-BE49-F238E27FC236}">
                <a16:creationId xmlns:a16="http://schemas.microsoft.com/office/drawing/2014/main" id="{36C992C8-4335-047B-75F0-84C1B0C5BD44}"/>
              </a:ext>
            </a:extLst>
          </p:cNvPr>
          <p:cNvSpPr/>
          <p:nvPr/>
        </p:nvSpPr>
        <p:spPr>
          <a:xfrm>
            <a:off x="8637124" y="4974899"/>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reeform 52">
            <a:extLst>
              <a:ext uri="{FF2B5EF4-FFF2-40B4-BE49-F238E27FC236}">
                <a16:creationId xmlns:a16="http://schemas.microsoft.com/office/drawing/2014/main" id="{E7D0BAA3-BB99-6386-E2E4-4AADEA056650}"/>
              </a:ext>
            </a:extLst>
          </p:cNvPr>
          <p:cNvSpPr/>
          <p:nvPr/>
        </p:nvSpPr>
        <p:spPr>
          <a:xfrm>
            <a:off x="8659702" y="4467767"/>
            <a:ext cx="327377" cy="488418"/>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53">
            <a:extLst>
              <a:ext uri="{FF2B5EF4-FFF2-40B4-BE49-F238E27FC236}">
                <a16:creationId xmlns:a16="http://schemas.microsoft.com/office/drawing/2014/main" id="{B2F4BE1E-776D-1598-170B-BBCFFED762B3}"/>
              </a:ext>
            </a:extLst>
          </p:cNvPr>
          <p:cNvSpPr/>
          <p:nvPr/>
        </p:nvSpPr>
        <p:spPr>
          <a:xfrm>
            <a:off x="8174280" y="4019207"/>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BEC62098-91E2-374C-F142-D8BCF5576358}"/>
              </a:ext>
            </a:extLst>
          </p:cNvPr>
          <p:cNvSpPr/>
          <p:nvPr/>
        </p:nvSpPr>
        <p:spPr>
          <a:xfrm>
            <a:off x="8151702" y="4532851"/>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F3E46A95-967D-E234-520F-BE1D7D6F82A8}"/>
              </a:ext>
            </a:extLst>
          </p:cNvPr>
          <p:cNvSpPr/>
          <p:nvPr/>
        </p:nvSpPr>
        <p:spPr>
          <a:xfrm>
            <a:off x="8162990" y="5067752"/>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F49FC545-97D1-878A-C36A-BF58EC4CF307}"/>
              </a:ext>
            </a:extLst>
          </p:cNvPr>
          <p:cNvSpPr/>
          <p:nvPr/>
        </p:nvSpPr>
        <p:spPr>
          <a:xfrm>
            <a:off x="8162991" y="5571428"/>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a:extLst>
              <a:ext uri="{FF2B5EF4-FFF2-40B4-BE49-F238E27FC236}">
                <a16:creationId xmlns:a16="http://schemas.microsoft.com/office/drawing/2014/main" id="{92DB4943-E2CE-7DDC-F9DB-358C443D628E}"/>
              </a:ext>
            </a:extLst>
          </p:cNvPr>
          <p:cNvSpPr/>
          <p:nvPr/>
        </p:nvSpPr>
        <p:spPr>
          <a:xfrm>
            <a:off x="10172413" y="3499918"/>
            <a:ext cx="1016000" cy="42897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ndParaRPr>
          </a:p>
        </p:txBody>
      </p:sp>
      <p:sp>
        <p:nvSpPr>
          <p:cNvPr id="59" name="Freeform 58">
            <a:extLst>
              <a:ext uri="{FF2B5EF4-FFF2-40B4-BE49-F238E27FC236}">
                <a16:creationId xmlns:a16="http://schemas.microsoft.com/office/drawing/2014/main" id="{750093F8-A2A0-59B6-E6B3-B6094B55A2D3}"/>
              </a:ext>
            </a:extLst>
          </p:cNvPr>
          <p:cNvSpPr/>
          <p:nvPr/>
        </p:nvSpPr>
        <p:spPr>
          <a:xfrm>
            <a:off x="10138546" y="4029174"/>
            <a:ext cx="1038578" cy="421485"/>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a:extLst>
              <a:ext uri="{FF2B5EF4-FFF2-40B4-BE49-F238E27FC236}">
                <a16:creationId xmlns:a16="http://schemas.microsoft.com/office/drawing/2014/main" id="{C9EF6FD6-C504-AD47-92FB-6E6ADF66C2CD}"/>
              </a:ext>
            </a:extLst>
          </p:cNvPr>
          <p:cNvSpPr/>
          <p:nvPr/>
        </p:nvSpPr>
        <p:spPr>
          <a:xfrm>
            <a:off x="10172410" y="4552433"/>
            <a:ext cx="1016000" cy="42897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a:extLst>
              <a:ext uri="{FF2B5EF4-FFF2-40B4-BE49-F238E27FC236}">
                <a16:creationId xmlns:a16="http://schemas.microsoft.com/office/drawing/2014/main" id="{6BD70C9F-8602-B434-E2B9-567F01A9E407}"/>
              </a:ext>
            </a:extLst>
          </p:cNvPr>
          <p:cNvSpPr/>
          <p:nvPr/>
        </p:nvSpPr>
        <p:spPr>
          <a:xfrm>
            <a:off x="10172413" y="5083184"/>
            <a:ext cx="1027286" cy="422760"/>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a:extLst>
              <a:ext uri="{FF2B5EF4-FFF2-40B4-BE49-F238E27FC236}">
                <a16:creationId xmlns:a16="http://schemas.microsoft.com/office/drawing/2014/main" id="{F18E14EA-BB61-DD95-7228-FB59296865A6}"/>
              </a:ext>
            </a:extLst>
          </p:cNvPr>
          <p:cNvSpPr/>
          <p:nvPr/>
        </p:nvSpPr>
        <p:spPr>
          <a:xfrm>
            <a:off x="9906468" y="5586751"/>
            <a:ext cx="1318287" cy="438193"/>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79F2FAE1-97C0-0E04-7A93-4CE57087CED7}"/>
              </a:ext>
            </a:extLst>
          </p:cNvPr>
          <p:cNvCxnSpPr>
            <a:cxnSpLocks/>
            <a:stCxn id="61" idx="1"/>
          </p:cNvCxnSpPr>
          <p:nvPr/>
        </p:nvCxnSpPr>
        <p:spPr>
          <a:xfrm flipV="1">
            <a:off x="10423528" y="4967476"/>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A8EDE6F-CC2F-8316-E050-C4676ECDCFBD}"/>
              </a:ext>
            </a:extLst>
          </p:cNvPr>
          <p:cNvCxnSpPr>
            <a:cxnSpLocks/>
          </p:cNvCxnSpPr>
          <p:nvPr/>
        </p:nvCxnSpPr>
        <p:spPr>
          <a:xfrm flipV="1">
            <a:off x="10285913" y="5481124"/>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35CBFA2-28B4-D877-DD52-571CB118384F}"/>
              </a:ext>
            </a:extLst>
          </p:cNvPr>
          <p:cNvCxnSpPr>
            <a:cxnSpLocks/>
          </p:cNvCxnSpPr>
          <p:nvPr/>
        </p:nvCxnSpPr>
        <p:spPr>
          <a:xfrm flipV="1">
            <a:off x="10417885" y="4442541"/>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0391B58-F0DD-8635-A0F0-0C9E708B385E}"/>
              </a:ext>
            </a:extLst>
          </p:cNvPr>
          <p:cNvCxnSpPr>
            <a:cxnSpLocks/>
          </p:cNvCxnSpPr>
          <p:nvPr/>
        </p:nvCxnSpPr>
        <p:spPr>
          <a:xfrm flipV="1">
            <a:off x="10384016" y="3934541"/>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1E91895-3BDD-D961-DD35-34B76C904AC6}"/>
              </a:ext>
            </a:extLst>
          </p:cNvPr>
          <p:cNvCxnSpPr>
            <a:cxnSpLocks/>
          </p:cNvCxnSpPr>
          <p:nvPr/>
        </p:nvCxnSpPr>
        <p:spPr>
          <a:xfrm>
            <a:off x="11188410" y="3562007"/>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56D9A36-2CF4-2A5A-2196-1B3D302D5766}"/>
              </a:ext>
            </a:extLst>
          </p:cNvPr>
          <p:cNvCxnSpPr>
            <a:cxnSpLocks/>
          </p:cNvCxnSpPr>
          <p:nvPr/>
        </p:nvCxnSpPr>
        <p:spPr>
          <a:xfrm>
            <a:off x="11560943" y="3104807"/>
            <a:ext cx="191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8BDC927-1E39-7463-7A88-90D99E8981F5}"/>
              </a:ext>
            </a:extLst>
          </p:cNvPr>
          <p:cNvCxnSpPr>
            <a:cxnSpLocks/>
          </p:cNvCxnSpPr>
          <p:nvPr/>
        </p:nvCxnSpPr>
        <p:spPr>
          <a:xfrm>
            <a:off x="11131969" y="4086940"/>
            <a:ext cx="3612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1A59F40-A4EA-493E-239D-0718953CE31E}"/>
              </a:ext>
            </a:extLst>
          </p:cNvPr>
          <p:cNvCxnSpPr>
            <a:cxnSpLocks/>
          </p:cNvCxnSpPr>
          <p:nvPr/>
        </p:nvCxnSpPr>
        <p:spPr>
          <a:xfrm>
            <a:off x="11436765" y="4164552"/>
            <a:ext cx="316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4A15C654-F98D-297B-D71A-9CDBA2AB4F3B}"/>
              </a:ext>
            </a:extLst>
          </p:cNvPr>
          <p:cNvCxnSpPr>
            <a:cxnSpLocks/>
          </p:cNvCxnSpPr>
          <p:nvPr/>
        </p:nvCxnSpPr>
        <p:spPr>
          <a:xfrm>
            <a:off x="11182764" y="4611873"/>
            <a:ext cx="3104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1EE77CC-8D36-A000-3423-E6493AD5DC24}"/>
              </a:ext>
            </a:extLst>
          </p:cNvPr>
          <p:cNvCxnSpPr>
            <a:cxnSpLocks/>
          </p:cNvCxnSpPr>
          <p:nvPr/>
        </p:nvCxnSpPr>
        <p:spPr>
          <a:xfrm>
            <a:off x="11459342" y="4689398"/>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B19FBE98-64E5-2CDB-4B3C-706D1CB21AC6}"/>
              </a:ext>
            </a:extLst>
          </p:cNvPr>
          <p:cNvCxnSpPr>
            <a:cxnSpLocks/>
          </p:cNvCxnSpPr>
          <p:nvPr/>
        </p:nvCxnSpPr>
        <p:spPr>
          <a:xfrm>
            <a:off x="11177124" y="5129752"/>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8128A98-64B3-27C6-162E-F7D56CAF160A}"/>
              </a:ext>
            </a:extLst>
          </p:cNvPr>
          <p:cNvCxnSpPr>
            <a:cxnSpLocks/>
          </p:cNvCxnSpPr>
          <p:nvPr/>
        </p:nvCxnSpPr>
        <p:spPr>
          <a:xfrm>
            <a:off x="11414185" y="3667834"/>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10D5A8C5-E67E-5FE3-3316-76115811A743}"/>
              </a:ext>
            </a:extLst>
          </p:cNvPr>
          <p:cNvSpPr txBox="1"/>
          <p:nvPr/>
        </p:nvSpPr>
        <p:spPr>
          <a:xfrm>
            <a:off x="10200260" y="2735383"/>
            <a:ext cx="1357555" cy="461665"/>
          </a:xfrm>
          <a:prstGeom prst="rect">
            <a:avLst/>
          </a:prstGeom>
          <a:noFill/>
          <a:ln>
            <a:noFill/>
          </a:ln>
        </p:spPr>
        <p:txBody>
          <a:bodyPr wrap="square" rtlCol="0">
            <a:spAutoFit/>
          </a:bodyPr>
          <a:lstStyle/>
          <a:p>
            <a:pPr algn="ctr"/>
            <a:r>
              <a:rPr lang="en-US" b="1" baseline="30000" dirty="0"/>
              <a:t>Multiple </a:t>
            </a:r>
          </a:p>
          <a:p>
            <a:pPr algn="ctr"/>
            <a:r>
              <a:rPr lang="en-US" b="1" baseline="30000" dirty="0"/>
              <a:t>Memory</a:t>
            </a:r>
            <a:r>
              <a:rPr lang="en-US" b="1" baseline="30000" dirty="0">
                <a:solidFill>
                  <a:srgbClr val="7F7F7F"/>
                </a:solidFill>
              </a:rPr>
              <a:t> </a:t>
            </a:r>
            <a:r>
              <a:rPr lang="en-US" b="1" baseline="30000" dirty="0"/>
              <a:t>Banks</a:t>
            </a:r>
          </a:p>
        </p:txBody>
      </p:sp>
      <p:cxnSp>
        <p:nvCxnSpPr>
          <p:cNvPr id="199" name="Straight Connector 198">
            <a:extLst>
              <a:ext uri="{FF2B5EF4-FFF2-40B4-BE49-F238E27FC236}">
                <a16:creationId xmlns:a16="http://schemas.microsoft.com/office/drawing/2014/main" id="{E46092D6-29D4-BAB1-F926-D5AB7E6B3888}"/>
              </a:ext>
            </a:extLst>
          </p:cNvPr>
          <p:cNvCxnSpPr>
            <a:cxnSpLocks/>
            <a:endCxn id="45" idx="3"/>
          </p:cNvCxnSpPr>
          <p:nvPr/>
        </p:nvCxnSpPr>
        <p:spPr>
          <a:xfrm flipH="1" flipV="1">
            <a:off x="9878902" y="3372918"/>
            <a:ext cx="289984" cy="574414"/>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0" name="Straight Connector 199">
            <a:extLst>
              <a:ext uri="{FF2B5EF4-FFF2-40B4-BE49-F238E27FC236}">
                <a16:creationId xmlns:a16="http://schemas.microsoft.com/office/drawing/2014/main" id="{8C2642A3-85F5-F342-7F71-C7EB46E5A02B}"/>
              </a:ext>
            </a:extLst>
          </p:cNvPr>
          <p:cNvCxnSpPr>
            <a:cxnSpLocks/>
          </p:cNvCxnSpPr>
          <p:nvPr/>
        </p:nvCxnSpPr>
        <p:spPr>
          <a:xfrm flipH="1" flipV="1">
            <a:off x="10148848" y="3947332"/>
            <a:ext cx="426" cy="503327"/>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1" name="Straight Connector 200">
            <a:extLst>
              <a:ext uri="{FF2B5EF4-FFF2-40B4-BE49-F238E27FC236}">
                <a16:creationId xmlns:a16="http://schemas.microsoft.com/office/drawing/2014/main" id="{5F1713DB-D16D-9A84-3447-A5522A9EE308}"/>
              </a:ext>
            </a:extLst>
          </p:cNvPr>
          <p:cNvCxnSpPr>
            <a:cxnSpLocks/>
          </p:cNvCxnSpPr>
          <p:nvPr/>
        </p:nvCxnSpPr>
        <p:spPr>
          <a:xfrm flipV="1">
            <a:off x="10159713" y="442543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2" name="Straight Connector 201">
            <a:extLst>
              <a:ext uri="{FF2B5EF4-FFF2-40B4-BE49-F238E27FC236}">
                <a16:creationId xmlns:a16="http://schemas.microsoft.com/office/drawing/2014/main" id="{491A48F2-61B0-6C8C-6EFF-D117F161B5E1}"/>
              </a:ext>
            </a:extLst>
          </p:cNvPr>
          <p:cNvCxnSpPr>
            <a:cxnSpLocks/>
          </p:cNvCxnSpPr>
          <p:nvPr/>
        </p:nvCxnSpPr>
        <p:spPr>
          <a:xfrm flipV="1">
            <a:off x="10159713" y="493343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3" name="Straight Connector 202">
            <a:extLst>
              <a:ext uri="{FF2B5EF4-FFF2-40B4-BE49-F238E27FC236}">
                <a16:creationId xmlns:a16="http://schemas.microsoft.com/office/drawing/2014/main" id="{B8DA156B-D64C-535D-FF95-B332B73194D4}"/>
              </a:ext>
            </a:extLst>
          </p:cNvPr>
          <p:cNvCxnSpPr>
            <a:cxnSpLocks/>
          </p:cNvCxnSpPr>
          <p:nvPr/>
        </p:nvCxnSpPr>
        <p:spPr>
          <a:xfrm flipV="1">
            <a:off x="10172413" y="545413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4" name="Straight Connector 203">
            <a:extLst>
              <a:ext uri="{FF2B5EF4-FFF2-40B4-BE49-F238E27FC236}">
                <a16:creationId xmlns:a16="http://schemas.microsoft.com/office/drawing/2014/main" id="{A34BE2BA-A7F2-CFF6-27A3-A70ED092FA55}"/>
              </a:ext>
            </a:extLst>
          </p:cNvPr>
          <p:cNvCxnSpPr>
            <a:cxnSpLocks/>
          </p:cNvCxnSpPr>
          <p:nvPr/>
        </p:nvCxnSpPr>
        <p:spPr>
          <a:xfrm flipV="1">
            <a:off x="10949374" y="3930770"/>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5" name="Straight Connector 204">
            <a:extLst>
              <a:ext uri="{FF2B5EF4-FFF2-40B4-BE49-F238E27FC236}">
                <a16:creationId xmlns:a16="http://schemas.microsoft.com/office/drawing/2014/main" id="{73E3539F-F82C-C69B-E093-017EBB783141}"/>
              </a:ext>
            </a:extLst>
          </p:cNvPr>
          <p:cNvCxnSpPr>
            <a:cxnSpLocks/>
          </p:cNvCxnSpPr>
          <p:nvPr/>
        </p:nvCxnSpPr>
        <p:spPr>
          <a:xfrm flipV="1">
            <a:off x="10949374" y="4450292"/>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6" name="Straight Connector 205">
            <a:extLst>
              <a:ext uri="{FF2B5EF4-FFF2-40B4-BE49-F238E27FC236}">
                <a16:creationId xmlns:a16="http://schemas.microsoft.com/office/drawing/2014/main" id="{284C1A17-C5C5-2449-E8AB-5D13994415A1}"/>
              </a:ext>
            </a:extLst>
          </p:cNvPr>
          <p:cNvCxnSpPr>
            <a:cxnSpLocks/>
          </p:cNvCxnSpPr>
          <p:nvPr/>
        </p:nvCxnSpPr>
        <p:spPr>
          <a:xfrm flipV="1">
            <a:off x="10949374" y="4985841"/>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7" name="Straight Connector 206">
            <a:extLst>
              <a:ext uri="{FF2B5EF4-FFF2-40B4-BE49-F238E27FC236}">
                <a16:creationId xmlns:a16="http://schemas.microsoft.com/office/drawing/2014/main" id="{B361B630-1319-B5B6-6DD8-03FD68F420E6}"/>
              </a:ext>
            </a:extLst>
          </p:cNvPr>
          <p:cNvCxnSpPr>
            <a:cxnSpLocks/>
          </p:cNvCxnSpPr>
          <p:nvPr/>
        </p:nvCxnSpPr>
        <p:spPr>
          <a:xfrm flipH="1" flipV="1">
            <a:off x="10336103" y="3334818"/>
            <a:ext cx="84666" cy="17780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8" name="Straight Connector 207">
            <a:extLst>
              <a:ext uri="{FF2B5EF4-FFF2-40B4-BE49-F238E27FC236}">
                <a16:creationId xmlns:a16="http://schemas.microsoft.com/office/drawing/2014/main" id="{75EB1475-30AA-566D-8DD0-AF578F87AFCE}"/>
              </a:ext>
            </a:extLst>
          </p:cNvPr>
          <p:cNvCxnSpPr>
            <a:cxnSpLocks/>
          </p:cNvCxnSpPr>
          <p:nvPr/>
        </p:nvCxnSpPr>
        <p:spPr>
          <a:xfrm flipV="1">
            <a:off x="11190821" y="3512075"/>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9" name="Straight Connector 208">
            <a:extLst>
              <a:ext uri="{FF2B5EF4-FFF2-40B4-BE49-F238E27FC236}">
                <a16:creationId xmlns:a16="http://schemas.microsoft.com/office/drawing/2014/main" id="{FA057535-DEC3-D091-D56C-D0D6057D902A}"/>
              </a:ext>
            </a:extLst>
          </p:cNvPr>
          <p:cNvCxnSpPr>
            <a:cxnSpLocks/>
          </p:cNvCxnSpPr>
          <p:nvPr/>
        </p:nvCxnSpPr>
        <p:spPr>
          <a:xfrm flipV="1">
            <a:off x="11190542" y="4017818"/>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0" name="Straight Connector 209">
            <a:extLst>
              <a:ext uri="{FF2B5EF4-FFF2-40B4-BE49-F238E27FC236}">
                <a16:creationId xmlns:a16="http://schemas.microsoft.com/office/drawing/2014/main" id="{4276AABE-460E-C8BD-9A51-548414A17BF8}"/>
              </a:ext>
            </a:extLst>
          </p:cNvPr>
          <p:cNvCxnSpPr>
            <a:cxnSpLocks/>
          </p:cNvCxnSpPr>
          <p:nvPr/>
        </p:nvCxnSpPr>
        <p:spPr>
          <a:xfrm flipV="1">
            <a:off x="11190541" y="4499636"/>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1" name="Straight Connector 210">
            <a:extLst>
              <a:ext uri="{FF2B5EF4-FFF2-40B4-BE49-F238E27FC236}">
                <a16:creationId xmlns:a16="http://schemas.microsoft.com/office/drawing/2014/main" id="{C49069A3-5508-98B6-4871-3EC2F80ABE9D}"/>
              </a:ext>
            </a:extLst>
          </p:cNvPr>
          <p:cNvCxnSpPr>
            <a:cxnSpLocks/>
            <a:stCxn id="62" idx="0"/>
          </p:cNvCxnSpPr>
          <p:nvPr/>
        </p:nvCxnSpPr>
        <p:spPr>
          <a:xfrm flipH="1" flipV="1">
            <a:off x="11217381" y="5060465"/>
            <a:ext cx="7374" cy="526286"/>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2" name="Straight Connector 211">
            <a:extLst>
              <a:ext uri="{FF2B5EF4-FFF2-40B4-BE49-F238E27FC236}">
                <a16:creationId xmlns:a16="http://schemas.microsoft.com/office/drawing/2014/main" id="{EFF2B2D2-CB9D-92DA-61D2-59A56D955265}"/>
              </a:ext>
            </a:extLst>
          </p:cNvPr>
          <p:cNvCxnSpPr>
            <a:cxnSpLocks/>
            <a:stCxn id="45" idx="2"/>
          </p:cNvCxnSpPr>
          <p:nvPr/>
        </p:nvCxnSpPr>
        <p:spPr>
          <a:xfrm flipH="1">
            <a:off x="10968988" y="3361904"/>
            <a:ext cx="425586" cy="557035"/>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5" name="TextBox 214">
            <a:extLst>
              <a:ext uri="{FF2B5EF4-FFF2-40B4-BE49-F238E27FC236}">
                <a16:creationId xmlns:a16="http://schemas.microsoft.com/office/drawing/2014/main" id="{73FE6FE5-FE80-24FA-5F81-E1643F8B6A81}"/>
              </a:ext>
            </a:extLst>
          </p:cNvPr>
          <p:cNvSpPr txBox="1"/>
          <p:nvPr/>
        </p:nvSpPr>
        <p:spPr>
          <a:xfrm>
            <a:off x="10246459" y="5800154"/>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Core 0</a:t>
            </a:r>
          </a:p>
        </p:txBody>
      </p:sp>
      <p:sp>
        <p:nvSpPr>
          <p:cNvPr id="216" name="TextBox 215">
            <a:extLst>
              <a:ext uri="{FF2B5EF4-FFF2-40B4-BE49-F238E27FC236}">
                <a16:creationId xmlns:a16="http://schemas.microsoft.com/office/drawing/2014/main" id="{4009E7F8-2832-4DB6-8B9F-4A36600EF980}"/>
              </a:ext>
            </a:extLst>
          </p:cNvPr>
          <p:cNvSpPr txBox="1"/>
          <p:nvPr/>
        </p:nvSpPr>
        <p:spPr>
          <a:xfrm>
            <a:off x="10185388" y="5590689"/>
            <a:ext cx="1132654" cy="292388"/>
          </a:xfrm>
          <a:prstGeom prst="rect">
            <a:avLst/>
          </a:prstGeom>
          <a:noFill/>
        </p:spPr>
        <p:txBody>
          <a:bodyPr wrap="square" lIns="0" tIns="0" rIns="0" rtlCol="0">
            <a:spAutoFit/>
          </a:bodyPr>
          <a:lstStyle/>
          <a:p>
            <a:r>
              <a:rPr lang="en-US" sz="1600" b="1" dirty="0">
                <a:cs typeface="Times New Roman" panose="02020603050405020304" pitchFamily="18" charset="0"/>
              </a:rPr>
              <a:t>Vault Logic</a:t>
            </a:r>
          </a:p>
        </p:txBody>
      </p:sp>
      <p:cxnSp>
        <p:nvCxnSpPr>
          <p:cNvPr id="217" name="Straight Connector 216">
            <a:extLst>
              <a:ext uri="{FF2B5EF4-FFF2-40B4-BE49-F238E27FC236}">
                <a16:creationId xmlns:a16="http://schemas.microsoft.com/office/drawing/2014/main" id="{B8B5015A-2C78-44A5-4C2E-54DA8633D3D7}"/>
              </a:ext>
            </a:extLst>
          </p:cNvPr>
          <p:cNvCxnSpPr>
            <a:cxnSpLocks/>
            <a:stCxn id="62" idx="3"/>
          </p:cNvCxnSpPr>
          <p:nvPr/>
        </p:nvCxnSpPr>
        <p:spPr>
          <a:xfrm flipV="1">
            <a:off x="10946450" y="5804322"/>
            <a:ext cx="22538" cy="22062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8" name="Freeform 217">
            <a:extLst>
              <a:ext uri="{FF2B5EF4-FFF2-40B4-BE49-F238E27FC236}">
                <a16:creationId xmlns:a16="http://schemas.microsoft.com/office/drawing/2014/main" id="{3410B945-9043-58F0-C948-A6DB26872D84}"/>
              </a:ext>
            </a:extLst>
          </p:cNvPr>
          <p:cNvSpPr/>
          <p:nvPr/>
        </p:nvSpPr>
        <p:spPr>
          <a:xfrm>
            <a:off x="11727969" y="4243634"/>
            <a:ext cx="283335" cy="141667"/>
          </a:xfrm>
          <a:custGeom>
            <a:avLst/>
            <a:gdLst>
              <a:gd name="connsiteX0" fmla="*/ 0 w 283335"/>
              <a:gd name="connsiteY0" fmla="*/ 12879 h 141667"/>
              <a:gd name="connsiteX1" fmla="*/ 180304 w 283335"/>
              <a:gd name="connsiteY1" fmla="*/ 141667 h 141667"/>
              <a:gd name="connsiteX2" fmla="*/ 283335 w 283335"/>
              <a:gd name="connsiteY2" fmla="*/ 0 h 141667"/>
              <a:gd name="connsiteX3" fmla="*/ 0 w 283335"/>
              <a:gd name="connsiteY3" fmla="*/ 12879 h 141667"/>
            </a:gdLst>
            <a:ahLst/>
            <a:cxnLst>
              <a:cxn ang="0">
                <a:pos x="connsiteX0" y="connsiteY0"/>
              </a:cxn>
              <a:cxn ang="0">
                <a:pos x="connsiteX1" y="connsiteY1"/>
              </a:cxn>
              <a:cxn ang="0">
                <a:pos x="connsiteX2" y="connsiteY2"/>
              </a:cxn>
              <a:cxn ang="0">
                <a:pos x="connsiteX3" y="connsiteY3"/>
              </a:cxn>
            </a:cxnLst>
            <a:rect l="l" t="t" r="r" b="b"/>
            <a:pathLst>
              <a:path w="283335" h="141667">
                <a:moveTo>
                  <a:pt x="0" y="12879"/>
                </a:moveTo>
                <a:lnTo>
                  <a:pt x="180304" y="141667"/>
                </a:lnTo>
                <a:lnTo>
                  <a:pt x="283335" y="0"/>
                </a:lnTo>
                <a:lnTo>
                  <a:pt x="0" y="12879"/>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TextBox 218">
            <a:extLst>
              <a:ext uri="{FF2B5EF4-FFF2-40B4-BE49-F238E27FC236}">
                <a16:creationId xmlns:a16="http://schemas.microsoft.com/office/drawing/2014/main" id="{A7C1391A-D32A-11A3-92C6-261F4423F03F}"/>
              </a:ext>
            </a:extLst>
          </p:cNvPr>
          <p:cNvSpPr txBox="1"/>
          <p:nvPr/>
        </p:nvSpPr>
        <p:spPr>
          <a:xfrm>
            <a:off x="10336103" y="5191959"/>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220" name="TextBox 219">
            <a:extLst>
              <a:ext uri="{FF2B5EF4-FFF2-40B4-BE49-F238E27FC236}">
                <a16:creationId xmlns:a16="http://schemas.microsoft.com/office/drawing/2014/main" id="{F1663179-D9B4-65C9-8452-B01B6E4305D0}"/>
              </a:ext>
            </a:extLst>
          </p:cNvPr>
          <p:cNvSpPr txBox="1"/>
          <p:nvPr/>
        </p:nvSpPr>
        <p:spPr>
          <a:xfrm>
            <a:off x="10336102" y="4661867"/>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221" name="TextBox 220">
            <a:extLst>
              <a:ext uri="{FF2B5EF4-FFF2-40B4-BE49-F238E27FC236}">
                <a16:creationId xmlns:a16="http://schemas.microsoft.com/office/drawing/2014/main" id="{494EC67B-73D6-D225-CD4E-37315079030D}"/>
              </a:ext>
            </a:extLst>
          </p:cNvPr>
          <p:cNvSpPr txBox="1"/>
          <p:nvPr/>
        </p:nvSpPr>
        <p:spPr>
          <a:xfrm>
            <a:off x="10320796" y="4145170"/>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222" name="TextBox 221">
            <a:extLst>
              <a:ext uri="{FF2B5EF4-FFF2-40B4-BE49-F238E27FC236}">
                <a16:creationId xmlns:a16="http://schemas.microsoft.com/office/drawing/2014/main" id="{D90D93FD-1DB9-4274-20AF-44BA28979EE9}"/>
              </a:ext>
            </a:extLst>
          </p:cNvPr>
          <p:cNvSpPr txBox="1"/>
          <p:nvPr/>
        </p:nvSpPr>
        <p:spPr>
          <a:xfrm>
            <a:off x="10368718" y="3601876"/>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223" name="直线">
            <a:extLst>
              <a:ext uri="{FF2B5EF4-FFF2-40B4-BE49-F238E27FC236}">
                <a16:creationId xmlns:a16="http://schemas.microsoft.com/office/drawing/2014/main" id="{F326A356-15CC-0F93-9756-6E546F279A30}"/>
              </a:ext>
            </a:extLst>
          </p:cNvPr>
          <p:cNvSpPr/>
          <p:nvPr/>
        </p:nvSpPr>
        <p:spPr>
          <a:xfrm rot="21600000" flipH="1">
            <a:off x="3364768" y="2991968"/>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24" name="直线">
            <a:extLst>
              <a:ext uri="{FF2B5EF4-FFF2-40B4-BE49-F238E27FC236}">
                <a16:creationId xmlns:a16="http://schemas.microsoft.com/office/drawing/2014/main" id="{0340A499-2AC3-0ED2-58D2-44B4140E7B11}"/>
              </a:ext>
            </a:extLst>
          </p:cNvPr>
          <p:cNvSpPr/>
          <p:nvPr/>
        </p:nvSpPr>
        <p:spPr>
          <a:xfrm rot="21600000" flipH="1">
            <a:off x="1250282" y="4816223"/>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25" name="直线">
            <a:extLst>
              <a:ext uri="{FF2B5EF4-FFF2-40B4-BE49-F238E27FC236}">
                <a16:creationId xmlns:a16="http://schemas.microsoft.com/office/drawing/2014/main" id="{C79721AE-2798-97F5-BF8E-E99782EACE1B}"/>
              </a:ext>
            </a:extLst>
          </p:cNvPr>
          <p:cNvSpPr/>
          <p:nvPr/>
        </p:nvSpPr>
        <p:spPr>
          <a:xfrm rot="21600000" flipH="1">
            <a:off x="2096495" y="3725459"/>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26" name="矩形">
            <a:extLst>
              <a:ext uri="{FF2B5EF4-FFF2-40B4-BE49-F238E27FC236}">
                <a16:creationId xmlns:a16="http://schemas.microsoft.com/office/drawing/2014/main" id="{E015ED6F-155C-CB05-B554-ED4F6FB0EEF7}"/>
              </a:ext>
            </a:extLst>
          </p:cNvPr>
          <p:cNvSpPr/>
          <p:nvPr/>
        </p:nvSpPr>
        <p:spPr>
          <a:xfrm>
            <a:off x="880916" y="258861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0</a:t>
            </a:r>
          </a:p>
        </p:txBody>
      </p:sp>
      <p:sp>
        <p:nvSpPr>
          <p:cNvPr id="227" name="矩形">
            <a:extLst>
              <a:ext uri="{FF2B5EF4-FFF2-40B4-BE49-F238E27FC236}">
                <a16:creationId xmlns:a16="http://schemas.microsoft.com/office/drawing/2014/main" id="{59028CBD-F14F-E2B4-31A0-0A0D0C1D3E29}"/>
              </a:ext>
            </a:extLst>
          </p:cNvPr>
          <p:cNvSpPr/>
          <p:nvPr/>
        </p:nvSpPr>
        <p:spPr>
          <a:xfrm>
            <a:off x="1757202" y="258861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233" name="矩形">
            <a:extLst>
              <a:ext uri="{FF2B5EF4-FFF2-40B4-BE49-F238E27FC236}">
                <a16:creationId xmlns:a16="http://schemas.microsoft.com/office/drawing/2014/main" id="{D1822856-2F22-5C13-B866-ADC40897B1D9}"/>
              </a:ext>
            </a:extLst>
          </p:cNvPr>
          <p:cNvSpPr/>
          <p:nvPr/>
        </p:nvSpPr>
        <p:spPr>
          <a:xfrm>
            <a:off x="880916" y="332203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234" name="矩形">
            <a:extLst>
              <a:ext uri="{FF2B5EF4-FFF2-40B4-BE49-F238E27FC236}">
                <a16:creationId xmlns:a16="http://schemas.microsoft.com/office/drawing/2014/main" id="{5E6BE947-BE2A-83EB-A492-27D86652D8D4}"/>
              </a:ext>
            </a:extLst>
          </p:cNvPr>
          <p:cNvSpPr/>
          <p:nvPr/>
        </p:nvSpPr>
        <p:spPr>
          <a:xfrm>
            <a:off x="1757202" y="332203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235" name="直线">
            <a:extLst>
              <a:ext uri="{FF2B5EF4-FFF2-40B4-BE49-F238E27FC236}">
                <a16:creationId xmlns:a16="http://schemas.microsoft.com/office/drawing/2014/main" id="{720BCC38-EA04-518B-B9D1-E20C4EB19867}"/>
              </a:ext>
            </a:extLst>
          </p:cNvPr>
          <p:cNvSpPr/>
          <p:nvPr/>
        </p:nvSpPr>
        <p:spPr>
          <a:xfrm>
            <a:off x="1243931" y="277283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36" name="直线">
            <a:extLst>
              <a:ext uri="{FF2B5EF4-FFF2-40B4-BE49-F238E27FC236}">
                <a16:creationId xmlns:a16="http://schemas.microsoft.com/office/drawing/2014/main" id="{44921B47-648B-EDFB-5C37-078DA24D0801}"/>
              </a:ext>
            </a:extLst>
          </p:cNvPr>
          <p:cNvSpPr/>
          <p:nvPr/>
        </p:nvSpPr>
        <p:spPr>
          <a:xfrm>
            <a:off x="1262980" y="3507416"/>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37" name="直线">
            <a:extLst>
              <a:ext uri="{FF2B5EF4-FFF2-40B4-BE49-F238E27FC236}">
                <a16:creationId xmlns:a16="http://schemas.microsoft.com/office/drawing/2014/main" id="{F865D3A6-139E-191E-59AB-68E92956115B}"/>
              </a:ext>
            </a:extLst>
          </p:cNvPr>
          <p:cNvSpPr/>
          <p:nvPr/>
        </p:nvSpPr>
        <p:spPr>
          <a:xfrm>
            <a:off x="1059783" y="2967673"/>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38" name="直线">
            <a:extLst>
              <a:ext uri="{FF2B5EF4-FFF2-40B4-BE49-F238E27FC236}">
                <a16:creationId xmlns:a16="http://schemas.microsoft.com/office/drawing/2014/main" id="{CCA843A7-A25F-23DB-4C0E-41F7A05545B2}"/>
              </a:ext>
            </a:extLst>
          </p:cNvPr>
          <p:cNvSpPr/>
          <p:nvPr/>
        </p:nvSpPr>
        <p:spPr>
          <a:xfrm>
            <a:off x="1942420" y="2961323"/>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39" name="直线">
            <a:extLst>
              <a:ext uri="{FF2B5EF4-FFF2-40B4-BE49-F238E27FC236}">
                <a16:creationId xmlns:a16="http://schemas.microsoft.com/office/drawing/2014/main" id="{095ABD4F-A2CE-74E9-8C34-05FAC2DCBC18}"/>
              </a:ext>
            </a:extLst>
          </p:cNvPr>
          <p:cNvSpPr/>
          <p:nvPr/>
        </p:nvSpPr>
        <p:spPr>
          <a:xfrm>
            <a:off x="1243931" y="2954974"/>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0" name="直线">
            <a:extLst>
              <a:ext uri="{FF2B5EF4-FFF2-40B4-BE49-F238E27FC236}">
                <a16:creationId xmlns:a16="http://schemas.microsoft.com/office/drawing/2014/main" id="{42740355-D277-376F-7D32-4806D9D67113}"/>
              </a:ext>
            </a:extLst>
          </p:cNvPr>
          <p:cNvSpPr/>
          <p:nvPr/>
        </p:nvSpPr>
        <p:spPr>
          <a:xfrm rot="21600000" flipH="1">
            <a:off x="1250281" y="2967673"/>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1" name="矩形">
            <a:extLst>
              <a:ext uri="{FF2B5EF4-FFF2-40B4-BE49-F238E27FC236}">
                <a16:creationId xmlns:a16="http://schemas.microsoft.com/office/drawing/2014/main" id="{06DC2ACC-484C-D0E4-F582-C1BFDDDCD28E}"/>
              </a:ext>
            </a:extLst>
          </p:cNvPr>
          <p:cNvSpPr/>
          <p:nvPr/>
        </p:nvSpPr>
        <p:spPr>
          <a:xfrm>
            <a:off x="2982834" y="26045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42" name="矩形">
            <a:extLst>
              <a:ext uri="{FF2B5EF4-FFF2-40B4-BE49-F238E27FC236}">
                <a16:creationId xmlns:a16="http://schemas.microsoft.com/office/drawing/2014/main" id="{E0329587-32D4-341C-6BF7-611040EE6B7D}"/>
              </a:ext>
            </a:extLst>
          </p:cNvPr>
          <p:cNvSpPr/>
          <p:nvPr/>
        </p:nvSpPr>
        <p:spPr>
          <a:xfrm>
            <a:off x="2982834" y="333165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43" name="直线">
            <a:extLst>
              <a:ext uri="{FF2B5EF4-FFF2-40B4-BE49-F238E27FC236}">
                <a16:creationId xmlns:a16="http://schemas.microsoft.com/office/drawing/2014/main" id="{7B84998A-41C0-5479-A246-721BE2E428D0}"/>
              </a:ext>
            </a:extLst>
          </p:cNvPr>
          <p:cNvSpPr/>
          <p:nvPr/>
        </p:nvSpPr>
        <p:spPr>
          <a:xfrm>
            <a:off x="3345849" y="278880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4" name="直线">
            <a:extLst>
              <a:ext uri="{FF2B5EF4-FFF2-40B4-BE49-F238E27FC236}">
                <a16:creationId xmlns:a16="http://schemas.microsoft.com/office/drawing/2014/main" id="{EC5532F9-953F-4837-34F2-7D96A1C4E447}"/>
              </a:ext>
            </a:extLst>
          </p:cNvPr>
          <p:cNvSpPr/>
          <p:nvPr/>
        </p:nvSpPr>
        <p:spPr>
          <a:xfrm>
            <a:off x="3364898" y="3523390"/>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5" name="直线">
            <a:extLst>
              <a:ext uri="{FF2B5EF4-FFF2-40B4-BE49-F238E27FC236}">
                <a16:creationId xmlns:a16="http://schemas.microsoft.com/office/drawing/2014/main" id="{A1CAD70F-5F7C-C130-A325-C1B91A6FE525}"/>
              </a:ext>
            </a:extLst>
          </p:cNvPr>
          <p:cNvSpPr/>
          <p:nvPr/>
        </p:nvSpPr>
        <p:spPr>
          <a:xfrm>
            <a:off x="3161701" y="2983647"/>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6" name="直线">
            <a:extLst>
              <a:ext uri="{FF2B5EF4-FFF2-40B4-BE49-F238E27FC236}">
                <a16:creationId xmlns:a16="http://schemas.microsoft.com/office/drawing/2014/main" id="{1B3E5556-0EB4-1FE4-7821-0E872E0948E7}"/>
              </a:ext>
            </a:extLst>
          </p:cNvPr>
          <p:cNvSpPr/>
          <p:nvPr/>
        </p:nvSpPr>
        <p:spPr>
          <a:xfrm>
            <a:off x="4044338" y="2977298"/>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7" name="直线">
            <a:extLst>
              <a:ext uri="{FF2B5EF4-FFF2-40B4-BE49-F238E27FC236}">
                <a16:creationId xmlns:a16="http://schemas.microsoft.com/office/drawing/2014/main" id="{288EDD97-D685-96C2-887C-09F5D4B286F0}"/>
              </a:ext>
            </a:extLst>
          </p:cNvPr>
          <p:cNvSpPr/>
          <p:nvPr/>
        </p:nvSpPr>
        <p:spPr>
          <a:xfrm>
            <a:off x="3345847" y="2960438"/>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8" name="直线">
            <a:extLst>
              <a:ext uri="{FF2B5EF4-FFF2-40B4-BE49-F238E27FC236}">
                <a16:creationId xmlns:a16="http://schemas.microsoft.com/office/drawing/2014/main" id="{7717C686-24E7-15B4-6E6A-777E8AFD25BC}"/>
              </a:ext>
            </a:extLst>
          </p:cNvPr>
          <p:cNvSpPr/>
          <p:nvPr/>
        </p:nvSpPr>
        <p:spPr>
          <a:xfrm>
            <a:off x="2139267" y="2783527"/>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9" name="矩形">
            <a:extLst>
              <a:ext uri="{FF2B5EF4-FFF2-40B4-BE49-F238E27FC236}">
                <a16:creationId xmlns:a16="http://schemas.microsoft.com/office/drawing/2014/main" id="{438F93B7-C032-B2E0-CC77-923EA3999240}"/>
              </a:ext>
            </a:extLst>
          </p:cNvPr>
          <p:cNvSpPr/>
          <p:nvPr/>
        </p:nvSpPr>
        <p:spPr>
          <a:xfrm>
            <a:off x="874667" y="44238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50" name="矩形">
            <a:extLst>
              <a:ext uri="{FF2B5EF4-FFF2-40B4-BE49-F238E27FC236}">
                <a16:creationId xmlns:a16="http://schemas.microsoft.com/office/drawing/2014/main" id="{09714D10-D45A-EECC-6E96-988B7B833AB6}"/>
              </a:ext>
            </a:extLst>
          </p:cNvPr>
          <p:cNvSpPr/>
          <p:nvPr/>
        </p:nvSpPr>
        <p:spPr>
          <a:xfrm>
            <a:off x="1750953" y="44238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51" name="矩形">
            <a:extLst>
              <a:ext uri="{FF2B5EF4-FFF2-40B4-BE49-F238E27FC236}">
                <a16:creationId xmlns:a16="http://schemas.microsoft.com/office/drawing/2014/main" id="{FEDD7D62-D07D-A2FC-F5CB-0C70B8BCB56A}"/>
              </a:ext>
            </a:extLst>
          </p:cNvPr>
          <p:cNvSpPr/>
          <p:nvPr/>
        </p:nvSpPr>
        <p:spPr>
          <a:xfrm>
            <a:off x="874667" y="515725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52" name="矩形">
            <a:extLst>
              <a:ext uri="{FF2B5EF4-FFF2-40B4-BE49-F238E27FC236}">
                <a16:creationId xmlns:a16="http://schemas.microsoft.com/office/drawing/2014/main" id="{71854910-BDEF-6D3B-CFBD-283DF79B2C34}"/>
              </a:ext>
            </a:extLst>
          </p:cNvPr>
          <p:cNvSpPr/>
          <p:nvPr/>
        </p:nvSpPr>
        <p:spPr>
          <a:xfrm>
            <a:off x="1750953" y="515725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53" name="直线">
            <a:extLst>
              <a:ext uri="{FF2B5EF4-FFF2-40B4-BE49-F238E27FC236}">
                <a16:creationId xmlns:a16="http://schemas.microsoft.com/office/drawing/2014/main" id="{62F624AE-6A2B-2A04-7F7C-1D95DE632577}"/>
              </a:ext>
            </a:extLst>
          </p:cNvPr>
          <p:cNvSpPr/>
          <p:nvPr/>
        </p:nvSpPr>
        <p:spPr>
          <a:xfrm>
            <a:off x="1237681" y="4608059"/>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4" name="直线">
            <a:extLst>
              <a:ext uri="{FF2B5EF4-FFF2-40B4-BE49-F238E27FC236}">
                <a16:creationId xmlns:a16="http://schemas.microsoft.com/office/drawing/2014/main" id="{39FBB297-F32F-D181-D299-661BAAC9A9E8}"/>
              </a:ext>
            </a:extLst>
          </p:cNvPr>
          <p:cNvSpPr/>
          <p:nvPr/>
        </p:nvSpPr>
        <p:spPr>
          <a:xfrm>
            <a:off x="1256731" y="5342641"/>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5" name="直线">
            <a:extLst>
              <a:ext uri="{FF2B5EF4-FFF2-40B4-BE49-F238E27FC236}">
                <a16:creationId xmlns:a16="http://schemas.microsoft.com/office/drawing/2014/main" id="{8E15B83B-FB55-3EFC-8944-3D80DB5835AF}"/>
              </a:ext>
            </a:extLst>
          </p:cNvPr>
          <p:cNvSpPr/>
          <p:nvPr/>
        </p:nvSpPr>
        <p:spPr>
          <a:xfrm>
            <a:off x="1053534" y="4802902"/>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6" name="直线">
            <a:extLst>
              <a:ext uri="{FF2B5EF4-FFF2-40B4-BE49-F238E27FC236}">
                <a16:creationId xmlns:a16="http://schemas.microsoft.com/office/drawing/2014/main" id="{6FF3DFA7-3654-6F88-1509-C2ECCBB4DC1E}"/>
              </a:ext>
            </a:extLst>
          </p:cNvPr>
          <p:cNvSpPr/>
          <p:nvPr/>
        </p:nvSpPr>
        <p:spPr>
          <a:xfrm>
            <a:off x="1936170" y="4796552"/>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7" name="直线">
            <a:extLst>
              <a:ext uri="{FF2B5EF4-FFF2-40B4-BE49-F238E27FC236}">
                <a16:creationId xmlns:a16="http://schemas.microsoft.com/office/drawing/2014/main" id="{A432771B-80BD-B854-CB84-6FC92B3AC72D}"/>
              </a:ext>
            </a:extLst>
          </p:cNvPr>
          <p:cNvSpPr/>
          <p:nvPr/>
        </p:nvSpPr>
        <p:spPr>
          <a:xfrm>
            <a:off x="1237681" y="4790202"/>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8" name="矩形">
            <a:extLst>
              <a:ext uri="{FF2B5EF4-FFF2-40B4-BE49-F238E27FC236}">
                <a16:creationId xmlns:a16="http://schemas.microsoft.com/office/drawing/2014/main" id="{64DE7780-BA7E-BF13-03A9-80D3C8185701}"/>
              </a:ext>
            </a:extLst>
          </p:cNvPr>
          <p:cNvSpPr/>
          <p:nvPr/>
        </p:nvSpPr>
        <p:spPr>
          <a:xfrm>
            <a:off x="2976583" y="443981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zh-CN"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59" name="矩形">
            <a:extLst>
              <a:ext uri="{FF2B5EF4-FFF2-40B4-BE49-F238E27FC236}">
                <a16:creationId xmlns:a16="http://schemas.microsoft.com/office/drawing/2014/main" id="{6FFFB5F1-588D-31C7-FDB8-BA31D007DE52}"/>
              </a:ext>
            </a:extLst>
          </p:cNvPr>
          <p:cNvSpPr/>
          <p:nvPr/>
        </p:nvSpPr>
        <p:spPr>
          <a:xfrm>
            <a:off x="2976583" y="51732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60" name="直线">
            <a:extLst>
              <a:ext uri="{FF2B5EF4-FFF2-40B4-BE49-F238E27FC236}">
                <a16:creationId xmlns:a16="http://schemas.microsoft.com/office/drawing/2014/main" id="{CBF64E95-436C-06B9-2DCC-88040C2DD74B}"/>
              </a:ext>
            </a:extLst>
          </p:cNvPr>
          <p:cNvSpPr/>
          <p:nvPr/>
        </p:nvSpPr>
        <p:spPr>
          <a:xfrm>
            <a:off x="3339597" y="4624034"/>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1" name="直线">
            <a:extLst>
              <a:ext uri="{FF2B5EF4-FFF2-40B4-BE49-F238E27FC236}">
                <a16:creationId xmlns:a16="http://schemas.microsoft.com/office/drawing/2014/main" id="{FFCB66FB-F637-BC4D-1ED3-08C52212EF24}"/>
              </a:ext>
            </a:extLst>
          </p:cNvPr>
          <p:cNvSpPr/>
          <p:nvPr/>
        </p:nvSpPr>
        <p:spPr>
          <a:xfrm>
            <a:off x="3358648" y="532813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2" name="直线">
            <a:extLst>
              <a:ext uri="{FF2B5EF4-FFF2-40B4-BE49-F238E27FC236}">
                <a16:creationId xmlns:a16="http://schemas.microsoft.com/office/drawing/2014/main" id="{D06525AB-177D-E441-5156-CC9186202318}"/>
              </a:ext>
            </a:extLst>
          </p:cNvPr>
          <p:cNvSpPr/>
          <p:nvPr/>
        </p:nvSpPr>
        <p:spPr>
          <a:xfrm>
            <a:off x="3155451" y="4818877"/>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3" name="直线">
            <a:extLst>
              <a:ext uri="{FF2B5EF4-FFF2-40B4-BE49-F238E27FC236}">
                <a16:creationId xmlns:a16="http://schemas.microsoft.com/office/drawing/2014/main" id="{6B4E889C-50F9-C5A0-F136-0371A9B87211}"/>
              </a:ext>
            </a:extLst>
          </p:cNvPr>
          <p:cNvSpPr/>
          <p:nvPr/>
        </p:nvSpPr>
        <p:spPr>
          <a:xfrm>
            <a:off x="4038087" y="4812526"/>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4" name="直线">
            <a:extLst>
              <a:ext uri="{FF2B5EF4-FFF2-40B4-BE49-F238E27FC236}">
                <a16:creationId xmlns:a16="http://schemas.microsoft.com/office/drawing/2014/main" id="{F8302017-B0B3-9517-D946-7ECC5090EE31}"/>
              </a:ext>
            </a:extLst>
          </p:cNvPr>
          <p:cNvSpPr/>
          <p:nvPr/>
        </p:nvSpPr>
        <p:spPr>
          <a:xfrm>
            <a:off x="3339597" y="4806177"/>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5" name="直线">
            <a:extLst>
              <a:ext uri="{FF2B5EF4-FFF2-40B4-BE49-F238E27FC236}">
                <a16:creationId xmlns:a16="http://schemas.microsoft.com/office/drawing/2014/main" id="{DCF5506E-93F0-DB61-938C-A5CE859AAB3B}"/>
              </a:ext>
            </a:extLst>
          </p:cNvPr>
          <p:cNvSpPr/>
          <p:nvPr/>
        </p:nvSpPr>
        <p:spPr>
          <a:xfrm rot="21600000" flipH="1">
            <a:off x="3345948" y="4818877"/>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6" name="直线">
            <a:extLst>
              <a:ext uri="{FF2B5EF4-FFF2-40B4-BE49-F238E27FC236}">
                <a16:creationId xmlns:a16="http://schemas.microsoft.com/office/drawing/2014/main" id="{547FA2A0-C877-D6A1-B4CD-CA2AE8FD8FE5}"/>
              </a:ext>
            </a:extLst>
          </p:cNvPr>
          <p:cNvSpPr/>
          <p:nvPr/>
        </p:nvSpPr>
        <p:spPr>
          <a:xfrm>
            <a:off x="2133016" y="5348993"/>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7" name="直线">
            <a:extLst>
              <a:ext uri="{FF2B5EF4-FFF2-40B4-BE49-F238E27FC236}">
                <a16:creationId xmlns:a16="http://schemas.microsoft.com/office/drawing/2014/main" id="{8F628844-38DB-FB5C-F6C9-801332598D5F}"/>
              </a:ext>
            </a:extLst>
          </p:cNvPr>
          <p:cNvSpPr/>
          <p:nvPr/>
        </p:nvSpPr>
        <p:spPr>
          <a:xfrm>
            <a:off x="1053433" y="3704263"/>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8" name="直线">
            <a:extLst>
              <a:ext uri="{FF2B5EF4-FFF2-40B4-BE49-F238E27FC236}">
                <a16:creationId xmlns:a16="http://schemas.microsoft.com/office/drawing/2014/main" id="{2A248E85-0B09-F3A0-3E14-0F184262D9B8}"/>
              </a:ext>
            </a:extLst>
          </p:cNvPr>
          <p:cNvSpPr/>
          <p:nvPr/>
        </p:nvSpPr>
        <p:spPr>
          <a:xfrm>
            <a:off x="4018839" y="3716961"/>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9" name="直线">
            <a:extLst>
              <a:ext uri="{FF2B5EF4-FFF2-40B4-BE49-F238E27FC236}">
                <a16:creationId xmlns:a16="http://schemas.microsoft.com/office/drawing/2014/main" id="{469CF838-5FB7-A44C-5CC2-94AE66DA48F5}"/>
              </a:ext>
            </a:extLst>
          </p:cNvPr>
          <p:cNvSpPr/>
          <p:nvPr/>
        </p:nvSpPr>
        <p:spPr>
          <a:xfrm>
            <a:off x="2139267" y="3691563"/>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0" name="Rounded Rectangle 269">
            <a:extLst>
              <a:ext uri="{FF2B5EF4-FFF2-40B4-BE49-F238E27FC236}">
                <a16:creationId xmlns:a16="http://schemas.microsoft.com/office/drawing/2014/main" id="{682C8651-1CBA-CC5F-573C-FD1372BDCFAC}"/>
              </a:ext>
            </a:extLst>
          </p:cNvPr>
          <p:cNvSpPr/>
          <p:nvPr/>
        </p:nvSpPr>
        <p:spPr>
          <a:xfrm rot="16200000">
            <a:off x="-1228526" y="3920728"/>
            <a:ext cx="2948305" cy="321548"/>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271" name="Straight Arrow Connector 270">
            <a:extLst>
              <a:ext uri="{FF2B5EF4-FFF2-40B4-BE49-F238E27FC236}">
                <a16:creationId xmlns:a16="http://schemas.microsoft.com/office/drawing/2014/main" id="{CCE0B660-AF11-170F-8560-B634BA3D9E99}"/>
              </a:ext>
            </a:extLst>
          </p:cNvPr>
          <p:cNvCxnSpPr>
            <a:stCxn id="226" idx="1"/>
          </p:cNvCxnSpPr>
          <p:nvPr/>
        </p:nvCxnSpPr>
        <p:spPr>
          <a:xfrm flipH="1">
            <a:off x="401310" y="2786421"/>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272" name="Straight Arrow Connector 271">
            <a:extLst>
              <a:ext uri="{FF2B5EF4-FFF2-40B4-BE49-F238E27FC236}">
                <a16:creationId xmlns:a16="http://schemas.microsoft.com/office/drawing/2014/main" id="{D08B12D3-6781-A35D-877C-F4EC5933D119}"/>
              </a:ext>
            </a:extLst>
          </p:cNvPr>
          <p:cNvCxnSpPr>
            <a:stCxn id="251" idx="1"/>
          </p:cNvCxnSpPr>
          <p:nvPr/>
        </p:nvCxnSpPr>
        <p:spPr>
          <a:xfrm flipH="1">
            <a:off x="401310" y="5355631"/>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273" name="Elbow Connector 272">
            <a:extLst>
              <a:ext uri="{FF2B5EF4-FFF2-40B4-BE49-F238E27FC236}">
                <a16:creationId xmlns:a16="http://schemas.microsoft.com/office/drawing/2014/main" id="{22BEBD0F-20E3-6BC4-4391-4611C31D953C}"/>
              </a:ext>
            </a:extLst>
          </p:cNvPr>
          <p:cNvCxnSpPr>
            <a:cxnSpLocks/>
            <a:stCxn id="275" idx="2"/>
          </p:cNvCxnSpPr>
          <p:nvPr/>
        </p:nvCxnSpPr>
        <p:spPr>
          <a:xfrm rot="5400000">
            <a:off x="2114183" y="3618422"/>
            <a:ext cx="303" cy="3857202"/>
          </a:xfrm>
          <a:prstGeom prst="bentConnector3">
            <a:avLst>
              <a:gd name="adj1" fmla="val 57582838"/>
            </a:avLst>
          </a:prstGeom>
          <a:noFill/>
          <a:ln w="19050" cap="flat" cmpd="sng">
            <a:solidFill>
              <a:srgbClr val="000000"/>
            </a:solidFill>
            <a:prstDash val="solid"/>
            <a:miter/>
            <a:headEnd type="triangle" w="med" len="med"/>
            <a:tailEnd type="triangle" w="med" len="med"/>
          </a:ln>
        </p:spPr>
      </p:cxnSp>
      <p:sp>
        <p:nvSpPr>
          <p:cNvPr id="274" name="矩形">
            <a:extLst>
              <a:ext uri="{FF2B5EF4-FFF2-40B4-BE49-F238E27FC236}">
                <a16:creationId xmlns:a16="http://schemas.microsoft.com/office/drawing/2014/main" id="{482AB1DA-D627-ADD5-CF19-54E25CB2F5A3}"/>
              </a:ext>
            </a:extLst>
          </p:cNvPr>
          <p:cNvSpPr/>
          <p:nvPr/>
        </p:nvSpPr>
        <p:spPr>
          <a:xfrm>
            <a:off x="3859655" y="2602713"/>
            <a:ext cx="368294" cy="370967"/>
          </a:xfrm>
          <a:prstGeom prst="rect">
            <a:avLst/>
          </a:prstGeom>
          <a:solidFill>
            <a:schemeClr val="bg2">
              <a:lumMod val="50000"/>
            </a:schemeClr>
          </a:solidFill>
          <a:ln w="19050" cap="flat" cmpd="sng">
            <a:noFill/>
            <a:prstDash val="solid"/>
            <a:miter/>
          </a:ln>
        </p:spPr>
        <p:txBody>
          <a:bodyPr vert="horz" wrap="square" lIns="0" tIns="45720" rIns="0" bIns="45720" anchor="ctr" anchorCtr="0"/>
          <a:lstStyle/>
          <a:p>
            <a:pPr algn="ctr"/>
            <a:endParaRPr lang="en-US" altLang="en-US" b="1" dirty="0">
              <a:solidFill>
                <a:schemeClr val="bg1"/>
              </a:solidFill>
              <a:ea typeface="Droid Sans Fallback" panose="020B0502000000000001" charset="-122"/>
              <a:cs typeface="Antykwa Poltawskiego Light" panose="00000400000000000000" charset="0"/>
            </a:endParaRPr>
          </a:p>
          <a:p>
            <a:pPr algn="ctr"/>
            <a:endParaRPr lang="en-US" altLang="en-US" b="1" dirty="0">
              <a:solidFill>
                <a:schemeClr val="bg1"/>
              </a:solidFill>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75" name="矩形">
            <a:extLst>
              <a:ext uri="{FF2B5EF4-FFF2-40B4-BE49-F238E27FC236}">
                <a16:creationId xmlns:a16="http://schemas.microsoft.com/office/drawing/2014/main" id="{0C293442-1ED0-CF74-C0D3-856FFC46CE61}"/>
              </a:ext>
            </a:extLst>
          </p:cNvPr>
          <p:cNvSpPr/>
          <p:nvPr/>
        </p:nvSpPr>
        <p:spPr>
          <a:xfrm>
            <a:off x="3858788" y="5175905"/>
            <a:ext cx="368294" cy="370967"/>
          </a:xfrm>
          <a:prstGeom prst="rect">
            <a:avLst/>
          </a:prstGeom>
          <a:solidFill>
            <a:schemeClr val="bg2">
              <a:lumMod val="50000"/>
            </a:schemeClr>
          </a:solidFill>
          <a:ln w="19050" cap="flat" cmpd="sng">
            <a:no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zh-CN"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76" name="矩形">
            <a:extLst>
              <a:ext uri="{FF2B5EF4-FFF2-40B4-BE49-F238E27FC236}">
                <a16:creationId xmlns:a16="http://schemas.microsoft.com/office/drawing/2014/main" id="{D233EA9E-0F99-51B6-B14E-BB1B9B546032}"/>
              </a:ext>
            </a:extLst>
          </p:cNvPr>
          <p:cNvSpPr/>
          <p:nvPr/>
        </p:nvSpPr>
        <p:spPr>
          <a:xfrm>
            <a:off x="3860665" y="4435640"/>
            <a:ext cx="368294" cy="370967"/>
          </a:xfrm>
          <a:prstGeom prst="rect">
            <a:avLst/>
          </a:prstGeom>
          <a:solidFill>
            <a:schemeClr val="bg2">
              <a:lumMod val="50000"/>
            </a:schemeClr>
          </a:solidFill>
          <a:ln w="19050" cap="flat" cmpd="sng">
            <a:no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77" name="矩形">
            <a:extLst>
              <a:ext uri="{FF2B5EF4-FFF2-40B4-BE49-F238E27FC236}">
                <a16:creationId xmlns:a16="http://schemas.microsoft.com/office/drawing/2014/main" id="{72BFA6F0-EC87-C3A2-9671-6DF6F06A0D72}"/>
              </a:ext>
            </a:extLst>
          </p:cNvPr>
          <p:cNvSpPr/>
          <p:nvPr/>
        </p:nvSpPr>
        <p:spPr>
          <a:xfrm>
            <a:off x="3859202" y="3328793"/>
            <a:ext cx="368294" cy="370967"/>
          </a:xfrm>
          <a:prstGeom prst="rect">
            <a:avLst/>
          </a:prstGeom>
          <a:solidFill>
            <a:schemeClr val="bg2">
              <a:lumMod val="50000"/>
            </a:schemeClr>
          </a:solidFill>
          <a:ln w="19050" cap="flat" cmpd="sng">
            <a:no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cxnSp>
        <p:nvCxnSpPr>
          <p:cNvPr id="278" name="Elbow Connector 277">
            <a:extLst>
              <a:ext uri="{FF2B5EF4-FFF2-40B4-BE49-F238E27FC236}">
                <a16:creationId xmlns:a16="http://schemas.microsoft.com/office/drawing/2014/main" id="{518472FD-6C12-BCA2-8375-61D52895746D}"/>
              </a:ext>
            </a:extLst>
          </p:cNvPr>
          <p:cNvCxnSpPr>
            <a:cxnSpLocks/>
          </p:cNvCxnSpPr>
          <p:nvPr/>
        </p:nvCxnSpPr>
        <p:spPr>
          <a:xfrm rot="16200000" flipV="1">
            <a:off x="2105968" y="669014"/>
            <a:ext cx="25400" cy="3848735"/>
          </a:xfrm>
          <a:prstGeom prst="bentConnector3">
            <a:avLst>
              <a:gd name="adj1" fmla="val 734520"/>
            </a:avLst>
          </a:prstGeom>
          <a:noFill/>
          <a:ln w="19050" cap="flat" cmpd="sng">
            <a:solidFill>
              <a:srgbClr val="000000"/>
            </a:solidFill>
            <a:prstDash val="solid"/>
            <a:miter/>
            <a:headEnd type="triangle" w="med" len="med"/>
            <a:tailEnd type="triangle" w="med" len="med"/>
          </a:ln>
        </p:spPr>
      </p:cxnSp>
      <p:sp>
        <p:nvSpPr>
          <p:cNvPr id="279" name="TextBox 278">
            <a:extLst>
              <a:ext uri="{FF2B5EF4-FFF2-40B4-BE49-F238E27FC236}">
                <a16:creationId xmlns:a16="http://schemas.microsoft.com/office/drawing/2014/main" id="{00EAF840-6DB1-1970-39B1-C50785A00938}"/>
              </a:ext>
            </a:extLst>
          </p:cNvPr>
          <p:cNvSpPr txBox="1"/>
          <p:nvPr/>
        </p:nvSpPr>
        <p:spPr>
          <a:xfrm>
            <a:off x="4010346" y="5602197"/>
            <a:ext cx="184731" cy="369332"/>
          </a:xfrm>
          <a:prstGeom prst="rect">
            <a:avLst/>
          </a:prstGeom>
          <a:noFill/>
        </p:spPr>
        <p:txBody>
          <a:bodyPr wrap="none" rtlCol="0">
            <a:spAutoFit/>
          </a:bodyPr>
          <a:lstStyle/>
          <a:p>
            <a:endParaRPr lang="en-US" dirty="0"/>
          </a:p>
        </p:txBody>
      </p:sp>
      <p:sp>
        <p:nvSpPr>
          <p:cNvPr id="280" name="Rectangle 279">
            <a:extLst>
              <a:ext uri="{FF2B5EF4-FFF2-40B4-BE49-F238E27FC236}">
                <a16:creationId xmlns:a16="http://schemas.microsoft.com/office/drawing/2014/main" id="{88B02EBF-8A18-2CC0-8DC8-ACC0591967CC}"/>
              </a:ext>
            </a:extLst>
          </p:cNvPr>
          <p:cNvSpPr/>
          <p:nvPr/>
        </p:nvSpPr>
        <p:spPr>
          <a:xfrm>
            <a:off x="185734" y="1954202"/>
            <a:ext cx="10720458" cy="202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Down Arrow 281">
            <a:extLst>
              <a:ext uri="{FF2B5EF4-FFF2-40B4-BE49-F238E27FC236}">
                <a16:creationId xmlns:a16="http://schemas.microsoft.com/office/drawing/2014/main" id="{25EBCA87-A79B-42AD-DBD9-69D527AFD83C}"/>
              </a:ext>
            </a:extLst>
          </p:cNvPr>
          <p:cNvSpPr/>
          <p:nvPr/>
        </p:nvSpPr>
        <p:spPr>
          <a:xfrm>
            <a:off x="56788" y="1955993"/>
            <a:ext cx="346889" cy="65642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Down Arrow 282">
            <a:extLst>
              <a:ext uri="{FF2B5EF4-FFF2-40B4-BE49-F238E27FC236}">
                <a16:creationId xmlns:a16="http://schemas.microsoft.com/office/drawing/2014/main" id="{AD098D90-7CFE-8183-FD85-5E15D3629A1C}"/>
              </a:ext>
            </a:extLst>
          </p:cNvPr>
          <p:cNvSpPr/>
          <p:nvPr/>
        </p:nvSpPr>
        <p:spPr>
          <a:xfrm>
            <a:off x="10636099" y="1953186"/>
            <a:ext cx="361397" cy="71361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D56B0F49-8121-4A68-AF99-3CC91BDD61F2}"/>
              </a:ext>
            </a:extLst>
          </p:cNvPr>
          <p:cNvSpPr/>
          <p:nvPr/>
        </p:nvSpPr>
        <p:spPr>
          <a:xfrm>
            <a:off x="11386155" y="5636146"/>
            <a:ext cx="535692" cy="267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Up-Down Arrow 283">
            <a:extLst>
              <a:ext uri="{FF2B5EF4-FFF2-40B4-BE49-F238E27FC236}">
                <a16:creationId xmlns:a16="http://schemas.microsoft.com/office/drawing/2014/main" id="{9B2C8ACB-8EA1-3068-162F-9DE793BA705B}"/>
              </a:ext>
            </a:extLst>
          </p:cNvPr>
          <p:cNvSpPr/>
          <p:nvPr/>
        </p:nvSpPr>
        <p:spPr>
          <a:xfrm rot="10800000">
            <a:off x="11424368" y="1940933"/>
            <a:ext cx="403611" cy="4023185"/>
          </a:xfrm>
          <a:prstGeom prst="upDownArrow">
            <a:avLst>
              <a:gd name="adj1" fmla="val 50000"/>
              <a:gd name="adj2" fmla="val 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id="{9CA85208-2C3B-6825-DA80-A6A09BFA176F}"/>
              </a:ext>
            </a:extLst>
          </p:cNvPr>
          <p:cNvSpPr/>
          <p:nvPr/>
        </p:nvSpPr>
        <p:spPr>
          <a:xfrm>
            <a:off x="11095097" y="1942918"/>
            <a:ext cx="632872" cy="18820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Down Arrow 287">
            <a:extLst>
              <a:ext uri="{FF2B5EF4-FFF2-40B4-BE49-F238E27FC236}">
                <a16:creationId xmlns:a16="http://schemas.microsoft.com/office/drawing/2014/main" id="{B5AD6BFC-491A-5FF8-BBD6-5B79B63509E0}"/>
              </a:ext>
            </a:extLst>
          </p:cNvPr>
          <p:cNvSpPr/>
          <p:nvPr/>
        </p:nvSpPr>
        <p:spPr>
          <a:xfrm>
            <a:off x="10994931" y="1940933"/>
            <a:ext cx="361397" cy="713611"/>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Down Arrow 288">
            <a:extLst>
              <a:ext uri="{FF2B5EF4-FFF2-40B4-BE49-F238E27FC236}">
                <a16:creationId xmlns:a16="http://schemas.microsoft.com/office/drawing/2014/main" id="{5EA82898-62F7-F25C-D443-BE4B91233F6A}"/>
              </a:ext>
            </a:extLst>
          </p:cNvPr>
          <p:cNvSpPr/>
          <p:nvPr/>
        </p:nvSpPr>
        <p:spPr>
          <a:xfrm rot="5400000">
            <a:off x="11218249" y="5558828"/>
            <a:ext cx="386568" cy="632872"/>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TextBox 290">
            <a:extLst>
              <a:ext uri="{FF2B5EF4-FFF2-40B4-BE49-F238E27FC236}">
                <a16:creationId xmlns:a16="http://schemas.microsoft.com/office/drawing/2014/main" id="{1A83273F-773D-3652-02A2-4B4DA658A254}"/>
              </a:ext>
            </a:extLst>
          </p:cNvPr>
          <p:cNvSpPr txBox="1"/>
          <p:nvPr/>
        </p:nvSpPr>
        <p:spPr>
          <a:xfrm>
            <a:off x="0" y="1141782"/>
            <a:ext cx="9074158" cy="1246495"/>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cs typeface="Times New Roman" panose="02020603050405020304" pitchFamily="18" charset="0"/>
              </a:rPr>
              <a:t>Both CPU and PIM cores are accessing the same memory </a:t>
            </a:r>
          </a:p>
          <a:p>
            <a:pPr marL="342900" indent="-342900" algn="just">
              <a:buFont typeface="Arial" panose="020B0604020202020204" pitchFamily="34" charset="0"/>
              <a:buChar char="•"/>
            </a:pPr>
            <a:endParaRPr lang="en-US" sz="2500" dirty="0">
              <a:cs typeface="Times New Roman" panose="02020603050405020304" pitchFamily="18" charset="0"/>
            </a:endParaRPr>
          </a:p>
          <a:p>
            <a:pPr algn="just"/>
            <a:endParaRPr lang="en-US" sz="2500" dirty="0">
              <a:cs typeface="Times New Roman" panose="02020603050405020304" pitchFamily="18" charset="0"/>
            </a:endParaRPr>
          </a:p>
        </p:txBody>
      </p:sp>
      <p:sp>
        <p:nvSpPr>
          <p:cNvPr id="292" name="TextBox 291">
            <a:extLst>
              <a:ext uri="{FF2B5EF4-FFF2-40B4-BE49-F238E27FC236}">
                <a16:creationId xmlns:a16="http://schemas.microsoft.com/office/drawing/2014/main" id="{7A472A62-7726-7E82-3173-2626C09134FF}"/>
              </a:ext>
            </a:extLst>
          </p:cNvPr>
          <p:cNvSpPr txBox="1"/>
          <p:nvPr/>
        </p:nvSpPr>
        <p:spPr>
          <a:xfrm>
            <a:off x="4441341" y="1856682"/>
            <a:ext cx="2887433" cy="369332"/>
          </a:xfrm>
          <a:prstGeom prst="rect">
            <a:avLst/>
          </a:prstGeom>
          <a:noFill/>
        </p:spPr>
        <p:txBody>
          <a:bodyPr wrap="square" rtlCol="0">
            <a:spAutoFit/>
          </a:bodyPr>
          <a:lstStyle/>
          <a:p>
            <a:r>
              <a:rPr lang="en-US" b="1" dirty="0">
                <a:solidFill>
                  <a:schemeClr val="bg1"/>
                </a:solidFill>
              </a:rPr>
              <a:t>Access from CPU Host</a:t>
            </a:r>
          </a:p>
        </p:txBody>
      </p:sp>
      <p:sp>
        <p:nvSpPr>
          <p:cNvPr id="133" name="TextBox 132">
            <a:extLst>
              <a:ext uri="{FF2B5EF4-FFF2-40B4-BE49-F238E27FC236}">
                <a16:creationId xmlns:a16="http://schemas.microsoft.com/office/drawing/2014/main" id="{B6531F0A-82EA-30AE-890D-C96925F8F649}"/>
              </a:ext>
            </a:extLst>
          </p:cNvPr>
          <p:cNvSpPr txBox="1"/>
          <p:nvPr/>
        </p:nvSpPr>
        <p:spPr>
          <a:xfrm rot="16200000">
            <a:off x="10169951" y="3514690"/>
            <a:ext cx="2887433" cy="369332"/>
          </a:xfrm>
          <a:prstGeom prst="rect">
            <a:avLst/>
          </a:prstGeom>
          <a:noFill/>
        </p:spPr>
        <p:txBody>
          <a:bodyPr wrap="square" rtlCol="0">
            <a:spAutoFit/>
          </a:bodyPr>
          <a:lstStyle/>
          <a:p>
            <a:r>
              <a:rPr lang="en-US" b="1" dirty="0">
                <a:solidFill>
                  <a:schemeClr val="bg1"/>
                </a:solidFill>
              </a:rPr>
              <a:t>Access from PIM cores</a:t>
            </a:r>
          </a:p>
        </p:txBody>
      </p:sp>
      <p:sp>
        <p:nvSpPr>
          <p:cNvPr id="9" name="TextBox 8">
            <a:extLst>
              <a:ext uri="{FF2B5EF4-FFF2-40B4-BE49-F238E27FC236}">
                <a16:creationId xmlns:a16="http://schemas.microsoft.com/office/drawing/2014/main" id="{F518F8E6-CA50-5515-B1B6-BB048FCF3664}"/>
              </a:ext>
            </a:extLst>
          </p:cNvPr>
          <p:cNvSpPr txBox="1"/>
          <p:nvPr/>
        </p:nvSpPr>
        <p:spPr>
          <a:xfrm>
            <a:off x="3763922" y="2595974"/>
            <a:ext cx="783864" cy="377509"/>
          </a:xfrm>
          <a:prstGeom prst="rect">
            <a:avLst/>
          </a:prstGeom>
          <a:noFill/>
        </p:spPr>
        <p:txBody>
          <a:bodyPr wrap="square" rtlCol="0">
            <a:spAutoFit/>
          </a:bodyPr>
          <a:lstStyle/>
          <a:p>
            <a:r>
              <a:rPr lang="en-US" b="1" dirty="0">
                <a:solidFill>
                  <a:schemeClr val="bg1"/>
                </a:solidFill>
              </a:rPr>
              <a:t>S11</a:t>
            </a:r>
          </a:p>
        </p:txBody>
      </p:sp>
      <p:sp>
        <p:nvSpPr>
          <p:cNvPr id="135" name="TextBox 134">
            <a:extLst>
              <a:ext uri="{FF2B5EF4-FFF2-40B4-BE49-F238E27FC236}">
                <a16:creationId xmlns:a16="http://schemas.microsoft.com/office/drawing/2014/main" id="{0BBF019E-816D-008F-18EB-06A422EC6BEA}"/>
              </a:ext>
            </a:extLst>
          </p:cNvPr>
          <p:cNvSpPr txBox="1"/>
          <p:nvPr/>
        </p:nvSpPr>
        <p:spPr>
          <a:xfrm>
            <a:off x="3754297" y="3329950"/>
            <a:ext cx="783864" cy="377509"/>
          </a:xfrm>
          <a:prstGeom prst="rect">
            <a:avLst/>
          </a:prstGeom>
          <a:noFill/>
        </p:spPr>
        <p:txBody>
          <a:bodyPr wrap="square" rtlCol="0">
            <a:spAutoFit/>
          </a:bodyPr>
          <a:lstStyle/>
          <a:p>
            <a:r>
              <a:rPr lang="en-US" b="1" dirty="0">
                <a:solidFill>
                  <a:schemeClr val="bg1"/>
                </a:solidFill>
              </a:rPr>
              <a:t>S10</a:t>
            </a:r>
          </a:p>
        </p:txBody>
      </p:sp>
      <p:sp>
        <p:nvSpPr>
          <p:cNvPr id="136" name="TextBox 135">
            <a:extLst>
              <a:ext uri="{FF2B5EF4-FFF2-40B4-BE49-F238E27FC236}">
                <a16:creationId xmlns:a16="http://schemas.microsoft.com/office/drawing/2014/main" id="{2FC37073-6C0B-946B-3A07-BF5AE38E52F4}"/>
              </a:ext>
            </a:extLst>
          </p:cNvPr>
          <p:cNvSpPr txBox="1"/>
          <p:nvPr/>
        </p:nvSpPr>
        <p:spPr>
          <a:xfrm>
            <a:off x="2874802" y="4428014"/>
            <a:ext cx="783864" cy="377509"/>
          </a:xfrm>
          <a:prstGeom prst="rect">
            <a:avLst/>
          </a:prstGeom>
          <a:noFill/>
        </p:spPr>
        <p:txBody>
          <a:bodyPr wrap="square" rtlCol="0">
            <a:spAutoFit/>
          </a:bodyPr>
          <a:lstStyle/>
          <a:p>
            <a:r>
              <a:rPr lang="en-US" b="1" dirty="0">
                <a:solidFill>
                  <a:schemeClr val="bg1"/>
                </a:solidFill>
              </a:rPr>
              <a:t>S12</a:t>
            </a:r>
          </a:p>
        </p:txBody>
      </p:sp>
      <p:sp>
        <p:nvSpPr>
          <p:cNvPr id="137" name="TextBox 136">
            <a:extLst>
              <a:ext uri="{FF2B5EF4-FFF2-40B4-BE49-F238E27FC236}">
                <a16:creationId xmlns:a16="http://schemas.microsoft.com/office/drawing/2014/main" id="{66AC6322-D5E3-1455-7738-552E231D3959}"/>
              </a:ext>
            </a:extLst>
          </p:cNvPr>
          <p:cNvSpPr txBox="1"/>
          <p:nvPr/>
        </p:nvSpPr>
        <p:spPr>
          <a:xfrm>
            <a:off x="2871133" y="5143788"/>
            <a:ext cx="783864" cy="377509"/>
          </a:xfrm>
          <a:prstGeom prst="rect">
            <a:avLst/>
          </a:prstGeom>
          <a:noFill/>
        </p:spPr>
        <p:txBody>
          <a:bodyPr wrap="square" rtlCol="0">
            <a:spAutoFit/>
          </a:bodyPr>
          <a:lstStyle/>
          <a:p>
            <a:r>
              <a:rPr lang="en-US" b="1" dirty="0">
                <a:solidFill>
                  <a:schemeClr val="bg1"/>
                </a:solidFill>
              </a:rPr>
              <a:t>S13</a:t>
            </a:r>
          </a:p>
        </p:txBody>
      </p:sp>
      <p:sp>
        <p:nvSpPr>
          <p:cNvPr id="138" name="TextBox 137">
            <a:extLst>
              <a:ext uri="{FF2B5EF4-FFF2-40B4-BE49-F238E27FC236}">
                <a16:creationId xmlns:a16="http://schemas.microsoft.com/office/drawing/2014/main" id="{7315DE10-9F82-A5EC-7FD9-0ECD098B9802}"/>
              </a:ext>
            </a:extLst>
          </p:cNvPr>
          <p:cNvSpPr txBox="1"/>
          <p:nvPr/>
        </p:nvSpPr>
        <p:spPr>
          <a:xfrm>
            <a:off x="3756580" y="5155077"/>
            <a:ext cx="783864" cy="377509"/>
          </a:xfrm>
          <a:prstGeom prst="rect">
            <a:avLst/>
          </a:prstGeom>
          <a:noFill/>
        </p:spPr>
        <p:txBody>
          <a:bodyPr wrap="square" rtlCol="0">
            <a:spAutoFit/>
          </a:bodyPr>
          <a:lstStyle/>
          <a:p>
            <a:r>
              <a:rPr lang="en-US" b="1" dirty="0">
                <a:solidFill>
                  <a:schemeClr val="bg1"/>
                </a:solidFill>
              </a:rPr>
              <a:t>S14</a:t>
            </a:r>
          </a:p>
        </p:txBody>
      </p:sp>
      <p:sp>
        <p:nvSpPr>
          <p:cNvPr id="139" name="TextBox 138">
            <a:extLst>
              <a:ext uri="{FF2B5EF4-FFF2-40B4-BE49-F238E27FC236}">
                <a16:creationId xmlns:a16="http://schemas.microsoft.com/office/drawing/2014/main" id="{5549D301-84E0-1774-1104-EDEB7EAF8A6F}"/>
              </a:ext>
            </a:extLst>
          </p:cNvPr>
          <p:cNvSpPr txBox="1"/>
          <p:nvPr/>
        </p:nvSpPr>
        <p:spPr>
          <a:xfrm>
            <a:off x="3756665" y="4415686"/>
            <a:ext cx="783864" cy="377509"/>
          </a:xfrm>
          <a:prstGeom prst="rect">
            <a:avLst/>
          </a:prstGeom>
          <a:noFill/>
        </p:spPr>
        <p:txBody>
          <a:bodyPr wrap="square" rtlCol="0">
            <a:spAutoFit/>
          </a:bodyPr>
          <a:lstStyle/>
          <a:p>
            <a:r>
              <a:rPr lang="en-US" b="1" dirty="0">
                <a:solidFill>
                  <a:schemeClr val="bg1"/>
                </a:solidFill>
              </a:rPr>
              <a:t>S15</a:t>
            </a:r>
          </a:p>
        </p:txBody>
      </p:sp>
    </p:spTree>
    <p:custDataLst>
      <p:tags r:id="rId1"/>
    </p:custDataLst>
    <p:extLst>
      <p:ext uri="{BB962C8B-B14F-4D97-AF65-F5344CB8AC3E}">
        <p14:creationId xmlns:p14="http://schemas.microsoft.com/office/powerpoint/2010/main" val="3243178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6131"/>
            <a:ext cx="10515600" cy="1325563"/>
          </a:xfrm>
        </p:spPr>
        <p:txBody>
          <a:bodyPr/>
          <a:lstStyle/>
          <a:p>
            <a:r>
              <a:rPr lang="en-US" dirty="0">
                <a:latin typeface="+mn-lt"/>
              </a:rPr>
              <a:t>Address Translation</a:t>
            </a:r>
          </a:p>
        </p:txBody>
      </p:sp>
    </p:spTree>
    <p:custDataLst>
      <p:tags r:id="rId1"/>
    </p:custDataLst>
    <p:extLst>
      <p:ext uri="{BB962C8B-B14F-4D97-AF65-F5344CB8AC3E}">
        <p14:creationId xmlns:p14="http://schemas.microsoft.com/office/powerpoint/2010/main" val="1814032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6131"/>
            <a:ext cx="10515600" cy="1325563"/>
          </a:xfrm>
        </p:spPr>
        <p:txBody>
          <a:bodyPr/>
          <a:lstStyle/>
          <a:p>
            <a:r>
              <a:rPr lang="en-US" dirty="0">
                <a:latin typeface="+mn-lt"/>
              </a:rPr>
              <a:t>Address Translation</a:t>
            </a:r>
          </a:p>
        </p:txBody>
      </p:sp>
      <p:sp>
        <p:nvSpPr>
          <p:cNvPr id="4" name="TextBox 3">
            <a:extLst>
              <a:ext uri="{FF2B5EF4-FFF2-40B4-BE49-F238E27FC236}">
                <a16:creationId xmlns:a16="http://schemas.microsoft.com/office/drawing/2014/main" id="{7E21688F-AC76-FD9C-FB09-B725F7C365DB}"/>
              </a:ext>
            </a:extLst>
          </p:cNvPr>
          <p:cNvSpPr txBox="1"/>
          <p:nvPr/>
        </p:nvSpPr>
        <p:spPr>
          <a:xfrm>
            <a:off x="0" y="719957"/>
            <a:ext cx="12192000" cy="6055504"/>
          </a:xfrm>
          <a:prstGeom prst="rect">
            <a:avLst/>
          </a:prstGeom>
          <a:noFill/>
        </p:spPr>
        <p:txBody>
          <a:bodyPr wrap="square" rtlCol="0">
            <a:spAutoFit/>
          </a:bodyPr>
          <a:lstStyle/>
          <a:p>
            <a:pPr lvl="1" algn="just"/>
            <a:endParaRPr lang="en-US" sz="2500" dirty="0"/>
          </a:p>
          <a:p>
            <a:pPr marL="342900" indent="-342900" algn="just">
              <a:buFont typeface="Arial" panose="020B0604020202020204" pitchFamily="34" charset="0"/>
              <a:buChar char="•"/>
            </a:pPr>
            <a:r>
              <a:rPr lang="en-US" sz="2500" dirty="0"/>
              <a:t> Unified virtual memory requires translating virtual addresses to physical addresses</a:t>
            </a:r>
          </a:p>
          <a:p>
            <a:pPr algn="just"/>
            <a:endParaRPr lang="en-US" sz="2500" dirty="0"/>
          </a:p>
          <a:p>
            <a:pPr algn="just"/>
            <a:endParaRPr lang="en-US" sz="2500" dirty="0"/>
          </a:p>
          <a:p>
            <a:pPr algn="just"/>
            <a:endParaRPr lang="en-US" sz="2500" dirty="0"/>
          </a:p>
          <a:p>
            <a:pPr algn="just">
              <a:lnSpc>
                <a:spcPct val="250000"/>
              </a:lnSpc>
            </a:pPr>
            <a:endParaRPr lang="en-US" sz="2500" dirty="0"/>
          </a:p>
          <a:p>
            <a:pPr lvl="1" algn="just"/>
            <a:endParaRPr lang="en-US" sz="2500" dirty="0"/>
          </a:p>
          <a:p>
            <a:pPr lvl="1" algn="just"/>
            <a:endParaRPr lang="en-US" sz="2500" dirty="0"/>
          </a:p>
          <a:p>
            <a:pPr algn="just"/>
            <a:endParaRPr lang="en-US" sz="2500" dirty="0"/>
          </a:p>
          <a:p>
            <a:pPr marL="800100" lvl="1" indent="-342900" algn="just">
              <a:buFont typeface="Courier New" panose="02070309020205020404" pitchFamily="49" charset="0"/>
              <a:buChar char="o"/>
            </a:pPr>
            <a:endParaRPr lang="en-US" sz="2500" dirty="0"/>
          </a:p>
          <a:p>
            <a:pPr marL="342900" indent="-342900" algn="just">
              <a:buFont typeface="Arial" panose="020B0604020202020204" pitchFamily="34" charset="0"/>
              <a:buChar char="•"/>
            </a:pPr>
            <a:endParaRPr lang="en-US" sz="2500" dirty="0"/>
          </a:p>
          <a:p>
            <a:pPr marL="342900" indent="-342900" algn="just">
              <a:buFont typeface="Arial" panose="020B0604020202020204" pitchFamily="34" charset="0"/>
              <a:buChar char="•"/>
            </a:pPr>
            <a:endParaRPr lang="en-US" sz="2500" dirty="0"/>
          </a:p>
          <a:p>
            <a:pPr marL="342900" indent="-342900" algn="just">
              <a:buFont typeface="Arial" panose="020B0604020202020204" pitchFamily="34" charset="0"/>
              <a:buChar char="•"/>
            </a:pPr>
            <a:endParaRPr lang="en-US" sz="2500" dirty="0"/>
          </a:p>
          <a:p>
            <a:pPr marL="342900" indent="-342900" algn="just">
              <a:buFont typeface="Arial" panose="020B0604020202020204" pitchFamily="34" charset="0"/>
              <a:buChar char="•"/>
            </a:pPr>
            <a:endParaRPr lang="en-US" sz="2500" dirty="0"/>
          </a:p>
        </p:txBody>
      </p:sp>
      <p:sp>
        <p:nvSpPr>
          <p:cNvPr id="3" name="TextBox 2">
            <a:extLst>
              <a:ext uri="{FF2B5EF4-FFF2-40B4-BE49-F238E27FC236}">
                <a16:creationId xmlns:a16="http://schemas.microsoft.com/office/drawing/2014/main" id="{927891E3-2CA4-1A86-45B3-1685B188A2FA}"/>
              </a:ext>
            </a:extLst>
          </p:cNvPr>
          <p:cNvSpPr txBox="1"/>
          <p:nvPr/>
        </p:nvSpPr>
        <p:spPr>
          <a:xfrm>
            <a:off x="1820968" y="1785729"/>
            <a:ext cx="1603203" cy="348813"/>
          </a:xfrm>
          <a:prstGeom prst="rect">
            <a:avLst/>
          </a:prstGeom>
          <a:noFill/>
        </p:spPr>
        <p:txBody>
          <a:bodyPr wrap="square" rtlCol="0">
            <a:spAutoFit/>
          </a:bodyPr>
          <a:lstStyle/>
          <a:p>
            <a:r>
              <a:rPr lang="en-US" sz="2500" b="1" baseline="30000" dirty="0"/>
              <a:t>Virtual Address</a:t>
            </a:r>
          </a:p>
        </p:txBody>
      </p:sp>
      <p:sp>
        <p:nvSpPr>
          <p:cNvPr id="5" name="Left Arrow 4">
            <a:extLst>
              <a:ext uri="{FF2B5EF4-FFF2-40B4-BE49-F238E27FC236}">
                <a16:creationId xmlns:a16="http://schemas.microsoft.com/office/drawing/2014/main" id="{897BB103-308D-4D81-8214-9ED4E9A58781}"/>
              </a:ext>
            </a:extLst>
          </p:cNvPr>
          <p:cNvSpPr/>
          <p:nvPr/>
        </p:nvSpPr>
        <p:spPr>
          <a:xfrm rot="16200000">
            <a:off x="1981387" y="2353096"/>
            <a:ext cx="1043864" cy="498343"/>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6" name="Table 4">
            <a:extLst>
              <a:ext uri="{FF2B5EF4-FFF2-40B4-BE49-F238E27FC236}">
                <a16:creationId xmlns:a16="http://schemas.microsoft.com/office/drawing/2014/main" id="{36FA97D2-F236-46CC-4AEB-E7FBEEE41B99}"/>
              </a:ext>
            </a:extLst>
          </p:cNvPr>
          <p:cNvGraphicFramePr>
            <a:graphicFrameLocks noGrp="1"/>
          </p:cNvGraphicFramePr>
          <p:nvPr/>
        </p:nvGraphicFramePr>
        <p:xfrm>
          <a:off x="1239410" y="1692190"/>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7" name="TextBox 6">
            <a:extLst>
              <a:ext uri="{FF2B5EF4-FFF2-40B4-BE49-F238E27FC236}">
                <a16:creationId xmlns:a16="http://schemas.microsoft.com/office/drawing/2014/main" id="{4FDD6EE9-EF64-3EF1-7259-34787A35DCB6}"/>
              </a:ext>
            </a:extLst>
          </p:cNvPr>
          <p:cNvSpPr txBox="1"/>
          <p:nvPr/>
        </p:nvSpPr>
        <p:spPr>
          <a:xfrm rot="5400000">
            <a:off x="1284435" y="2515058"/>
            <a:ext cx="1421879" cy="348813"/>
          </a:xfrm>
          <a:prstGeom prst="rect">
            <a:avLst/>
          </a:prstGeom>
        </p:spPr>
        <p:txBody>
          <a:bodyPr wrap="square" rtlCol="0">
            <a:spAutoFit/>
          </a:bodyPr>
          <a:lstStyle/>
          <a:p>
            <a:r>
              <a:rPr lang="en-US" sz="2500" b="1" baseline="30000" dirty="0"/>
              <a:t>Translation</a:t>
            </a:r>
          </a:p>
        </p:txBody>
      </p:sp>
      <p:graphicFrame>
        <p:nvGraphicFramePr>
          <p:cNvPr id="8" name="Table 4">
            <a:extLst>
              <a:ext uri="{FF2B5EF4-FFF2-40B4-BE49-F238E27FC236}">
                <a16:creationId xmlns:a16="http://schemas.microsoft.com/office/drawing/2014/main" id="{72F7BD62-5E1F-4599-683E-140EB73E15AC}"/>
              </a:ext>
            </a:extLst>
          </p:cNvPr>
          <p:cNvGraphicFramePr>
            <a:graphicFrameLocks noGrp="1"/>
          </p:cNvGraphicFramePr>
          <p:nvPr/>
        </p:nvGraphicFramePr>
        <p:xfrm>
          <a:off x="1239409" y="3143938"/>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9" name="TextBox 8">
            <a:extLst>
              <a:ext uri="{FF2B5EF4-FFF2-40B4-BE49-F238E27FC236}">
                <a16:creationId xmlns:a16="http://schemas.microsoft.com/office/drawing/2014/main" id="{8B3BA830-4362-6C8C-9320-B86E9E40FBA0}"/>
              </a:ext>
            </a:extLst>
          </p:cNvPr>
          <p:cNvSpPr txBox="1"/>
          <p:nvPr/>
        </p:nvSpPr>
        <p:spPr>
          <a:xfrm>
            <a:off x="1761039" y="3240850"/>
            <a:ext cx="1828354" cy="348813"/>
          </a:xfrm>
          <a:prstGeom prst="rect">
            <a:avLst/>
          </a:prstGeom>
          <a:noFill/>
        </p:spPr>
        <p:txBody>
          <a:bodyPr wrap="square" rtlCol="0">
            <a:spAutoFit/>
          </a:bodyPr>
          <a:lstStyle/>
          <a:p>
            <a:r>
              <a:rPr lang="en-US" sz="2500" b="1" baseline="30000" dirty="0"/>
              <a:t>Physical Address</a:t>
            </a:r>
          </a:p>
        </p:txBody>
      </p:sp>
    </p:spTree>
    <p:custDataLst>
      <p:tags r:id="rId1"/>
    </p:custDataLst>
    <p:extLst>
      <p:ext uri="{BB962C8B-B14F-4D97-AF65-F5344CB8AC3E}">
        <p14:creationId xmlns:p14="http://schemas.microsoft.com/office/powerpoint/2010/main" val="2776661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6131"/>
            <a:ext cx="10515600" cy="1325563"/>
          </a:xfrm>
        </p:spPr>
        <p:txBody>
          <a:bodyPr/>
          <a:lstStyle/>
          <a:p>
            <a:r>
              <a:rPr lang="en-US" dirty="0">
                <a:latin typeface="+mn-lt"/>
              </a:rPr>
              <a:t>Address Translation</a:t>
            </a:r>
          </a:p>
        </p:txBody>
      </p:sp>
      <p:sp>
        <p:nvSpPr>
          <p:cNvPr id="4" name="TextBox 3">
            <a:extLst>
              <a:ext uri="{FF2B5EF4-FFF2-40B4-BE49-F238E27FC236}">
                <a16:creationId xmlns:a16="http://schemas.microsoft.com/office/drawing/2014/main" id="{7E21688F-AC76-FD9C-FB09-B725F7C365DB}"/>
              </a:ext>
            </a:extLst>
          </p:cNvPr>
          <p:cNvSpPr txBox="1"/>
          <p:nvPr/>
        </p:nvSpPr>
        <p:spPr>
          <a:xfrm>
            <a:off x="0" y="730017"/>
            <a:ext cx="12192000" cy="6440225"/>
          </a:xfrm>
          <a:prstGeom prst="rect">
            <a:avLst/>
          </a:prstGeom>
          <a:noFill/>
        </p:spPr>
        <p:txBody>
          <a:bodyPr wrap="square" rtlCol="0">
            <a:spAutoFit/>
          </a:bodyPr>
          <a:lstStyle/>
          <a:p>
            <a:pPr lvl="1" algn="just"/>
            <a:endParaRPr lang="en-US" sz="2500" dirty="0"/>
          </a:p>
          <a:p>
            <a:pPr marL="342900" indent="-342900" algn="just">
              <a:buFont typeface="Arial" panose="020B0604020202020204" pitchFamily="34" charset="0"/>
              <a:buChar char="•"/>
            </a:pPr>
            <a:r>
              <a:rPr lang="en-US" sz="2500" dirty="0"/>
              <a:t> Unified virtual memory requires translating virtual addresses to physical addresses</a:t>
            </a:r>
          </a:p>
          <a:p>
            <a:pPr algn="just"/>
            <a:endParaRPr lang="en-US" sz="2500" dirty="0"/>
          </a:p>
          <a:p>
            <a:pPr algn="just"/>
            <a:endParaRPr lang="en-US" sz="2500" dirty="0"/>
          </a:p>
          <a:p>
            <a:pPr algn="just"/>
            <a:endParaRPr lang="en-US" sz="2500" dirty="0"/>
          </a:p>
          <a:p>
            <a:pPr algn="just">
              <a:lnSpc>
                <a:spcPct val="250000"/>
              </a:lnSpc>
            </a:pPr>
            <a:endParaRPr lang="en-US" sz="2500" dirty="0"/>
          </a:p>
          <a:p>
            <a:pPr marL="342900" indent="-342900">
              <a:buFont typeface="Arial" panose="020B0604020202020204" pitchFamily="34" charset="0"/>
              <a:buChar char="•"/>
            </a:pPr>
            <a:r>
              <a:rPr lang="en-US" sz="2500" dirty="0"/>
              <a:t>Address translation requires multiple accesses to the page table</a:t>
            </a:r>
          </a:p>
          <a:p>
            <a:pPr marL="800100" lvl="1" indent="-342900" algn="just">
              <a:buFont typeface="Courier New" panose="02070309020205020404" pitchFamily="49" charset="0"/>
              <a:buChar char="o"/>
            </a:pPr>
            <a:endParaRPr lang="en-US" sz="2500" dirty="0"/>
          </a:p>
          <a:p>
            <a:pPr lvl="1" algn="just"/>
            <a:endParaRPr lang="en-US" sz="2500" dirty="0"/>
          </a:p>
          <a:p>
            <a:pPr algn="just"/>
            <a:endParaRPr lang="en-US" sz="2500" dirty="0"/>
          </a:p>
          <a:p>
            <a:pPr marL="800100" lvl="1" indent="-342900" algn="just">
              <a:buFont typeface="Courier New" panose="02070309020205020404" pitchFamily="49" charset="0"/>
              <a:buChar char="o"/>
            </a:pPr>
            <a:endParaRPr lang="en-US" sz="2500" dirty="0"/>
          </a:p>
          <a:p>
            <a:pPr marL="342900" indent="-342900" algn="just">
              <a:buFont typeface="Arial" panose="020B0604020202020204" pitchFamily="34" charset="0"/>
              <a:buChar char="•"/>
            </a:pPr>
            <a:endParaRPr lang="en-US" sz="2500" dirty="0"/>
          </a:p>
          <a:p>
            <a:pPr marL="342900" indent="-342900" algn="just">
              <a:buFont typeface="Arial" panose="020B0604020202020204" pitchFamily="34" charset="0"/>
              <a:buChar char="•"/>
            </a:pPr>
            <a:endParaRPr lang="en-US" sz="2500" dirty="0"/>
          </a:p>
          <a:p>
            <a:pPr marL="342900" indent="-342900" algn="just">
              <a:buFont typeface="Arial" panose="020B0604020202020204" pitchFamily="34" charset="0"/>
              <a:buChar char="•"/>
            </a:pPr>
            <a:endParaRPr lang="en-US" sz="2500" dirty="0"/>
          </a:p>
          <a:p>
            <a:pPr marL="342900" indent="-342900" algn="just">
              <a:buFont typeface="Arial" panose="020B0604020202020204" pitchFamily="34" charset="0"/>
              <a:buChar char="•"/>
            </a:pPr>
            <a:endParaRPr lang="en-US" sz="2500" dirty="0"/>
          </a:p>
        </p:txBody>
      </p:sp>
      <p:sp>
        <p:nvSpPr>
          <p:cNvPr id="3" name="TextBox 2">
            <a:extLst>
              <a:ext uri="{FF2B5EF4-FFF2-40B4-BE49-F238E27FC236}">
                <a16:creationId xmlns:a16="http://schemas.microsoft.com/office/drawing/2014/main" id="{927891E3-2CA4-1A86-45B3-1685B188A2FA}"/>
              </a:ext>
            </a:extLst>
          </p:cNvPr>
          <p:cNvSpPr txBox="1"/>
          <p:nvPr/>
        </p:nvSpPr>
        <p:spPr>
          <a:xfrm>
            <a:off x="1820968" y="1785729"/>
            <a:ext cx="1603203" cy="348813"/>
          </a:xfrm>
          <a:prstGeom prst="rect">
            <a:avLst/>
          </a:prstGeom>
          <a:noFill/>
        </p:spPr>
        <p:txBody>
          <a:bodyPr wrap="square" rtlCol="0">
            <a:spAutoFit/>
          </a:bodyPr>
          <a:lstStyle/>
          <a:p>
            <a:r>
              <a:rPr lang="en-US" sz="2500" b="1" baseline="30000" dirty="0"/>
              <a:t>Virtual Address</a:t>
            </a:r>
          </a:p>
        </p:txBody>
      </p:sp>
      <p:sp>
        <p:nvSpPr>
          <p:cNvPr id="5" name="Left Arrow 4">
            <a:extLst>
              <a:ext uri="{FF2B5EF4-FFF2-40B4-BE49-F238E27FC236}">
                <a16:creationId xmlns:a16="http://schemas.microsoft.com/office/drawing/2014/main" id="{897BB103-308D-4D81-8214-9ED4E9A58781}"/>
              </a:ext>
            </a:extLst>
          </p:cNvPr>
          <p:cNvSpPr/>
          <p:nvPr/>
        </p:nvSpPr>
        <p:spPr>
          <a:xfrm rot="16200000">
            <a:off x="1981387" y="2353096"/>
            <a:ext cx="1043864" cy="498343"/>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6" name="Table 4">
            <a:extLst>
              <a:ext uri="{FF2B5EF4-FFF2-40B4-BE49-F238E27FC236}">
                <a16:creationId xmlns:a16="http://schemas.microsoft.com/office/drawing/2014/main" id="{36FA97D2-F236-46CC-4AEB-E7FBEEE41B99}"/>
              </a:ext>
            </a:extLst>
          </p:cNvPr>
          <p:cNvGraphicFramePr>
            <a:graphicFrameLocks noGrp="1"/>
          </p:cNvGraphicFramePr>
          <p:nvPr/>
        </p:nvGraphicFramePr>
        <p:xfrm>
          <a:off x="1239410" y="1692190"/>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7" name="TextBox 6">
            <a:extLst>
              <a:ext uri="{FF2B5EF4-FFF2-40B4-BE49-F238E27FC236}">
                <a16:creationId xmlns:a16="http://schemas.microsoft.com/office/drawing/2014/main" id="{4FDD6EE9-EF64-3EF1-7259-34787A35DCB6}"/>
              </a:ext>
            </a:extLst>
          </p:cNvPr>
          <p:cNvSpPr txBox="1"/>
          <p:nvPr/>
        </p:nvSpPr>
        <p:spPr>
          <a:xfrm rot="5400000">
            <a:off x="1284435" y="2515058"/>
            <a:ext cx="1421879" cy="348813"/>
          </a:xfrm>
          <a:prstGeom prst="rect">
            <a:avLst/>
          </a:prstGeom>
        </p:spPr>
        <p:txBody>
          <a:bodyPr wrap="square" rtlCol="0">
            <a:spAutoFit/>
          </a:bodyPr>
          <a:lstStyle/>
          <a:p>
            <a:r>
              <a:rPr lang="en-US" sz="2500" b="1" baseline="30000" dirty="0"/>
              <a:t>Translation</a:t>
            </a:r>
          </a:p>
        </p:txBody>
      </p:sp>
      <p:graphicFrame>
        <p:nvGraphicFramePr>
          <p:cNvPr id="8" name="Table 4">
            <a:extLst>
              <a:ext uri="{FF2B5EF4-FFF2-40B4-BE49-F238E27FC236}">
                <a16:creationId xmlns:a16="http://schemas.microsoft.com/office/drawing/2014/main" id="{72F7BD62-5E1F-4599-683E-140EB73E15AC}"/>
              </a:ext>
            </a:extLst>
          </p:cNvPr>
          <p:cNvGraphicFramePr>
            <a:graphicFrameLocks noGrp="1"/>
          </p:cNvGraphicFramePr>
          <p:nvPr/>
        </p:nvGraphicFramePr>
        <p:xfrm>
          <a:off x="1239409" y="3143938"/>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9" name="TextBox 8">
            <a:extLst>
              <a:ext uri="{FF2B5EF4-FFF2-40B4-BE49-F238E27FC236}">
                <a16:creationId xmlns:a16="http://schemas.microsoft.com/office/drawing/2014/main" id="{8B3BA830-4362-6C8C-9320-B86E9E40FBA0}"/>
              </a:ext>
            </a:extLst>
          </p:cNvPr>
          <p:cNvSpPr txBox="1"/>
          <p:nvPr/>
        </p:nvSpPr>
        <p:spPr>
          <a:xfrm>
            <a:off x="1761039" y="3240850"/>
            <a:ext cx="1828354" cy="348813"/>
          </a:xfrm>
          <a:prstGeom prst="rect">
            <a:avLst/>
          </a:prstGeom>
          <a:noFill/>
        </p:spPr>
        <p:txBody>
          <a:bodyPr wrap="square" rtlCol="0">
            <a:spAutoFit/>
          </a:bodyPr>
          <a:lstStyle/>
          <a:p>
            <a:r>
              <a:rPr lang="en-US" sz="2500" b="1" baseline="30000" dirty="0"/>
              <a:t>Physical Address</a:t>
            </a:r>
          </a:p>
        </p:txBody>
      </p:sp>
    </p:spTree>
    <p:custDataLst>
      <p:tags r:id="rId1"/>
    </p:custDataLst>
    <p:extLst>
      <p:ext uri="{BB962C8B-B14F-4D97-AF65-F5344CB8AC3E}">
        <p14:creationId xmlns:p14="http://schemas.microsoft.com/office/powerpoint/2010/main" val="852537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9AB67A-E027-AE27-2073-D294F5902453}"/>
              </a:ext>
            </a:extLst>
          </p:cNvPr>
          <p:cNvSpPr txBox="1"/>
          <p:nvPr/>
        </p:nvSpPr>
        <p:spPr>
          <a:xfrm>
            <a:off x="0" y="278164"/>
            <a:ext cx="12192000" cy="8030403"/>
          </a:xfrm>
          <a:prstGeom prst="rect">
            <a:avLst/>
          </a:prstGeom>
          <a:noFill/>
          <a:ln>
            <a:noFill/>
          </a:ln>
        </p:spPr>
        <p:txBody>
          <a:bodyPr wrap="square" lIns="0" tIns="45720" rIns="0" bIns="45720" rtlCol="0" anchor="t">
            <a:spAutoFit/>
          </a:bodyPr>
          <a:lstStyle/>
          <a:p>
            <a:pPr marL="274320" indent="-274320" algn="just">
              <a:spcBef>
                <a:spcPts val="400"/>
              </a:spcBef>
            </a:pPr>
            <a:endParaRPr lang="en-US" sz="2500" b="1" dirty="0">
              <a:solidFill>
                <a:srgbClr val="C00000"/>
              </a:solidFill>
              <a:ea typeface="Calibri"/>
              <a:cs typeface="Calibri"/>
            </a:endParaRPr>
          </a:p>
          <a:p>
            <a:pPr marL="800100" lvl="1" indent="-342900" algn="just">
              <a:lnSpc>
                <a:spcPts val="2020"/>
              </a:lnSpc>
              <a:spcBef>
                <a:spcPts val="400"/>
              </a:spcBef>
              <a:buFont typeface="Arial"/>
              <a:buChar char="•"/>
            </a:pPr>
            <a:r>
              <a:rPr lang="en-US" sz="2500" dirty="0"/>
              <a:t>Multiple PIM stacks provide increase capacity for emerging data-intensive workloads</a:t>
            </a:r>
          </a:p>
          <a:p>
            <a:pPr algn="just">
              <a:spcBef>
                <a:spcPts val="400"/>
              </a:spcBef>
            </a:pPr>
            <a:r>
              <a:rPr lang="en-US" sz="2500" b="1" dirty="0"/>
              <a:t>Problem: </a:t>
            </a:r>
            <a:r>
              <a:rPr lang="en-US" sz="2500" dirty="0"/>
              <a:t>Address translation incurs significant overhead in accessing multiple PIM stacks</a:t>
            </a:r>
          </a:p>
          <a:p>
            <a:pPr marL="1257300" lvl="2" indent="-342900" algn="just">
              <a:lnSpc>
                <a:spcPts val="2020"/>
              </a:lnSpc>
              <a:spcBef>
                <a:spcPts val="400"/>
              </a:spcBef>
              <a:buFont typeface="Arial"/>
              <a:buChar char="•"/>
            </a:pPr>
            <a:r>
              <a:rPr lang="en-US" sz="2500" b="1" i="1" dirty="0"/>
              <a:t>Radix-based translation: </a:t>
            </a:r>
            <a:r>
              <a:rPr lang="en-US" sz="2500" dirty="0"/>
              <a:t>Multiple sequential cross-stack page table walks </a:t>
            </a:r>
          </a:p>
          <a:p>
            <a:pPr marL="1257300" lvl="2" indent="-342900" algn="just">
              <a:lnSpc>
                <a:spcPts val="2020"/>
              </a:lnSpc>
              <a:spcBef>
                <a:spcPts val="400"/>
              </a:spcBef>
              <a:buFont typeface="Arial"/>
              <a:buChar char="•"/>
            </a:pPr>
            <a:r>
              <a:rPr lang="en-US" sz="2500" b="1" i="1" dirty="0"/>
              <a:t>Cuckoo hash-based translation: </a:t>
            </a:r>
            <a:r>
              <a:rPr lang="en-US" sz="2500" dirty="0"/>
              <a:t>Multiple parallel accesses across memory stacks</a:t>
            </a:r>
          </a:p>
          <a:p>
            <a:pPr algn="just">
              <a:spcBef>
                <a:spcPts val="400"/>
              </a:spcBef>
            </a:pPr>
            <a:r>
              <a:rPr lang="en-US" sz="2500" b="1" i="1" dirty="0">
                <a:solidFill>
                  <a:srgbClr val="2F5597"/>
                </a:solidFill>
              </a:rPr>
              <a:t>Goal:</a:t>
            </a:r>
            <a:r>
              <a:rPr lang="en-US" sz="2500" i="1" dirty="0">
                <a:solidFill>
                  <a:srgbClr val="2F5597"/>
                </a:solidFill>
              </a:rPr>
              <a:t> Design an efficient address translation scheme for multi-stack PIM systems               </a:t>
            </a:r>
          </a:p>
          <a:p>
            <a:pPr marL="274320" indent="-274320" algn="just">
              <a:spcBef>
                <a:spcPts val="400"/>
              </a:spcBef>
            </a:pPr>
            <a:r>
              <a:rPr lang="en-US" sz="2500" b="1" dirty="0">
                <a:solidFill>
                  <a:schemeClr val="tx2"/>
                </a:solidFill>
              </a:rPr>
              <a:t>Observations and Key Ideas:</a:t>
            </a:r>
          </a:p>
          <a:p>
            <a:pPr marL="800100" lvl="1" indent="-342900" algn="just">
              <a:lnSpc>
                <a:spcPts val="2100"/>
              </a:lnSpc>
              <a:spcBef>
                <a:spcPts val="400"/>
              </a:spcBef>
              <a:buFont typeface="Arial"/>
              <a:buChar char="•"/>
            </a:pPr>
            <a:r>
              <a:rPr lang="en-US" sz="2500" i="1" dirty="0">
                <a:solidFill>
                  <a:schemeClr val="tx2"/>
                </a:solidFill>
              </a:rPr>
              <a:t>Observation: High intra-stack parallelism with multiple vaults in each stack</a:t>
            </a:r>
            <a:endParaRPr lang="en-US" sz="2500" i="1" dirty="0">
              <a:solidFill>
                <a:schemeClr val="tx2"/>
              </a:solidFill>
              <a:ea typeface="Calibri" panose="020F0502020204030204"/>
              <a:cs typeface="Calibri"/>
            </a:endParaRPr>
          </a:p>
          <a:p>
            <a:pPr marL="800100" lvl="1" indent="-342900" algn="just">
              <a:lnSpc>
                <a:spcPts val="2100"/>
              </a:lnSpc>
              <a:spcBef>
                <a:spcPts val="400"/>
              </a:spcBef>
              <a:buFont typeface="Arial"/>
              <a:buChar char="•"/>
            </a:pPr>
            <a:r>
              <a:rPr lang="en-US" sz="2500" dirty="0">
                <a:solidFill>
                  <a:schemeClr val="tx2"/>
                </a:solidFill>
              </a:rPr>
              <a:t>Key Idea: Network-contention-aware hash</a:t>
            </a:r>
          </a:p>
          <a:p>
            <a:pPr marL="1257300" lvl="2" indent="-342900" algn="just">
              <a:lnSpc>
                <a:spcPts val="2100"/>
              </a:lnSpc>
              <a:spcBef>
                <a:spcPts val="400"/>
              </a:spcBef>
              <a:buFont typeface="Arial"/>
              <a:buChar char="•"/>
            </a:pPr>
            <a:r>
              <a:rPr lang="en-US" sz="2100" dirty="0">
                <a:solidFill>
                  <a:schemeClr val="tx2"/>
                </a:solidFill>
              </a:rPr>
              <a:t>Change cuckoo hash layout to generate parallel accesses within one stack across multiple vaults </a:t>
            </a:r>
          </a:p>
          <a:p>
            <a:pPr marL="1257300" lvl="2" indent="-342900" algn="just">
              <a:lnSpc>
                <a:spcPts val="2100"/>
              </a:lnSpc>
              <a:spcBef>
                <a:spcPts val="400"/>
              </a:spcBef>
              <a:buFont typeface="Arial"/>
              <a:buChar char="•"/>
            </a:pPr>
            <a:r>
              <a:rPr lang="en-US" sz="2100" dirty="0">
                <a:solidFill>
                  <a:schemeClr val="tx2"/>
                </a:solidFill>
              </a:rPr>
              <a:t>Send only one request towards the stack and generate parallel accesses within the stack</a:t>
            </a:r>
          </a:p>
          <a:p>
            <a:pPr marL="800100" lvl="1" indent="-342900" algn="just">
              <a:lnSpc>
                <a:spcPts val="2100"/>
              </a:lnSpc>
              <a:spcBef>
                <a:spcPts val="400"/>
              </a:spcBef>
              <a:buFont typeface="Arial"/>
              <a:buChar char="•"/>
            </a:pPr>
            <a:r>
              <a:rPr lang="en-US" sz="2500" i="1" dirty="0">
                <a:solidFill>
                  <a:schemeClr val="tx2"/>
                </a:solidFill>
              </a:rPr>
              <a:t>Observation: High parallelism enables minimal performance loss with fewer cores </a:t>
            </a:r>
          </a:p>
          <a:p>
            <a:pPr marL="800100" lvl="1" indent="-342900" algn="just">
              <a:lnSpc>
                <a:spcPts val="2100"/>
              </a:lnSpc>
              <a:spcBef>
                <a:spcPts val="400"/>
              </a:spcBef>
              <a:buFont typeface="Arial"/>
              <a:buChar char="•"/>
            </a:pPr>
            <a:r>
              <a:rPr lang="en-US" sz="2500" dirty="0">
                <a:solidFill>
                  <a:schemeClr val="tx2"/>
                </a:solidFill>
              </a:rPr>
              <a:t>Key Idea: Pre-translate addresses </a:t>
            </a:r>
          </a:p>
          <a:p>
            <a:pPr marL="1257300" lvl="2" indent="-342900" algn="just">
              <a:lnSpc>
                <a:spcPts val="2100"/>
              </a:lnSpc>
              <a:spcBef>
                <a:spcPts val="400"/>
              </a:spcBef>
              <a:buFont typeface="Arial"/>
              <a:buChar char="•"/>
            </a:pPr>
            <a:r>
              <a:rPr lang="en-US" sz="2100" dirty="0">
                <a:solidFill>
                  <a:schemeClr val="tx2"/>
                </a:solidFill>
              </a:rPr>
              <a:t>Use a few cores to run ahead future iterations of the workload</a:t>
            </a:r>
            <a:endParaRPr lang="en-US" sz="2100" dirty="0">
              <a:solidFill>
                <a:schemeClr val="tx2"/>
              </a:solidFill>
              <a:ea typeface="Calibri"/>
              <a:cs typeface="Calibri"/>
            </a:endParaRPr>
          </a:p>
          <a:p>
            <a:pPr marL="1257300" lvl="2" indent="-342900" algn="just">
              <a:lnSpc>
                <a:spcPts val="2100"/>
              </a:lnSpc>
              <a:spcBef>
                <a:spcPts val="400"/>
              </a:spcBef>
              <a:buFont typeface="Arial"/>
              <a:buChar char="•"/>
            </a:pPr>
            <a:r>
              <a:rPr lang="en-US" sz="2100" dirty="0">
                <a:solidFill>
                  <a:schemeClr val="tx2"/>
                </a:solidFill>
              </a:rPr>
              <a:t>Pre-translate cross-stack addresses and bring them inside the same stack for future use</a:t>
            </a:r>
            <a:endParaRPr lang="en-US" sz="2100" b="1" dirty="0"/>
          </a:p>
          <a:p>
            <a:pPr algn="just">
              <a:spcBef>
                <a:spcPts val="400"/>
              </a:spcBef>
            </a:pPr>
            <a:r>
              <a:rPr lang="en-US" sz="2500" b="1" dirty="0"/>
              <a:t>Result: </a:t>
            </a:r>
            <a:r>
              <a:rPr lang="en-US" sz="2500" b="1" dirty="0" err="1"/>
              <a:t>vPIM</a:t>
            </a:r>
            <a:r>
              <a:rPr lang="en-US" sz="2500" b="1" dirty="0"/>
              <a:t> </a:t>
            </a:r>
            <a:r>
              <a:rPr lang="en-US" sz="2500" dirty="0"/>
              <a:t>provide 4.4x and 1.7x speedup compared to radix and cuckoo hash</a:t>
            </a:r>
          </a:p>
          <a:p>
            <a:pPr lvl="2" algn="just">
              <a:lnSpc>
                <a:spcPts val="2100"/>
              </a:lnSpc>
              <a:spcBef>
                <a:spcPts val="400"/>
              </a:spcBef>
            </a:pPr>
            <a:endParaRPr lang="en-US" sz="2500" dirty="0">
              <a:solidFill>
                <a:schemeClr val="tx2"/>
              </a:solidFill>
              <a:ea typeface="Calibri"/>
              <a:cs typeface="Calibri"/>
            </a:endParaRPr>
          </a:p>
          <a:p>
            <a:pPr lvl="2" algn="just">
              <a:spcBef>
                <a:spcPts val="400"/>
              </a:spcBef>
            </a:pPr>
            <a:r>
              <a:rPr lang="en-US" sz="2500" dirty="0">
                <a:solidFill>
                  <a:schemeClr val="tx2"/>
                </a:solidFill>
              </a:rPr>
              <a:t>                                </a:t>
            </a:r>
          </a:p>
          <a:p>
            <a:pPr algn="just">
              <a:spcBef>
                <a:spcPts val="400"/>
              </a:spcBef>
            </a:pPr>
            <a:endParaRPr lang="en-US" sz="2500" b="1" dirty="0"/>
          </a:p>
          <a:p>
            <a:pPr algn="just">
              <a:spcBef>
                <a:spcPts val="400"/>
              </a:spcBef>
            </a:pPr>
            <a:endParaRPr lang="en-US" sz="2500" dirty="0"/>
          </a:p>
          <a:p>
            <a:pPr marL="0" indent="0" algn="just">
              <a:spcBef>
                <a:spcPts val="400"/>
              </a:spcBef>
              <a:buNone/>
            </a:pPr>
            <a:endParaRPr lang="tr-TR" sz="2500" dirty="0"/>
          </a:p>
        </p:txBody>
      </p:sp>
      <p:sp>
        <p:nvSpPr>
          <p:cNvPr id="2" name="Title 1"/>
          <p:cNvSpPr>
            <a:spLocks noGrp="1"/>
          </p:cNvSpPr>
          <p:nvPr>
            <p:ph type="title"/>
          </p:nvPr>
        </p:nvSpPr>
        <p:spPr>
          <a:xfrm>
            <a:off x="649922" y="-336702"/>
            <a:ext cx="10515600" cy="1325563"/>
          </a:xfrm>
        </p:spPr>
        <p:txBody>
          <a:bodyPr>
            <a:normAutofit/>
          </a:bodyPr>
          <a:lstStyle/>
          <a:p>
            <a:pPr algn="ctr"/>
            <a:r>
              <a:rPr lang="en-US" b="1" dirty="0">
                <a:latin typeface="+mn-lt"/>
              </a:rPr>
              <a:t>Summary</a:t>
            </a:r>
          </a:p>
        </p:txBody>
      </p:sp>
    </p:spTree>
    <p:custDataLst>
      <p:tags r:id="rId1"/>
    </p:custDataLst>
    <p:extLst>
      <p:ext uri="{BB962C8B-B14F-4D97-AF65-F5344CB8AC3E}">
        <p14:creationId xmlns:p14="http://schemas.microsoft.com/office/powerpoint/2010/main" val="354527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fade">
                                      <p:cBhvr>
                                        <p:cTn id="47" dur="500"/>
                                        <p:tgtEl>
                                          <p:spTgt spid="4">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fade">
                                      <p:cBhvr>
                                        <p:cTn id="52" dur="500"/>
                                        <p:tgtEl>
                                          <p:spTgt spid="4">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11" end="11"/>
                                            </p:txEl>
                                          </p:spTgt>
                                        </p:tgtEl>
                                        <p:attrNameLst>
                                          <p:attrName>style.visibility</p:attrName>
                                        </p:attrNameLst>
                                      </p:cBhvr>
                                      <p:to>
                                        <p:strVal val="visible"/>
                                      </p:to>
                                    </p:set>
                                    <p:animEffect transition="in" filter="fade">
                                      <p:cBhvr>
                                        <p:cTn id="57" dur="500"/>
                                        <p:tgtEl>
                                          <p:spTgt spid="4">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
                                            <p:txEl>
                                              <p:pRg st="12" end="12"/>
                                            </p:txEl>
                                          </p:spTgt>
                                        </p:tgtEl>
                                        <p:attrNameLst>
                                          <p:attrName>style.visibility</p:attrName>
                                        </p:attrNameLst>
                                      </p:cBhvr>
                                      <p:to>
                                        <p:strVal val="visible"/>
                                      </p:to>
                                    </p:set>
                                    <p:animEffect transition="in" filter="fade">
                                      <p:cBhvr>
                                        <p:cTn id="62" dur="500"/>
                                        <p:tgtEl>
                                          <p:spTgt spid="4">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13" end="13"/>
                                            </p:txEl>
                                          </p:spTgt>
                                        </p:tgtEl>
                                        <p:attrNameLst>
                                          <p:attrName>style.visibility</p:attrName>
                                        </p:attrNameLst>
                                      </p:cBhvr>
                                      <p:to>
                                        <p:strVal val="visible"/>
                                      </p:to>
                                    </p:set>
                                    <p:animEffect transition="in" filter="fade">
                                      <p:cBhvr>
                                        <p:cTn id="67" dur="500"/>
                                        <p:tgtEl>
                                          <p:spTgt spid="4">
                                            <p:txEl>
                                              <p:pRg st="13" end="1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
                                            <p:txEl>
                                              <p:pRg st="14" end="14"/>
                                            </p:txEl>
                                          </p:spTgt>
                                        </p:tgtEl>
                                        <p:attrNameLst>
                                          <p:attrName>style.visibility</p:attrName>
                                        </p:attrNameLst>
                                      </p:cBhvr>
                                      <p:to>
                                        <p:strVal val="visible"/>
                                      </p:to>
                                    </p:set>
                                    <p:animEffect transition="in" filter="fade">
                                      <p:cBhvr>
                                        <p:cTn id="72" dur="500"/>
                                        <p:tgtEl>
                                          <p:spTgt spid="4">
                                            <p:txEl>
                                              <p:pRg st="14" end="1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
                                            <p:txEl>
                                              <p:pRg st="15" end="15"/>
                                            </p:txEl>
                                          </p:spTgt>
                                        </p:tgtEl>
                                        <p:attrNameLst>
                                          <p:attrName>style.visibility</p:attrName>
                                        </p:attrNameLst>
                                      </p:cBhvr>
                                      <p:to>
                                        <p:strVal val="visible"/>
                                      </p:to>
                                    </p:set>
                                    <p:animEffect transition="in" filter="fade">
                                      <p:cBhvr>
                                        <p:cTn id="77" dur="500"/>
                                        <p:tgtEl>
                                          <p:spTgt spid="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6131"/>
            <a:ext cx="10515600" cy="1325563"/>
          </a:xfrm>
        </p:spPr>
        <p:txBody>
          <a:bodyPr/>
          <a:lstStyle/>
          <a:p>
            <a:r>
              <a:rPr lang="en-US" dirty="0">
                <a:latin typeface="+mn-lt"/>
              </a:rPr>
              <a:t>Address Translation</a:t>
            </a:r>
          </a:p>
        </p:txBody>
      </p:sp>
      <p:sp>
        <p:nvSpPr>
          <p:cNvPr id="4" name="TextBox 3">
            <a:extLst>
              <a:ext uri="{FF2B5EF4-FFF2-40B4-BE49-F238E27FC236}">
                <a16:creationId xmlns:a16="http://schemas.microsoft.com/office/drawing/2014/main" id="{7E21688F-AC76-FD9C-FB09-B725F7C365DB}"/>
              </a:ext>
            </a:extLst>
          </p:cNvPr>
          <p:cNvSpPr txBox="1"/>
          <p:nvPr/>
        </p:nvSpPr>
        <p:spPr>
          <a:xfrm>
            <a:off x="0" y="730011"/>
            <a:ext cx="12192000" cy="7209666"/>
          </a:xfrm>
          <a:prstGeom prst="rect">
            <a:avLst/>
          </a:prstGeom>
          <a:noFill/>
        </p:spPr>
        <p:txBody>
          <a:bodyPr wrap="square" rtlCol="0">
            <a:spAutoFit/>
          </a:bodyPr>
          <a:lstStyle/>
          <a:p>
            <a:pPr lvl="1" algn="just"/>
            <a:endParaRPr lang="en-US" sz="2500" dirty="0"/>
          </a:p>
          <a:p>
            <a:pPr marL="342900" indent="-342900" algn="just">
              <a:buFont typeface="Arial" panose="020B0604020202020204" pitchFamily="34" charset="0"/>
              <a:buChar char="•"/>
            </a:pPr>
            <a:r>
              <a:rPr lang="en-US" sz="2500" dirty="0"/>
              <a:t> Unified virtual memory requires translating virtual addresses to physical addresses</a:t>
            </a:r>
          </a:p>
          <a:p>
            <a:pPr algn="just"/>
            <a:endParaRPr lang="en-US" sz="2500" dirty="0"/>
          </a:p>
          <a:p>
            <a:pPr algn="just"/>
            <a:endParaRPr lang="en-US" sz="2500" dirty="0"/>
          </a:p>
          <a:p>
            <a:pPr algn="just"/>
            <a:endParaRPr lang="en-US" sz="2500" dirty="0"/>
          </a:p>
          <a:p>
            <a:pPr algn="just">
              <a:lnSpc>
                <a:spcPct val="250000"/>
              </a:lnSpc>
            </a:pPr>
            <a:endParaRPr lang="en-US" sz="2500" dirty="0"/>
          </a:p>
          <a:p>
            <a:pPr marL="342900" indent="-342900">
              <a:buFont typeface="Arial" panose="020B0604020202020204" pitchFamily="34" charset="0"/>
              <a:buChar char="•"/>
            </a:pPr>
            <a:r>
              <a:rPr lang="en-US" sz="2500" dirty="0"/>
              <a:t>Address translation requires multiple accesses to the page table</a:t>
            </a:r>
          </a:p>
          <a:p>
            <a:pPr marL="342900" indent="-342900">
              <a:lnSpc>
                <a:spcPct val="150000"/>
              </a:lnSpc>
              <a:buFont typeface="Arial" panose="020B0604020202020204" pitchFamily="34" charset="0"/>
              <a:buChar char="•"/>
            </a:pPr>
            <a:r>
              <a:rPr lang="en-US" sz="2500" dirty="0"/>
              <a:t>It introduces significant overhead in conventional systems which is even worse in PIM</a:t>
            </a:r>
          </a:p>
          <a:p>
            <a:pPr>
              <a:lnSpc>
                <a:spcPct val="150000"/>
              </a:lnSpc>
            </a:pPr>
            <a:endParaRPr lang="en-US" sz="2500" dirty="0"/>
          </a:p>
          <a:p>
            <a:pPr lvl="1" algn="just"/>
            <a:endParaRPr lang="en-US" sz="2500" dirty="0"/>
          </a:p>
          <a:p>
            <a:pPr algn="just"/>
            <a:endParaRPr lang="en-US" sz="2500" dirty="0"/>
          </a:p>
          <a:p>
            <a:pPr marL="800100" lvl="1" indent="-342900" algn="just">
              <a:buFont typeface="Courier New" panose="02070309020205020404" pitchFamily="49" charset="0"/>
              <a:buChar char="o"/>
            </a:pPr>
            <a:endParaRPr lang="en-US" sz="2500" dirty="0"/>
          </a:p>
          <a:p>
            <a:pPr marL="342900" indent="-342900" algn="just">
              <a:buFont typeface="Arial" panose="020B0604020202020204" pitchFamily="34" charset="0"/>
              <a:buChar char="•"/>
            </a:pPr>
            <a:endParaRPr lang="en-US" sz="2500" dirty="0"/>
          </a:p>
          <a:p>
            <a:pPr marL="342900" indent="-342900" algn="just">
              <a:buFont typeface="Arial" panose="020B0604020202020204" pitchFamily="34" charset="0"/>
              <a:buChar char="•"/>
            </a:pPr>
            <a:endParaRPr lang="en-US" sz="2500" dirty="0"/>
          </a:p>
          <a:p>
            <a:pPr marL="342900" indent="-342900" algn="just">
              <a:buFont typeface="Arial" panose="020B0604020202020204" pitchFamily="34" charset="0"/>
              <a:buChar char="•"/>
            </a:pPr>
            <a:endParaRPr lang="en-US" sz="2500" dirty="0"/>
          </a:p>
          <a:p>
            <a:pPr marL="342900" indent="-342900" algn="just">
              <a:buFont typeface="Arial" panose="020B0604020202020204" pitchFamily="34" charset="0"/>
              <a:buChar char="•"/>
            </a:pPr>
            <a:endParaRPr lang="en-US" sz="2500" dirty="0"/>
          </a:p>
        </p:txBody>
      </p:sp>
      <p:sp>
        <p:nvSpPr>
          <p:cNvPr id="3" name="TextBox 2">
            <a:extLst>
              <a:ext uri="{FF2B5EF4-FFF2-40B4-BE49-F238E27FC236}">
                <a16:creationId xmlns:a16="http://schemas.microsoft.com/office/drawing/2014/main" id="{927891E3-2CA4-1A86-45B3-1685B188A2FA}"/>
              </a:ext>
            </a:extLst>
          </p:cNvPr>
          <p:cNvSpPr txBox="1"/>
          <p:nvPr/>
        </p:nvSpPr>
        <p:spPr>
          <a:xfrm>
            <a:off x="1820968" y="1785729"/>
            <a:ext cx="1603203" cy="348813"/>
          </a:xfrm>
          <a:prstGeom prst="rect">
            <a:avLst/>
          </a:prstGeom>
          <a:noFill/>
        </p:spPr>
        <p:txBody>
          <a:bodyPr wrap="square" rtlCol="0">
            <a:spAutoFit/>
          </a:bodyPr>
          <a:lstStyle/>
          <a:p>
            <a:r>
              <a:rPr lang="en-US" sz="2500" b="1" baseline="30000" dirty="0"/>
              <a:t>Virtual Address</a:t>
            </a:r>
          </a:p>
        </p:txBody>
      </p:sp>
      <p:sp>
        <p:nvSpPr>
          <p:cNvPr id="5" name="Left Arrow 4">
            <a:extLst>
              <a:ext uri="{FF2B5EF4-FFF2-40B4-BE49-F238E27FC236}">
                <a16:creationId xmlns:a16="http://schemas.microsoft.com/office/drawing/2014/main" id="{897BB103-308D-4D81-8214-9ED4E9A58781}"/>
              </a:ext>
            </a:extLst>
          </p:cNvPr>
          <p:cNvSpPr/>
          <p:nvPr/>
        </p:nvSpPr>
        <p:spPr>
          <a:xfrm rot="16200000">
            <a:off x="1981387" y="2353096"/>
            <a:ext cx="1043864" cy="498343"/>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6" name="Table 4">
            <a:extLst>
              <a:ext uri="{FF2B5EF4-FFF2-40B4-BE49-F238E27FC236}">
                <a16:creationId xmlns:a16="http://schemas.microsoft.com/office/drawing/2014/main" id="{36FA97D2-F236-46CC-4AEB-E7FBEEE41B99}"/>
              </a:ext>
            </a:extLst>
          </p:cNvPr>
          <p:cNvGraphicFramePr>
            <a:graphicFrameLocks noGrp="1"/>
          </p:cNvGraphicFramePr>
          <p:nvPr/>
        </p:nvGraphicFramePr>
        <p:xfrm>
          <a:off x="1239410" y="1692190"/>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7" name="TextBox 6">
            <a:extLst>
              <a:ext uri="{FF2B5EF4-FFF2-40B4-BE49-F238E27FC236}">
                <a16:creationId xmlns:a16="http://schemas.microsoft.com/office/drawing/2014/main" id="{4FDD6EE9-EF64-3EF1-7259-34787A35DCB6}"/>
              </a:ext>
            </a:extLst>
          </p:cNvPr>
          <p:cNvSpPr txBox="1"/>
          <p:nvPr/>
        </p:nvSpPr>
        <p:spPr>
          <a:xfrm rot="5400000">
            <a:off x="1284435" y="2515058"/>
            <a:ext cx="1421879" cy="348813"/>
          </a:xfrm>
          <a:prstGeom prst="rect">
            <a:avLst/>
          </a:prstGeom>
        </p:spPr>
        <p:txBody>
          <a:bodyPr wrap="square" rtlCol="0">
            <a:spAutoFit/>
          </a:bodyPr>
          <a:lstStyle/>
          <a:p>
            <a:r>
              <a:rPr lang="en-US" sz="2500" b="1" baseline="30000" dirty="0"/>
              <a:t>Translation</a:t>
            </a:r>
          </a:p>
        </p:txBody>
      </p:sp>
      <p:graphicFrame>
        <p:nvGraphicFramePr>
          <p:cNvPr id="8" name="Table 4">
            <a:extLst>
              <a:ext uri="{FF2B5EF4-FFF2-40B4-BE49-F238E27FC236}">
                <a16:creationId xmlns:a16="http://schemas.microsoft.com/office/drawing/2014/main" id="{72F7BD62-5E1F-4599-683E-140EB73E15AC}"/>
              </a:ext>
            </a:extLst>
          </p:cNvPr>
          <p:cNvGraphicFramePr>
            <a:graphicFrameLocks noGrp="1"/>
          </p:cNvGraphicFramePr>
          <p:nvPr/>
        </p:nvGraphicFramePr>
        <p:xfrm>
          <a:off x="1239409" y="3143938"/>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9" name="TextBox 8">
            <a:extLst>
              <a:ext uri="{FF2B5EF4-FFF2-40B4-BE49-F238E27FC236}">
                <a16:creationId xmlns:a16="http://schemas.microsoft.com/office/drawing/2014/main" id="{8B3BA830-4362-6C8C-9320-B86E9E40FBA0}"/>
              </a:ext>
            </a:extLst>
          </p:cNvPr>
          <p:cNvSpPr txBox="1"/>
          <p:nvPr/>
        </p:nvSpPr>
        <p:spPr>
          <a:xfrm>
            <a:off x="1761039" y="3240850"/>
            <a:ext cx="1828354" cy="348813"/>
          </a:xfrm>
          <a:prstGeom prst="rect">
            <a:avLst/>
          </a:prstGeom>
          <a:noFill/>
        </p:spPr>
        <p:txBody>
          <a:bodyPr wrap="square" rtlCol="0">
            <a:spAutoFit/>
          </a:bodyPr>
          <a:lstStyle/>
          <a:p>
            <a:r>
              <a:rPr lang="en-US" sz="2500" b="1" baseline="30000" dirty="0"/>
              <a:t>Physical Address</a:t>
            </a:r>
          </a:p>
        </p:txBody>
      </p:sp>
    </p:spTree>
    <p:custDataLst>
      <p:tags r:id="rId1"/>
    </p:custDataLst>
    <p:extLst>
      <p:ext uri="{BB962C8B-B14F-4D97-AF65-F5344CB8AC3E}">
        <p14:creationId xmlns:p14="http://schemas.microsoft.com/office/powerpoint/2010/main" val="3302693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6131"/>
            <a:ext cx="10515600" cy="1325563"/>
          </a:xfrm>
        </p:spPr>
        <p:txBody>
          <a:bodyPr/>
          <a:lstStyle/>
          <a:p>
            <a:r>
              <a:rPr lang="en-US" dirty="0">
                <a:latin typeface="+mn-lt"/>
              </a:rPr>
              <a:t>Address Translation</a:t>
            </a:r>
          </a:p>
        </p:txBody>
      </p:sp>
      <p:sp>
        <p:nvSpPr>
          <p:cNvPr id="4" name="TextBox 3">
            <a:extLst>
              <a:ext uri="{FF2B5EF4-FFF2-40B4-BE49-F238E27FC236}">
                <a16:creationId xmlns:a16="http://schemas.microsoft.com/office/drawing/2014/main" id="{7E21688F-AC76-FD9C-FB09-B725F7C365DB}"/>
              </a:ext>
            </a:extLst>
          </p:cNvPr>
          <p:cNvSpPr txBox="1"/>
          <p:nvPr/>
        </p:nvSpPr>
        <p:spPr>
          <a:xfrm>
            <a:off x="0" y="730017"/>
            <a:ext cx="12192000" cy="7594387"/>
          </a:xfrm>
          <a:prstGeom prst="rect">
            <a:avLst/>
          </a:prstGeom>
          <a:noFill/>
        </p:spPr>
        <p:txBody>
          <a:bodyPr wrap="square" rtlCol="0">
            <a:spAutoFit/>
          </a:bodyPr>
          <a:lstStyle/>
          <a:p>
            <a:pPr lvl="1" algn="just"/>
            <a:endParaRPr lang="en-US" sz="2500" dirty="0"/>
          </a:p>
          <a:p>
            <a:pPr marL="342900" indent="-342900" algn="just">
              <a:buFont typeface="Arial" panose="020B0604020202020204" pitchFamily="34" charset="0"/>
              <a:buChar char="•"/>
            </a:pPr>
            <a:r>
              <a:rPr lang="en-US" sz="2500" dirty="0"/>
              <a:t> Unified virtual memory requires translating virtual addresses to physical addresses</a:t>
            </a:r>
          </a:p>
          <a:p>
            <a:pPr algn="just"/>
            <a:endParaRPr lang="en-US" sz="2500" dirty="0"/>
          </a:p>
          <a:p>
            <a:pPr algn="just"/>
            <a:endParaRPr lang="en-US" sz="2500" dirty="0"/>
          </a:p>
          <a:p>
            <a:pPr algn="just"/>
            <a:endParaRPr lang="en-US" sz="2500" dirty="0"/>
          </a:p>
          <a:p>
            <a:pPr algn="just">
              <a:lnSpc>
                <a:spcPct val="250000"/>
              </a:lnSpc>
            </a:pPr>
            <a:endParaRPr lang="en-US" sz="2500" dirty="0"/>
          </a:p>
          <a:p>
            <a:pPr marL="342900" indent="-342900">
              <a:buFont typeface="Arial" panose="020B0604020202020204" pitchFamily="34" charset="0"/>
              <a:buChar char="•"/>
            </a:pPr>
            <a:r>
              <a:rPr lang="en-US" sz="2500" dirty="0"/>
              <a:t>Address translation requires multiple accesses to the page table</a:t>
            </a:r>
          </a:p>
          <a:p>
            <a:pPr marL="342900" indent="-342900">
              <a:lnSpc>
                <a:spcPct val="150000"/>
              </a:lnSpc>
              <a:buFont typeface="Arial" panose="020B0604020202020204" pitchFamily="34" charset="0"/>
              <a:buChar char="•"/>
            </a:pPr>
            <a:r>
              <a:rPr lang="en-US" sz="2500" dirty="0"/>
              <a:t>It introduces significant overhead in conventional systems which is even worse in PIM</a:t>
            </a:r>
          </a:p>
          <a:p>
            <a:pPr marL="342900" indent="-342900">
              <a:lnSpc>
                <a:spcPct val="150000"/>
              </a:lnSpc>
              <a:buFont typeface="Arial" panose="020B0604020202020204" pitchFamily="34" charset="0"/>
              <a:buChar char="•"/>
            </a:pPr>
            <a:r>
              <a:rPr lang="en-US" sz="2500" dirty="0"/>
              <a:t> There are two different commonly used approaches for address translation:</a:t>
            </a:r>
          </a:p>
          <a:p>
            <a:pPr lvl="1" algn="just"/>
            <a:endParaRPr lang="en-US" sz="2500" dirty="0"/>
          </a:p>
          <a:p>
            <a:pPr lvl="1" algn="just"/>
            <a:endParaRPr lang="en-US" sz="2500" dirty="0"/>
          </a:p>
          <a:p>
            <a:pPr algn="just"/>
            <a:endParaRPr lang="en-US" sz="2500" dirty="0"/>
          </a:p>
          <a:p>
            <a:pPr marL="800100" lvl="1" indent="-342900" algn="just">
              <a:buFont typeface="Courier New" panose="02070309020205020404" pitchFamily="49" charset="0"/>
              <a:buChar char="o"/>
            </a:pPr>
            <a:endParaRPr lang="en-US" sz="2500" dirty="0"/>
          </a:p>
          <a:p>
            <a:pPr marL="342900" indent="-342900" algn="just">
              <a:buFont typeface="Arial" panose="020B0604020202020204" pitchFamily="34" charset="0"/>
              <a:buChar char="•"/>
            </a:pPr>
            <a:endParaRPr lang="en-US" sz="2500" dirty="0"/>
          </a:p>
          <a:p>
            <a:pPr marL="342900" indent="-342900" algn="just">
              <a:buFont typeface="Arial" panose="020B0604020202020204" pitchFamily="34" charset="0"/>
              <a:buChar char="•"/>
            </a:pPr>
            <a:endParaRPr lang="en-US" sz="2500" dirty="0"/>
          </a:p>
          <a:p>
            <a:pPr marL="342900" indent="-342900" algn="just">
              <a:buFont typeface="Arial" panose="020B0604020202020204" pitchFamily="34" charset="0"/>
              <a:buChar char="•"/>
            </a:pPr>
            <a:endParaRPr lang="en-US" sz="2500" dirty="0"/>
          </a:p>
          <a:p>
            <a:pPr marL="342900" indent="-342900" algn="just">
              <a:buFont typeface="Arial" panose="020B0604020202020204" pitchFamily="34" charset="0"/>
              <a:buChar char="•"/>
            </a:pPr>
            <a:endParaRPr lang="en-US" sz="2500" dirty="0"/>
          </a:p>
        </p:txBody>
      </p:sp>
      <p:sp>
        <p:nvSpPr>
          <p:cNvPr id="3" name="TextBox 2">
            <a:extLst>
              <a:ext uri="{FF2B5EF4-FFF2-40B4-BE49-F238E27FC236}">
                <a16:creationId xmlns:a16="http://schemas.microsoft.com/office/drawing/2014/main" id="{927891E3-2CA4-1A86-45B3-1685B188A2FA}"/>
              </a:ext>
            </a:extLst>
          </p:cNvPr>
          <p:cNvSpPr txBox="1"/>
          <p:nvPr/>
        </p:nvSpPr>
        <p:spPr>
          <a:xfrm>
            <a:off x="1820968" y="1785729"/>
            <a:ext cx="1603203" cy="348813"/>
          </a:xfrm>
          <a:prstGeom prst="rect">
            <a:avLst/>
          </a:prstGeom>
          <a:noFill/>
        </p:spPr>
        <p:txBody>
          <a:bodyPr wrap="square" rtlCol="0">
            <a:spAutoFit/>
          </a:bodyPr>
          <a:lstStyle/>
          <a:p>
            <a:r>
              <a:rPr lang="en-US" sz="2500" b="1" baseline="30000" dirty="0"/>
              <a:t>Virtual Address</a:t>
            </a:r>
          </a:p>
        </p:txBody>
      </p:sp>
      <p:sp>
        <p:nvSpPr>
          <p:cNvPr id="5" name="Left Arrow 4">
            <a:extLst>
              <a:ext uri="{FF2B5EF4-FFF2-40B4-BE49-F238E27FC236}">
                <a16:creationId xmlns:a16="http://schemas.microsoft.com/office/drawing/2014/main" id="{897BB103-308D-4D81-8214-9ED4E9A58781}"/>
              </a:ext>
            </a:extLst>
          </p:cNvPr>
          <p:cNvSpPr/>
          <p:nvPr/>
        </p:nvSpPr>
        <p:spPr>
          <a:xfrm rot="16200000">
            <a:off x="1981387" y="2353096"/>
            <a:ext cx="1043864" cy="498343"/>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6" name="Table 4">
            <a:extLst>
              <a:ext uri="{FF2B5EF4-FFF2-40B4-BE49-F238E27FC236}">
                <a16:creationId xmlns:a16="http://schemas.microsoft.com/office/drawing/2014/main" id="{36FA97D2-F236-46CC-4AEB-E7FBEEE41B99}"/>
              </a:ext>
            </a:extLst>
          </p:cNvPr>
          <p:cNvGraphicFramePr>
            <a:graphicFrameLocks noGrp="1"/>
          </p:cNvGraphicFramePr>
          <p:nvPr/>
        </p:nvGraphicFramePr>
        <p:xfrm>
          <a:off x="1239410" y="1692190"/>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7" name="TextBox 6">
            <a:extLst>
              <a:ext uri="{FF2B5EF4-FFF2-40B4-BE49-F238E27FC236}">
                <a16:creationId xmlns:a16="http://schemas.microsoft.com/office/drawing/2014/main" id="{4FDD6EE9-EF64-3EF1-7259-34787A35DCB6}"/>
              </a:ext>
            </a:extLst>
          </p:cNvPr>
          <p:cNvSpPr txBox="1"/>
          <p:nvPr/>
        </p:nvSpPr>
        <p:spPr>
          <a:xfrm rot="5400000">
            <a:off x="1284435" y="2515058"/>
            <a:ext cx="1421879" cy="348813"/>
          </a:xfrm>
          <a:prstGeom prst="rect">
            <a:avLst/>
          </a:prstGeom>
        </p:spPr>
        <p:txBody>
          <a:bodyPr wrap="square" rtlCol="0">
            <a:spAutoFit/>
          </a:bodyPr>
          <a:lstStyle/>
          <a:p>
            <a:r>
              <a:rPr lang="en-US" sz="2500" b="1" baseline="30000" dirty="0"/>
              <a:t>Translation</a:t>
            </a:r>
          </a:p>
        </p:txBody>
      </p:sp>
      <p:graphicFrame>
        <p:nvGraphicFramePr>
          <p:cNvPr id="8" name="Table 4">
            <a:extLst>
              <a:ext uri="{FF2B5EF4-FFF2-40B4-BE49-F238E27FC236}">
                <a16:creationId xmlns:a16="http://schemas.microsoft.com/office/drawing/2014/main" id="{72F7BD62-5E1F-4599-683E-140EB73E15AC}"/>
              </a:ext>
            </a:extLst>
          </p:cNvPr>
          <p:cNvGraphicFramePr>
            <a:graphicFrameLocks noGrp="1"/>
          </p:cNvGraphicFramePr>
          <p:nvPr/>
        </p:nvGraphicFramePr>
        <p:xfrm>
          <a:off x="1239409" y="3143938"/>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9" name="TextBox 8">
            <a:extLst>
              <a:ext uri="{FF2B5EF4-FFF2-40B4-BE49-F238E27FC236}">
                <a16:creationId xmlns:a16="http://schemas.microsoft.com/office/drawing/2014/main" id="{8B3BA830-4362-6C8C-9320-B86E9E40FBA0}"/>
              </a:ext>
            </a:extLst>
          </p:cNvPr>
          <p:cNvSpPr txBox="1"/>
          <p:nvPr/>
        </p:nvSpPr>
        <p:spPr>
          <a:xfrm>
            <a:off x="1761039" y="3240850"/>
            <a:ext cx="1828354" cy="348813"/>
          </a:xfrm>
          <a:prstGeom prst="rect">
            <a:avLst/>
          </a:prstGeom>
          <a:noFill/>
        </p:spPr>
        <p:txBody>
          <a:bodyPr wrap="square" rtlCol="0">
            <a:spAutoFit/>
          </a:bodyPr>
          <a:lstStyle/>
          <a:p>
            <a:r>
              <a:rPr lang="en-US" sz="2500" b="1" baseline="30000" dirty="0"/>
              <a:t>Physical Address</a:t>
            </a:r>
          </a:p>
        </p:txBody>
      </p:sp>
    </p:spTree>
    <p:custDataLst>
      <p:tags r:id="rId1"/>
    </p:custDataLst>
    <p:extLst>
      <p:ext uri="{BB962C8B-B14F-4D97-AF65-F5344CB8AC3E}">
        <p14:creationId xmlns:p14="http://schemas.microsoft.com/office/powerpoint/2010/main" val="2133299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6131"/>
            <a:ext cx="10515600" cy="1325563"/>
          </a:xfrm>
        </p:spPr>
        <p:txBody>
          <a:bodyPr/>
          <a:lstStyle/>
          <a:p>
            <a:r>
              <a:rPr lang="en-US" dirty="0">
                <a:latin typeface="+mn-lt"/>
              </a:rPr>
              <a:t>Address Translation</a:t>
            </a:r>
          </a:p>
        </p:txBody>
      </p:sp>
      <p:sp>
        <p:nvSpPr>
          <p:cNvPr id="4" name="TextBox 3">
            <a:extLst>
              <a:ext uri="{FF2B5EF4-FFF2-40B4-BE49-F238E27FC236}">
                <a16:creationId xmlns:a16="http://schemas.microsoft.com/office/drawing/2014/main" id="{7E21688F-AC76-FD9C-FB09-B725F7C365DB}"/>
              </a:ext>
            </a:extLst>
          </p:cNvPr>
          <p:cNvSpPr txBox="1"/>
          <p:nvPr/>
        </p:nvSpPr>
        <p:spPr>
          <a:xfrm>
            <a:off x="0" y="730019"/>
            <a:ext cx="12192000" cy="8363828"/>
          </a:xfrm>
          <a:prstGeom prst="rect">
            <a:avLst/>
          </a:prstGeom>
          <a:noFill/>
        </p:spPr>
        <p:txBody>
          <a:bodyPr wrap="square" rtlCol="0">
            <a:spAutoFit/>
          </a:bodyPr>
          <a:lstStyle/>
          <a:p>
            <a:pPr lvl="1" algn="just"/>
            <a:endParaRPr lang="en-US" sz="2500" dirty="0"/>
          </a:p>
          <a:p>
            <a:pPr marL="342900" indent="-342900" algn="just">
              <a:buFont typeface="Arial" panose="020B0604020202020204" pitchFamily="34" charset="0"/>
              <a:buChar char="•"/>
            </a:pPr>
            <a:r>
              <a:rPr lang="en-US" sz="2500" dirty="0"/>
              <a:t> Unified virtual memory requires translating virtual addresses to physical addresses</a:t>
            </a:r>
          </a:p>
          <a:p>
            <a:pPr algn="just"/>
            <a:endParaRPr lang="en-US" sz="2500" dirty="0"/>
          </a:p>
          <a:p>
            <a:pPr algn="just"/>
            <a:endParaRPr lang="en-US" sz="2500" dirty="0"/>
          </a:p>
          <a:p>
            <a:pPr algn="just"/>
            <a:endParaRPr lang="en-US" sz="2500" dirty="0"/>
          </a:p>
          <a:p>
            <a:pPr algn="just">
              <a:lnSpc>
                <a:spcPct val="250000"/>
              </a:lnSpc>
            </a:pPr>
            <a:endParaRPr lang="en-US" sz="2500" dirty="0"/>
          </a:p>
          <a:p>
            <a:pPr marL="342900" indent="-342900">
              <a:buFont typeface="Arial" panose="020B0604020202020204" pitchFamily="34" charset="0"/>
              <a:buChar char="•"/>
            </a:pPr>
            <a:r>
              <a:rPr lang="en-US" sz="2500" dirty="0"/>
              <a:t>Address translation requires multiple accesses to the page table</a:t>
            </a:r>
          </a:p>
          <a:p>
            <a:pPr marL="342900" indent="-342900">
              <a:lnSpc>
                <a:spcPct val="150000"/>
              </a:lnSpc>
              <a:buFont typeface="Arial" panose="020B0604020202020204" pitchFamily="34" charset="0"/>
              <a:buChar char="•"/>
            </a:pPr>
            <a:r>
              <a:rPr lang="en-US" sz="2500" dirty="0"/>
              <a:t>It introduces significant overhead in conventional systems which is even worse in PIM</a:t>
            </a:r>
          </a:p>
          <a:p>
            <a:pPr marL="342900" indent="-342900">
              <a:lnSpc>
                <a:spcPct val="150000"/>
              </a:lnSpc>
              <a:buFont typeface="Arial" panose="020B0604020202020204" pitchFamily="34" charset="0"/>
              <a:buChar char="•"/>
            </a:pPr>
            <a:r>
              <a:rPr lang="en-US" sz="2500" dirty="0"/>
              <a:t> There are two different commonly used approaches for address translation:</a:t>
            </a:r>
          </a:p>
          <a:p>
            <a:pPr marL="800100" lvl="1" indent="-342900" algn="just">
              <a:buFont typeface="Courier New" panose="02070309020205020404" pitchFamily="49" charset="0"/>
              <a:buChar char="o"/>
            </a:pPr>
            <a:r>
              <a:rPr lang="en-US" sz="2500" dirty="0"/>
              <a:t>Radix Page Table</a:t>
            </a:r>
          </a:p>
          <a:p>
            <a:pPr lvl="1" algn="just"/>
            <a:endParaRPr lang="en-US" sz="2500" dirty="0"/>
          </a:p>
          <a:p>
            <a:pPr marL="800100" lvl="1" indent="-342900" algn="just">
              <a:buFont typeface="Courier New" panose="02070309020205020404" pitchFamily="49" charset="0"/>
              <a:buChar char="o"/>
            </a:pPr>
            <a:endParaRPr lang="en-US" sz="2500" dirty="0"/>
          </a:p>
          <a:p>
            <a:pPr lvl="1" algn="just"/>
            <a:endParaRPr lang="en-US" sz="2500" dirty="0"/>
          </a:p>
          <a:p>
            <a:pPr algn="just"/>
            <a:endParaRPr lang="en-US" sz="2500" dirty="0"/>
          </a:p>
          <a:p>
            <a:pPr marL="800100" lvl="1" indent="-342900" algn="just">
              <a:buFont typeface="Courier New" panose="02070309020205020404" pitchFamily="49" charset="0"/>
              <a:buChar char="o"/>
            </a:pPr>
            <a:endParaRPr lang="en-US" sz="2500" dirty="0"/>
          </a:p>
          <a:p>
            <a:pPr marL="342900" indent="-342900" algn="just">
              <a:buFont typeface="Arial" panose="020B0604020202020204" pitchFamily="34" charset="0"/>
              <a:buChar char="•"/>
            </a:pPr>
            <a:endParaRPr lang="en-US" sz="2500" dirty="0"/>
          </a:p>
          <a:p>
            <a:pPr marL="342900" indent="-342900" algn="just">
              <a:buFont typeface="Arial" panose="020B0604020202020204" pitchFamily="34" charset="0"/>
              <a:buChar char="•"/>
            </a:pPr>
            <a:endParaRPr lang="en-US" sz="2500" dirty="0"/>
          </a:p>
          <a:p>
            <a:pPr marL="342900" indent="-342900" algn="just">
              <a:buFont typeface="Arial" panose="020B0604020202020204" pitchFamily="34" charset="0"/>
              <a:buChar char="•"/>
            </a:pPr>
            <a:endParaRPr lang="en-US" sz="2500" dirty="0"/>
          </a:p>
          <a:p>
            <a:pPr marL="342900" indent="-342900" algn="just">
              <a:buFont typeface="Arial" panose="020B0604020202020204" pitchFamily="34" charset="0"/>
              <a:buChar char="•"/>
            </a:pPr>
            <a:endParaRPr lang="en-US" sz="2500" dirty="0"/>
          </a:p>
        </p:txBody>
      </p:sp>
      <p:sp>
        <p:nvSpPr>
          <p:cNvPr id="3" name="TextBox 2">
            <a:extLst>
              <a:ext uri="{FF2B5EF4-FFF2-40B4-BE49-F238E27FC236}">
                <a16:creationId xmlns:a16="http://schemas.microsoft.com/office/drawing/2014/main" id="{927891E3-2CA4-1A86-45B3-1685B188A2FA}"/>
              </a:ext>
            </a:extLst>
          </p:cNvPr>
          <p:cNvSpPr txBox="1"/>
          <p:nvPr/>
        </p:nvSpPr>
        <p:spPr>
          <a:xfrm>
            <a:off x="1820968" y="1785729"/>
            <a:ext cx="1603203" cy="348813"/>
          </a:xfrm>
          <a:prstGeom prst="rect">
            <a:avLst/>
          </a:prstGeom>
          <a:noFill/>
        </p:spPr>
        <p:txBody>
          <a:bodyPr wrap="square" rtlCol="0">
            <a:spAutoFit/>
          </a:bodyPr>
          <a:lstStyle/>
          <a:p>
            <a:r>
              <a:rPr lang="en-US" sz="2500" b="1" baseline="30000" dirty="0"/>
              <a:t>Virtual Address</a:t>
            </a:r>
          </a:p>
        </p:txBody>
      </p:sp>
      <p:sp>
        <p:nvSpPr>
          <p:cNvPr id="5" name="Left Arrow 4">
            <a:extLst>
              <a:ext uri="{FF2B5EF4-FFF2-40B4-BE49-F238E27FC236}">
                <a16:creationId xmlns:a16="http://schemas.microsoft.com/office/drawing/2014/main" id="{897BB103-308D-4D81-8214-9ED4E9A58781}"/>
              </a:ext>
            </a:extLst>
          </p:cNvPr>
          <p:cNvSpPr/>
          <p:nvPr/>
        </p:nvSpPr>
        <p:spPr>
          <a:xfrm rot="16200000">
            <a:off x="1981387" y="2353096"/>
            <a:ext cx="1043864" cy="498343"/>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6" name="Table 4">
            <a:extLst>
              <a:ext uri="{FF2B5EF4-FFF2-40B4-BE49-F238E27FC236}">
                <a16:creationId xmlns:a16="http://schemas.microsoft.com/office/drawing/2014/main" id="{36FA97D2-F236-46CC-4AEB-E7FBEEE41B99}"/>
              </a:ext>
            </a:extLst>
          </p:cNvPr>
          <p:cNvGraphicFramePr>
            <a:graphicFrameLocks noGrp="1"/>
          </p:cNvGraphicFramePr>
          <p:nvPr/>
        </p:nvGraphicFramePr>
        <p:xfrm>
          <a:off x="1239410" y="1692190"/>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7" name="TextBox 6">
            <a:extLst>
              <a:ext uri="{FF2B5EF4-FFF2-40B4-BE49-F238E27FC236}">
                <a16:creationId xmlns:a16="http://schemas.microsoft.com/office/drawing/2014/main" id="{4FDD6EE9-EF64-3EF1-7259-34787A35DCB6}"/>
              </a:ext>
            </a:extLst>
          </p:cNvPr>
          <p:cNvSpPr txBox="1"/>
          <p:nvPr/>
        </p:nvSpPr>
        <p:spPr>
          <a:xfrm rot="5400000">
            <a:off x="1284435" y="2515058"/>
            <a:ext cx="1421879" cy="348813"/>
          </a:xfrm>
          <a:prstGeom prst="rect">
            <a:avLst/>
          </a:prstGeom>
        </p:spPr>
        <p:txBody>
          <a:bodyPr wrap="square" rtlCol="0">
            <a:spAutoFit/>
          </a:bodyPr>
          <a:lstStyle/>
          <a:p>
            <a:r>
              <a:rPr lang="en-US" sz="2500" b="1" baseline="30000" dirty="0"/>
              <a:t>Translation</a:t>
            </a:r>
          </a:p>
        </p:txBody>
      </p:sp>
      <p:graphicFrame>
        <p:nvGraphicFramePr>
          <p:cNvPr id="8" name="Table 4">
            <a:extLst>
              <a:ext uri="{FF2B5EF4-FFF2-40B4-BE49-F238E27FC236}">
                <a16:creationId xmlns:a16="http://schemas.microsoft.com/office/drawing/2014/main" id="{72F7BD62-5E1F-4599-683E-140EB73E15AC}"/>
              </a:ext>
            </a:extLst>
          </p:cNvPr>
          <p:cNvGraphicFramePr>
            <a:graphicFrameLocks noGrp="1"/>
          </p:cNvGraphicFramePr>
          <p:nvPr/>
        </p:nvGraphicFramePr>
        <p:xfrm>
          <a:off x="1239409" y="3143938"/>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9" name="TextBox 8">
            <a:extLst>
              <a:ext uri="{FF2B5EF4-FFF2-40B4-BE49-F238E27FC236}">
                <a16:creationId xmlns:a16="http://schemas.microsoft.com/office/drawing/2014/main" id="{8B3BA830-4362-6C8C-9320-B86E9E40FBA0}"/>
              </a:ext>
            </a:extLst>
          </p:cNvPr>
          <p:cNvSpPr txBox="1"/>
          <p:nvPr/>
        </p:nvSpPr>
        <p:spPr>
          <a:xfrm>
            <a:off x="1761039" y="3240850"/>
            <a:ext cx="1828354" cy="348813"/>
          </a:xfrm>
          <a:prstGeom prst="rect">
            <a:avLst/>
          </a:prstGeom>
          <a:noFill/>
        </p:spPr>
        <p:txBody>
          <a:bodyPr wrap="square" rtlCol="0">
            <a:spAutoFit/>
          </a:bodyPr>
          <a:lstStyle/>
          <a:p>
            <a:r>
              <a:rPr lang="en-US" sz="2500" b="1" baseline="30000" dirty="0"/>
              <a:t>Physical Address</a:t>
            </a:r>
          </a:p>
        </p:txBody>
      </p:sp>
    </p:spTree>
    <p:custDataLst>
      <p:tags r:id="rId1"/>
    </p:custDataLst>
    <p:extLst>
      <p:ext uri="{BB962C8B-B14F-4D97-AF65-F5344CB8AC3E}">
        <p14:creationId xmlns:p14="http://schemas.microsoft.com/office/powerpoint/2010/main" val="985886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6131"/>
            <a:ext cx="10515600" cy="1325563"/>
          </a:xfrm>
        </p:spPr>
        <p:txBody>
          <a:bodyPr/>
          <a:lstStyle/>
          <a:p>
            <a:r>
              <a:rPr lang="en-US" dirty="0">
                <a:latin typeface="+mn-lt"/>
              </a:rPr>
              <a:t>Address Translation</a:t>
            </a:r>
          </a:p>
        </p:txBody>
      </p:sp>
      <p:sp>
        <p:nvSpPr>
          <p:cNvPr id="4" name="TextBox 3">
            <a:extLst>
              <a:ext uri="{FF2B5EF4-FFF2-40B4-BE49-F238E27FC236}">
                <a16:creationId xmlns:a16="http://schemas.microsoft.com/office/drawing/2014/main" id="{7E21688F-AC76-FD9C-FB09-B725F7C365DB}"/>
              </a:ext>
            </a:extLst>
          </p:cNvPr>
          <p:cNvSpPr txBox="1"/>
          <p:nvPr/>
        </p:nvSpPr>
        <p:spPr>
          <a:xfrm>
            <a:off x="0" y="730017"/>
            <a:ext cx="12192000" cy="8363828"/>
          </a:xfrm>
          <a:prstGeom prst="rect">
            <a:avLst/>
          </a:prstGeom>
          <a:noFill/>
        </p:spPr>
        <p:txBody>
          <a:bodyPr wrap="square" rtlCol="0">
            <a:spAutoFit/>
          </a:bodyPr>
          <a:lstStyle/>
          <a:p>
            <a:pPr lvl="1" algn="just"/>
            <a:endParaRPr lang="en-US" sz="2500" dirty="0"/>
          </a:p>
          <a:p>
            <a:pPr marL="342900" indent="-342900" algn="just">
              <a:buFont typeface="Arial" panose="020B0604020202020204" pitchFamily="34" charset="0"/>
              <a:buChar char="•"/>
            </a:pPr>
            <a:r>
              <a:rPr lang="en-US" sz="2500" dirty="0"/>
              <a:t> Unified virtual memory requires translating virtual addresses to physical addresses</a:t>
            </a:r>
          </a:p>
          <a:p>
            <a:pPr algn="just"/>
            <a:endParaRPr lang="en-US" sz="2500" dirty="0"/>
          </a:p>
          <a:p>
            <a:pPr algn="just"/>
            <a:endParaRPr lang="en-US" sz="2500" dirty="0"/>
          </a:p>
          <a:p>
            <a:pPr algn="just"/>
            <a:endParaRPr lang="en-US" sz="2500" dirty="0"/>
          </a:p>
          <a:p>
            <a:pPr algn="just">
              <a:lnSpc>
                <a:spcPct val="250000"/>
              </a:lnSpc>
            </a:pPr>
            <a:endParaRPr lang="en-US" sz="2500" dirty="0"/>
          </a:p>
          <a:p>
            <a:pPr marL="342900" indent="-342900">
              <a:buFont typeface="Arial" panose="020B0604020202020204" pitchFamily="34" charset="0"/>
              <a:buChar char="•"/>
            </a:pPr>
            <a:r>
              <a:rPr lang="en-US" sz="2500" dirty="0"/>
              <a:t>Address translation requires multiple accesses to the page table</a:t>
            </a:r>
          </a:p>
          <a:p>
            <a:pPr marL="342900" indent="-342900">
              <a:lnSpc>
                <a:spcPct val="150000"/>
              </a:lnSpc>
              <a:buFont typeface="Arial" panose="020B0604020202020204" pitchFamily="34" charset="0"/>
              <a:buChar char="•"/>
            </a:pPr>
            <a:r>
              <a:rPr lang="en-US" sz="2500" dirty="0"/>
              <a:t>It introduces significant overhead in conventional systems which is even worse in PIM</a:t>
            </a:r>
          </a:p>
          <a:p>
            <a:pPr marL="342900" indent="-342900">
              <a:lnSpc>
                <a:spcPct val="150000"/>
              </a:lnSpc>
              <a:buFont typeface="Arial" panose="020B0604020202020204" pitchFamily="34" charset="0"/>
              <a:buChar char="•"/>
            </a:pPr>
            <a:r>
              <a:rPr lang="en-US" sz="2500" dirty="0"/>
              <a:t> There are two different commonly used approaches for address translation:</a:t>
            </a:r>
          </a:p>
          <a:p>
            <a:pPr marL="800100" lvl="1" indent="-342900" algn="just">
              <a:buFont typeface="Courier New" panose="02070309020205020404" pitchFamily="49" charset="0"/>
              <a:buChar char="o"/>
            </a:pPr>
            <a:r>
              <a:rPr lang="en-US" sz="2500" dirty="0"/>
              <a:t>Radix Page Table</a:t>
            </a:r>
          </a:p>
          <a:p>
            <a:pPr marL="800100" lvl="1" indent="-342900" algn="just">
              <a:buFont typeface="Courier New" panose="02070309020205020404" pitchFamily="49" charset="0"/>
              <a:buChar char="o"/>
            </a:pPr>
            <a:r>
              <a:rPr lang="en-US" sz="2500" dirty="0"/>
              <a:t>Hash Page Table</a:t>
            </a:r>
          </a:p>
          <a:p>
            <a:pPr marL="800100" lvl="1" indent="-342900" algn="just">
              <a:buFont typeface="Courier New" panose="02070309020205020404" pitchFamily="49" charset="0"/>
              <a:buChar char="o"/>
            </a:pPr>
            <a:endParaRPr lang="en-US" sz="2500" dirty="0"/>
          </a:p>
          <a:p>
            <a:pPr lvl="1" algn="just"/>
            <a:endParaRPr lang="en-US" sz="2500" dirty="0"/>
          </a:p>
          <a:p>
            <a:pPr algn="just"/>
            <a:endParaRPr lang="en-US" sz="2500" dirty="0"/>
          </a:p>
          <a:p>
            <a:pPr marL="800100" lvl="1" indent="-342900" algn="just">
              <a:buFont typeface="Courier New" panose="02070309020205020404" pitchFamily="49" charset="0"/>
              <a:buChar char="o"/>
            </a:pPr>
            <a:endParaRPr lang="en-US" sz="2500" dirty="0"/>
          </a:p>
          <a:p>
            <a:pPr marL="342900" indent="-342900" algn="just">
              <a:buFont typeface="Arial" panose="020B0604020202020204" pitchFamily="34" charset="0"/>
              <a:buChar char="•"/>
            </a:pPr>
            <a:endParaRPr lang="en-US" sz="2500" dirty="0"/>
          </a:p>
          <a:p>
            <a:pPr marL="342900" indent="-342900" algn="just">
              <a:buFont typeface="Arial" panose="020B0604020202020204" pitchFamily="34" charset="0"/>
              <a:buChar char="•"/>
            </a:pPr>
            <a:endParaRPr lang="en-US" sz="2500" dirty="0"/>
          </a:p>
          <a:p>
            <a:pPr marL="342900" indent="-342900" algn="just">
              <a:buFont typeface="Arial" panose="020B0604020202020204" pitchFamily="34" charset="0"/>
              <a:buChar char="•"/>
            </a:pPr>
            <a:endParaRPr lang="en-US" sz="2500" dirty="0"/>
          </a:p>
          <a:p>
            <a:pPr marL="342900" indent="-342900" algn="just">
              <a:buFont typeface="Arial" panose="020B0604020202020204" pitchFamily="34" charset="0"/>
              <a:buChar char="•"/>
            </a:pPr>
            <a:endParaRPr lang="en-US" sz="2500" dirty="0"/>
          </a:p>
        </p:txBody>
      </p:sp>
      <p:sp>
        <p:nvSpPr>
          <p:cNvPr id="3" name="TextBox 2">
            <a:extLst>
              <a:ext uri="{FF2B5EF4-FFF2-40B4-BE49-F238E27FC236}">
                <a16:creationId xmlns:a16="http://schemas.microsoft.com/office/drawing/2014/main" id="{927891E3-2CA4-1A86-45B3-1685B188A2FA}"/>
              </a:ext>
            </a:extLst>
          </p:cNvPr>
          <p:cNvSpPr txBox="1"/>
          <p:nvPr/>
        </p:nvSpPr>
        <p:spPr>
          <a:xfrm>
            <a:off x="1820968" y="1785729"/>
            <a:ext cx="1603203" cy="348813"/>
          </a:xfrm>
          <a:prstGeom prst="rect">
            <a:avLst/>
          </a:prstGeom>
          <a:noFill/>
        </p:spPr>
        <p:txBody>
          <a:bodyPr wrap="square" rtlCol="0">
            <a:spAutoFit/>
          </a:bodyPr>
          <a:lstStyle/>
          <a:p>
            <a:r>
              <a:rPr lang="en-US" sz="2500" b="1" baseline="30000" dirty="0"/>
              <a:t>Virtual Address</a:t>
            </a:r>
          </a:p>
        </p:txBody>
      </p:sp>
      <p:sp>
        <p:nvSpPr>
          <p:cNvPr id="5" name="Left Arrow 4">
            <a:extLst>
              <a:ext uri="{FF2B5EF4-FFF2-40B4-BE49-F238E27FC236}">
                <a16:creationId xmlns:a16="http://schemas.microsoft.com/office/drawing/2014/main" id="{897BB103-308D-4D81-8214-9ED4E9A58781}"/>
              </a:ext>
            </a:extLst>
          </p:cNvPr>
          <p:cNvSpPr/>
          <p:nvPr/>
        </p:nvSpPr>
        <p:spPr>
          <a:xfrm rot="16200000">
            <a:off x="1981387" y="2353096"/>
            <a:ext cx="1043864" cy="498343"/>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6" name="Table 4">
            <a:extLst>
              <a:ext uri="{FF2B5EF4-FFF2-40B4-BE49-F238E27FC236}">
                <a16:creationId xmlns:a16="http://schemas.microsoft.com/office/drawing/2014/main" id="{36FA97D2-F236-46CC-4AEB-E7FBEEE41B99}"/>
              </a:ext>
            </a:extLst>
          </p:cNvPr>
          <p:cNvGraphicFramePr>
            <a:graphicFrameLocks noGrp="1"/>
          </p:cNvGraphicFramePr>
          <p:nvPr/>
        </p:nvGraphicFramePr>
        <p:xfrm>
          <a:off x="1239410" y="1692190"/>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7" name="TextBox 6">
            <a:extLst>
              <a:ext uri="{FF2B5EF4-FFF2-40B4-BE49-F238E27FC236}">
                <a16:creationId xmlns:a16="http://schemas.microsoft.com/office/drawing/2014/main" id="{4FDD6EE9-EF64-3EF1-7259-34787A35DCB6}"/>
              </a:ext>
            </a:extLst>
          </p:cNvPr>
          <p:cNvSpPr txBox="1"/>
          <p:nvPr/>
        </p:nvSpPr>
        <p:spPr>
          <a:xfrm rot="5400000">
            <a:off x="1284435" y="2515058"/>
            <a:ext cx="1421879" cy="348813"/>
          </a:xfrm>
          <a:prstGeom prst="rect">
            <a:avLst/>
          </a:prstGeom>
        </p:spPr>
        <p:txBody>
          <a:bodyPr wrap="square" rtlCol="0">
            <a:spAutoFit/>
          </a:bodyPr>
          <a:lstStyle/>
          <a:p>
            <a:r>
              <a:rPr lang="en-US" sz="2500" b="1" baseline="30000" dirty="0"/>
              <a:t>Translation</a:t>
            </a:r>
          </a:p>
        </p:txBody>
      </p:sp>
      <p:graphicFrame>
        <p:nvGraphicFramePr>
          <p:cNvPr id="8" name="Table 4">
            <a:extLst>
              <a:ext uri="{FF2B5EF4-FFF2-40B4-BE49-F238E27FC236}">
                <a16:creationId xmlns:a16="http://schemas.microsoft.com/office/drawing/2014/main" id="{72F7BD62-5E1F-4599-683E-140EB73E15AC}"/>
              </a:ext>
            </a:extLst>
          </p:cNvPr>
          <p:cNvGraphicFramePr>
            <a:graphicFrameLocks noGrp="1"/>
          </p:cNvGraphicFramePr>
          <p:nvPr/>
        </p:nvGraphicFramePr>
        <p:xfrm>
          <a:off x="1239409" y="3143938"/>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9" name="TextBox 8">
            <a:extLst>
              <a:ext uri="{FF2B5EF4-FFF2-40B4-BE49-F238E27FC236}">
                <a16:creationId xmlns:a16="http://schemas.microsoft.com/office/drawing/2014/main" id="{8B3BA830-4362-6C8C-9320-B86E9E40FBA0}"/>
              </a:ext>
            </a:extLst>
          </p:cNvPr>
          <p:cNvSpPr txBox="1"/>
          <p:nvPr/>
        </p:nvSpPr>
        <p:spPr>
          <a:xfrm>
            <a:off x="1761039" y="3240850"/>
            <a:ext cx="1828354" cy="348813"/>
          </a:xfrm>
          <a:prstGeom prst="rect">
            <a:avLst/>
          </a:prstGeom>
          <a:noFill/>
        </p:spPr>
        <p:txBody>
          <a:bodyPr wrap="square" rtlCol="0">
            <a:spAutoFit/>
          </a:bodyPr>
          <a:lstStyle/>
          <a:p>
            <a:r>
              <a:rPr lang="en-US" sz="2500" b="1" baseline="30000" dirty="0"/>
              <a:t>Physical Address</a:t>
            </a:r>
          </a:p>
        </p:txBody>
      </p:sp>
    </p:spTree>
    <p:custDataLst>
      <p:tags r:id="rId1"/>
    </p:custDataLst>
    <p:extLst>
      <p:ext uri="{BB962C8B-B14F-4D97-AF65-F5344CB8AC3E}">
        <p14:creationId xmlns:p14="http://schemas.microsoft.com/office/powerpoint/2010/main" val="1513095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6131"/>
            <a:ext cx="10515600" cy="1325563"/>
          </a:xfrm>
        </p:spPr>
        <p:txBody>
          <a:bodyPr/>
          <a:lstStyle/>
          <a:p>
            <a:r>
              <a:rPr lang="en-US" dirty="0">
                <a:latin typeface="+mn-lt"/>
              </a:rPr>
              <a:t>Address Translation</a:t>
            </a:r>
          </a:p>
        </p:txBody>
      </p:sp>
      <p:sp>
        <p:nvSpPr>
          <p:cNvPr id="4" name="TextBox 3">
            <a:extLst>
              <a:ext uri="{FF2B5EF4-FFF2-40B4-BE49-F238E27FC236}">
                <a16:creationId xmlns:a16="http://schemas.microsoft.com/office/drawing/2014/main" id="{7E21688F-AC76-FD9C-FB09-B725F7C365DB}"/>
              </a:ext>
            </a:extLst>
          </p:cNvPr>
          <p:cNvSpPr txBox="1"/>
          <p:nvPr/>
        </p:nvSpPr>
        <p:spPr>
          <a:xfrm>
            <a:off x="0" y="730018"/>
            <a:ext cx="12192000" cy="8363828"/>
          </a:xfrm>
          <a:prstGeom prst="rect">
            <a:avLst/>
          </a:prstGeom>
          <a:noFill/>
        </p:spPr>
        <p:txBody>
          <a:bodyPr wrap="square" rtlCol="0">
            <a:spAutoFit/>
          </a:bodyPr>
          <a:lstStyle/>
          <a:p>
            <a:pPr lvl="1" algn="just"/>
            <a:endParaRPr lang="en-US" sz="2500" dirty="0"/>
          </a:p>
          <a:p>
            <a:pPr marL="342900" indent="-342900" algn="just">
              <a:buFont typeface="Arial" panose="020B0604020202020204" pitchFamily="34" charset="0"/>
              <a:buChar char="•"/>
            </a:pPr>
            <a:r>
              <a:rPr lang="en-US" sz="2500" dirty="0"/>
              <a:t> Unified virtual memory requires translating virtual addresses to physical addresses</a:t>
            </a:r>
          </a:p>
          <a:p>
            <a:pPr algn="just"/>
            <a:endParaRPr lang="en-US" sz="2500" dirty="0"/>
          </a:p>
          <a:p>
            <a:pPr algn="just"/>
            <a:endParaRPr lang="en-US" sz="2500" dirty="0"/>
          </a:p>
          <a:p>
            <a:pPr algn="just"/>
            <a:endParaRPr lang="en-US" sz="2500" dirty="0"/>
          </a:p>
          <a:p>
            <a:pPr algn="just">
              <a:lnSpc>
                <a:spcPct val="250000"/>
              </a:lnSpc>
            </a:pPr>
            <a:endParaRPr lang="en-US" sz="2500" dirty="0"/>
          </a:p>
          <a:p>
            <a:pPr marL="342900" indent="-342900">
              <a:buFont typeface="Arial" panose="020B0604020202020204" pitchFamily="34" charset="0"/>
              <a:buChar char="•"/>
            </a:pPr>
            <a:r>
              <a:rPr lang="en-US" sz="2500" dirty="0"/>
              <a:t>Address translation requires multiple accesses to the page table</a:t>
            </a:r>
          </a:p>
          <a:p>
            <a:pPr marL="342900" indent="-342900">
              <a:lnSpc>
                <a:spcPct val="150000"/>
              </a:lnSpc>
              <a:buFont typeface="Arial" panose="020B0604020202020204" pitchFamily="34" charset="0"/>
              <a:buChar char="•"/>
            </a:pPr>
            <a:r>
              <a:rPr lang="en-US" sz="2500" dirty="0"/>
              <a:t>It introduces significant overhead in conventional systems which is even worse in PIM</a:t>
            </a:r>
          </a:p>
          <a:p>
            <a:pPr marL="342900" indent="-342900">
              <a:lnSpc>
                <a:spcPct val="150000"/>
              </a:lnSpc>
              <a:buFont typeface="Arial" panose="020B0604020202020204" pitchFamily="34" charset="0"/>
              <a:buChar char="•"/>
            </a:pPr>
            <a:r>
              <a:rPr lang="en-US" sz="2500" dirty="0"/>
              <a:t> There are two different commonly used approaches for address translation:</a:t>
            </a:r>
          </a:p>
          <a:p>
            <a:pPr marL="800100" lvl="1" indent="-342900" algn="just">
              <a:buFont typeface="Courier New" panose="02070309020205020404" pitchFamily="49" charset="0"/>
              <a:buChar char="o"/>
            </a:pPr>
            <a:r>
              <a:rPr lang="en-US" sz="2500" dirty="0"/>
              <a:t>Radix Page Table</a:t>
            </a:r>
          </a:p>
          <a:p>
            <a:pPr marL="800100" lvl="1" indent="-342900" algn="just">
              <a:buFont typeface="Courier New" panose="02070309020205020404" pitchFamily="49" charset="0"/>
              <a:buChar char="o"/>
            </a:pPr>
            <a:r>
              <a:rPr lang="en-US" sz="2500" dirty="0"/>
              <a:t>Hash Page Table</a:t>
            </a:r>
          </a:p>
          <a:p>
            <a:pPr marL="800100" lvl="1" indent="-342900" algn="just">
              <a:buFont typeface="Courier New" panose="02070309020205020404" pitchFamily="49" charset="0"/>
              <a:buChar char="o"/>
            </a:pPr>
            <a:endParaRPr lang="en-US" sz="2500" dirty="0"/>
          </a:p>
          <a:p>
            <a:pPr lvl="1" algn="just"/>
            <a:endParaRPr lang="en-US" sz="2500" dirty="0"/>
          </a:p>
          <a:p>
            <a:pPr algn="just"/>
            <a:endParaRPr lang="en-US" sz="2500" dirty="0"/>
          </a:p>
          <a:p>
            <a:pPr marL="800100" lvl="1" indent="-342900" algn="just">
              <a:buFont typeface="Courier New" panose="02070309020205020404" pitchFamily="49" charset="0"/>
              <a:buChar char="o"/>
            </a:pPr>
            <a:endParaRPr lang="en-US" sz="2500" dirty="0"/>
          </a:p>
          <a:p>
            <a:pPr marL="342900" indent="-342900" algn="just">
              <a:buFont typeface="Arial" panose="020B0604020202020204" pitchFamily="34" charset="0"/>
              <a:buChar char="•"/>
            </a:pPr>
            <a:endParaRPr lang="en-US" sz="2500" dirty="0"/>
          </a:p>
          <a:p>
            <a:pPr marL="342900" indent="-342900" algn="just">
              <a:buFont typeface="Arial" panose="020B0604020202020204" pitchFamily="34" charset="0"/>
              <a:buChar char="•"/>
            </a:pPr>
            <a:endParaRPr lang="en-US" sz="2500" dirty="0"/>
          </a:p>
          <a:p>
            <a:pPr marL="342900" indent="-342900" algn="just">
              <a:buFont typeface="Arial" panose="020B0604020202020204" pitchFamily="34" charset="0"/>
              <a:buChar char="•"/>
            </a:pPr>
            <a:endParaRPr lang="en-US" sz="2500" dirty="0"/>
          </a:p>
          <a:p>
            <a:pPr marL="342900" indent="-342900" algn="just">
              <a:buFont typeface="Arial" panose="020B0604020202020204" pitchFamily="34" charset="0"/>
              <a:buChar char="•"/>
            </a:pPr>
            <a:endParaRPr lang="en-US" sz="2500" dirty="0"/>
          </a:p>
        </p:txBody>
      </p:sp>
      <p:sp>
        <p:nvSpPr>
          <p:cNvPr id="3" name="TextBox 2">
            <a:extLst>
              <a:ext uri="{FF2B5EF4-FFF2-40B4-BE49-F238E27FC236}">
                <a16:creationId xmlns:a16="http://schemas.microsoft.com/office/drawing/2014/main" id="{927891E3-2CA4-1A86-45B3-1685B188A2FA}"/>
              </a:ext>
            </a:extLst>
          </p:cNvPr>
          <p:cNvSpPr txBox="1"/>
          <p:nvPr/>
        </p:nvSpPr>
        <p:spPr>
          <a:xfrm>
            <a:off x="1820968" y="1785729"/>
            <a:ext cx="1603203" cy="348813"/>
          </a:xfrm>
          <a:prstGeom prst="rect">
            <a:avLst/>
          </a:prstGeom>
          <a:noFill/>
        </p:spPr>
        <p:txBody>
          <a:bodyPr wrap="square" rtlCol="0">
            <a:spAutoFit/>
          </a:bodyPr>
          <a:lstStyle/>
          <a:p>
            <a:r>
              <a:rPr lang="en-US" sz="2500" b="1" baseline="30000" dirty="0"/>
              <a:t>Virtual Address</a:t>
            </a:r>
          </a:p>
        </p:txBody>
      </p:sp>
      <p:sp>
        <p:nvSpPr>
          <p:cNvPr id="5" name="Left Arrow 4">
            <a:extLst>
              <a:ext uri="{FF2B5EF4-FFF2-40B4-BE49-F238E27FC236}">
                <a16:creationId xmlns:a16="http://schemas.microsoft.com/office/drawing/2014/main" id="{897BB103-308D-4D81-8214-9ED4E9A58781}"/>
              </a:ext>
            </a:extLst>
          </p:cNvPr>
          <p:cNvSpPr/>
          <p:nvPr/>
        </p:nvSpPr>
        <p:spPr>
          <a:xfrm rot="16200000">
            <a:off x="1981387" y="2353096"/>
            <a:ext cx="1043864" cy="498343"/>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6" name="Table 4">
            <a:extLst>
              <a:ext uri="{FF2B5EF4-FFF2-40B4-BE49-F238E27FC236}">
                <a16:creationId xmlns:a16="http://schemas.microsoft.com/office/drawing/2014/main" id="{36FA97D2-F236-46CC-4AEB-E7FBEEE41B99}"/>
              </a:ext>
            </a:extLst>
          </p:cNvPr>
          <p:cNvGraphicFramePr>
            <a:graphicFrameLocks noGrp="1"/>
          </p:cNvGraphicFramePr>
          <p:nvPr/>
        </p:nvGraphicFramePr>
        <p:xfrm>
          <a:off x="1239410" y="1692190"/>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7" name="TextBox 6">
            <a:extLst>
              <a:ext uri="{FF2B5EF4-FFF2-40B4-BE49-F238E27FC236}">
                <a16:creationId xmlns:a16="http://schemas.microsoft.com/office/drawing/2014/main" id="{4FDD6EE9-EF64-3EF1-7259-34787A35DCB6}"/>
              </a:ext>
            </a:extLst>
          </p:cNvPr>
          <p:cNvSpPr txBox="1"/>
          <p:nvPr/>
        </p:nvSpPr>
        <p:spPr>
          <a:xfrm rot="5400000">
            <a:off x="1284435" y="2515058"/>
            <a:ext cx="1421879" cy="348813"/>
          </a:xfrm>
          <a:prstGeom prst="rect">
            <a:avLst/>
          </a:prstGeom>
        </p:spPr>
        <p:txBody>
          <a:bodyPr wrap="square" rtlCol="0">
            <a:spAutoFit/>
          </a:bodyPr>
          <a:lstStyle/>
          <a:p>
            <a:r>
              <a:rPr lang="en-US" sz="2500" b="1" baseline="30000" dirty="0"/>
              <a:t>Translation</a:t>
            </a:r>
          </a:p>
        </p:txBody>
      </p:sp>
      <p:graphicFrame>
        <p:nvGraphicFramePr>
          <p:cNvPr id="8" name="Table 4">
            <a:extLst>
              <a:ext uri="{FF2B5EF4-FFF2-40B4-BE49-F238E27FC236}">
                <a16:creationId xmlns:a16="http://schemas.microsoft.com/office/drawing/2014/main" id="{72F7BD62-5E1F-4599-683E-140EB73E15AC}"/>
              </a:ext>
            </a:extLst>
          </p:cNvPr>
          <p:cNvGraphicFramePr>
            <a:graphicFrameLocks noGrp="1"/>
          </p:cNvGraphicFramePr>
          <p:nvPr/>
        </p:nvGraphicFramePr>
        <p:xfrm>
          <a:off x="1239409" y="3143938"/>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9" name="TextBox 8">
            <a:extLst>
              <a:ext uri="{FF2B5EF4-FFF2-40B4-BE49-F238E27FC236}">
                <a16:creationId xmlns:a16="http://schemas.microsoft.com/office/drawing/2014/main" id="{8B3BA830-4362-6C8C-9320-B86E9E40FBA0}"/>
              </a:ext>
            </a:extLst>
          </p:cNvPr>
          <p:cNvSpPr txBox="1"/>
          <p:nvPr/>
        </p:nvSpPr>
        <p:spPr>
          <a:xfrm>
            <a:off x="1761039" y="3240850"/>
            <a:ext cx="1828354" cy="348813"/>
          </a:xfrm>
          <a:prstGeom prst="rect">
            <a:avLst/>
          </a:prstGeom>
          <a:noFill/>
        </p:spPr>
        <p:txBody>
          <a:bodyPr wrap="square" rtlCol="0">
            <a:spAutoFit/>
          </a:bodyPr>
          <a:lstStyle/>
          <a:p>
            <a:r>
              <a:rPr lang="en-US" sz="2500" b="1" baseline="30000" dirty="0"/>
              <a:t>Physical Address</a:t>
            </a:r>
          </a:p>
        </p:txBody>
      </p:sp>
      <p:sp>
        <p:nvSpPr>
          <p:cNvPr id="10" name="Rounded Rectangle 9">
            <a:extLst>
              <a:ext uri="{FF2B5EF4-FFF2-40B4-BE49-F238E27FC236}">
                <a16:creationId xmlns:a16="http://schemas.microsoft.com/office/drawing/2014/main" id="{B4AACB00-7633-AA4A-91F2-2D8BA1ACCD71}"/>
              </a:ext>
            </a:extLst>
          </p:cNvPr>
          <p:cNvSpPr/>
          <p:nvPr/>
        </p:nvSpPr>
        <p:spPr>
          <a:xfrm>
            <a:off x="0" y="6025931"/>
            <a:ext cx="12192000" cy="832069"/>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lnSpc>
                <a:spcPts val="3500"/>
              </a:lnSpc>
            </a:pPr>
            <a:r>
              <a:rPr lang="en-US" sz="3200" b="1" dirty="0">
                <a:solidFill>
                  <a:schemeClr val="bg1"/>
                </a:solidFill>
              </a:rPr>
              <a:t>Both radix and hash page table introduce </a:t>
            </a:r>
          </a:p>
          <a:p>
            <a:pPr algn="ctr">
              <a:lnSpc>
                <a:spcPts val="3500"/>
              </a:lnSpc>
            </a:pPr>
            <a:r>
              <a:rPr lang="en-US" sz="3200" b="1" dirty="0">
                <a:solidFill>
                  <a:schemeClr val="bg1"/>
                </a:solidFill>
              </a:rPr>
              <a:t>significant overhead in multi-stacked PIM system </a:t>
            </a:r>
          </a:p>
        </p:txBody>
      </p:sp>
    </p:spTree>
    <p:custDataLst>
      <p:tags r:id="rId1"/>
    </p:custDataLst>
    <p:extLst>
      <p:ext uri="{BB962C8B-B14F-4D97-AF65-F5344CB8AC3E}">
        <p14:creationId xmlns:p14="http://schemas.microsoft.com/office/powerpoint/2010/main" val="2043733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6131"/>
            <a:ext cx="10515600" cy="1325563"/>
          </a:xfrm>
        </p:spPr>
        <p:txBody>
          <a:bodyPr/>
          <a:lstStyle/>
          <a:p>
            <a:r>
              <a:rPr lang="en-US" dirty="0">
                <a:latin typeface="+mn-lt"/>
              </a:rPr>
              <a:t>Radix Based Address Translation</a:t>
            </a:r>
          </a:p>
        </p:txBody>
      </p:sp>
      <p:sp>
        <p:nvSpPr>
          <p:cNvPr id="73" name="TextBox 72">
            <a:extLst>
              <a:ext uri="{FF2B5EF4-FFF2-40B4-BE49-F238E27FC236}">
                <a16:creationId xmlns:a16="http://schemas.microsoft.com/office/drawing/2014/main" id="{B0EA83F7-BAAF-B045-8467-DD2E99766C9F}"/>
              </a:ext>
            </a:extLst>
          </p:cNvPr>
          <p:cNvSpPr txBox="1"/>
          <p:nvPr/>
        </p:nvSpPr>
        <p:spPr>
          <a:xfrm>
            <a:off x="0" y="1114289"/>
            <a:ext cx="12166600" cy="477054"/>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t>A virtual address is translated to a physical address by walking 4 levels of page table</a:t>
            </a:r>
          </a:p>
        </p:txBody>
      </p:sp>
      <p:sp>
        <p:nvSpPr>
          <p:cNvPr id="6" name="TextBox 5">
            <a:extLst>
              <a:ext uri="{FF2B5EF4-FFF2-40B4-BE49-F238E27FC236}">
                <a16:creationId xmlns:a16="http://schemas.microsoft.com/office/drawing/2014/main" id="{583A37BA-0C68-2CD4-F313-76751627C043}"/>
              </a:ext>
            </a:extLst>
          </p:cNvPr>
          <p:cNvSpPr txBox="1"/>
          <p:nvPr/>
        </p:nvSpPr>
        <p:spPr>
          <a:xfrm>
            <a:off x="1381604" y="2460862"/>
            <a:ext cx="1603203" cy="348813"/>
          </a:xfrm>
          <a:prstGeom prst="rect">
            <a:avLst/>
          </a:prstGeom>
          <a:noFill/>
        </p:spPr>
        <p:txBody>
          <a:bodyPr wrap="square" rtlCol="0">
            <a:spAutoFit/>
          </a:bodyPr>
          <a:lstStyle/>
          <a:p>
            <a:r>
              <a:rPr lang="en-US" sz="2500" b="1" baseline="30000" dirty="0"/>
              <a:t>Virtual Address</a:t>
            </a:r>
          </a:p>
        </p:txBody>
      </p:sp>
      <p:sp>
        <p:nvSpPr>
          <p:cNvPr id="8" name="Left Arrow 7">
            <a:extLst>
              <a:ext uri="{FF2B5EF4-FFF2-40B4-BE49-F238E27FC236}">
                <a16:creationId xmlns:a16="http://schemas.microsoft.com/office/drawing/2014/main" id="{D2C7D954-C4DB-85B0-4726-41019D455EA8}"/>
              </a:ext>
            </a:extLst>
          </p:cNvPr>
          <p:cNvSpPr/>
          <p:nvPr/>
        </p:nvSpPr>
        <p:spPr>
          <a:xfrm rot="16200000">
            <a:off x="1380824" y="3404003"/>
            <a:ext cx="1617826" cy="53721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11" name="Table 4">
            <a:extLst>
              <a:ext uri="{FF2B5EF4-FFF2-40B4-BE49-F238E27FC236}">
                <a16:creationId xmlns:a16="http://schemas.microsoft.com/office/drawing/2014/main" id="{3DCCA99E-B3D5-505A-CFB5-1FDCA4BC9557}"/>
              </a:ext>
            </a:extLst>
          </p:cNvPr>
          <p:cNvGraphicFramePr>
            <a:graphicFrameLocks noGrp="1"/>
          </p:cNvGraphicFramePr>
          <p:nvPr/>
        </p:nvGraphicFramePr>
        <p:xfrm>
          <a:off x="838200" y="2363025"/>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13" name="TextBox 12">
            <a:extLst>
              <a:ext uri="{FF2B5EF4-FFF2-40B4-BE49-F238E27FC236}">
                <a16:creationId xmlns:a16="http://schemas.microsoft.com/office/drawing/2014/main" id="{18B9C7C7-24E7-057D-51E5-AE748D631BB7}"/>
              </a:ext>
            </a:extLst>
          </p:cNvPr>
          <p:cNvSpPr txBox="1"/>
          <p:nvPr/>
        </p:nvSpPr>
        <p:spPr>
          <a:xfrm rot="5400000">
            <a:off x="1057420" y="3556919"/>
            <a:ext cx="1421879" cy="348813"/>
          </a:xfrm>
          <a:prstGeom prst="rect">
            <a:avLst/>
          </a:prstGeom>
        </p:spPr>
        <p:txBody>
          <a:bodyPr wrap="square" rtlCol="0">
            <a:spAutoFit/>
          </a:bodyPr>
          <a:lstStyle/>
          <a:p>
            <a:r>
              <a:rPr lang="en-US" sz="2500" b="1" baseline="30000" dirty="0"/>
              <a:t>Translation</a:t>
            </a:r>
          </a:p>
        </p:txBody>
      </p:sp>
      <p:graphicFrame>
        <p:nvGraphicFramePr>
          <p:cNvPr id="16" name="Table 4">
            <a:extLst>
              <a:ext uri="{FF2B5EF4-FFF2-40B4-BE49-F238E27FC236}">
                <a16:creationId xmlns:a16="http://schemas.microsoft.com/office/drawing/2014/main" id="{5389B1C6-71D1-D56B-D8A9-499FE3450A74}"/>
              </a:ext>
            </a:extLst>
          </p:cNvPr>
          <p:cNvGraphicFramePr>
            <a:graphicFrameLocks noGrp="1"/>
          </p:cNvGraphicFramePr>
          <p:nvPr/>
        </p:nvGraphicFramePr>
        <p:xfrm>
          <a:off x="814334" y="4638213"/>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27" name="TextBox 26">
            <a:extLst>
              <a:ext uri="{FF2B5EF4-FFF2-40B4-BE49-F238E27FC236}">
                <a16:creationId xmlns:a16="http://schemas.microsoft.com/office/drawing/2014/main" id="{84755048-4BA1-3C88-E0D5-9E64AD477922}"/>
              </a:ext>
            </a:extLst>
          </p:cNvPr>
          <p:cNvSpPr txBox="1"/>
          <p:nvPr/>
        </p:nvSpPr>
        <p:spPr>
          <a:xfrm>
            <a:off x="1361602" y="4720915"/>
            <a:ext cx="1828354" cy="348813"/>
          </a:xfrm>
          <a:prstGeom prst="rect">
            <a:avLst/>
          </a:prstGeom>
          <a:noFill/>
        </p:spPr>
        <p:txBody>
          <a:bodyPr wrap="square" rtlCol="0">
            <a:spAutoFit/>
          </a:bodyPr>
          <a:lstStyle/>
          <a:p>
            <a:r>
              <a:rPr lang="en-US" sz="2500" b="1" baseline="30000" dirty="0"/>
              <a:t>Physical Address</a:t>
            </a:r>
          </a:p>
        </p:txBody>
      </p:sp>
    </p:spTree>
    <p:custDataLst>
      <p:tags r:id="rId1"/>
    </p:custDataLst>
    <p:extLst>
      <p:ext uri="{BB962C8B-B14F-4D97-AF65-F5344CB8AC3E}">
        <p14:creationId xmlns:p14="http://schemas.microsoft.com/office/powerpoint/2010/main" val="656719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6131"/>
            <a:ext cx="10515600" cy="1325563"/>
          </a:xfrm>
        </p:spPr>
        <p:txBody>
          <a:bodyPr/>
          <a:lstStyle/>
          <a:p>
            <a:r>
              <a:rPr lang="en-US" dirty="0">
                <a:latin typeface="+mn-lt"/>
              </a:rPr>
              <a:t>Radix Based Address Translation</a:t>
            </a:r>
          </a:p>
        </p:txBody>
      </p:sp>
      <p:sp>
        <p:nvSpPr>
          <p:cNvPr id="22" name="直线">
            <a:extLst>
              <a:ext uri="{FF2B5EF4-FFF2-40B4-BE49-F238E27FC236}">
                <a16:creationId xmlns:a16="http://schemas.microsoft.com/office/drawing/2014/main" id="{26E50DD9-45B4-9444-AF46-402395787F73}"/>
              </a:ext>
            </a:extLst>
          </p:cNvPr>
          <p:cNvSpPr/>
          <p:nvPr/>
        </p:nvSpPr>
        <p:spPr>
          <a:xfrm rot="21600000" flipV="1">
            <a:off x="2460094" y="2460862"/>
            <a:ext cx="2411296" cy="942912"/>
          </a:xfrm>
          <a:prstGeom prst="line">
            <a:avLst/>
          </a:prstGeom>
          <a:noFill/>
          <a:ln w="38100" cap="flat" cmpd="sng">
            <a:solidFill>
              <a:srgbClr val="000000"/>
            </a:solidFill>
            <a:prstDash val="sysDot"/>
            <a:miter/>
          </a:ln>
        </p:spPr>
        <p:txBody>
          <a:bodyPr/>
          <a:lstStyle/>
          <a:p>
            <a:endParaRPr lang="en-US"/>
          </a:p>
        </p:txBody>
      </p:sp>
      <p:sp>
        <p:nvSpPr>
          <p:cNvPr id="23" name="直线">
            <a:extLst>
              <a:ext uri="{FF2B5EF4-FFF2-40B4-BE49-F238E27FC236}">
                <a16:creationId xmlns:a16="http://schemas.microsoft.com/office/drawing/2014/main" id="{4978B398-1773-3743-9431-170826C9BC6A}"/>
              </a:ext>
            </a:extLst>
          </p:cNvPr>
          <p:cNvSpPr/>
          <p:nvPr/>
        </p:nvSpPr>
        <p:spPr>
          <a:xfrm rot="21600000">
            <a:off x="2451667" y="3613214"/>
            <a:ext cx="2419722" cy="1456514"/>
          </a:xfrm>
          <a:prstGeom prst="line">
            <a:avLst/>
          </a:prstGeom>
          <a:noFill/>
          <a:ln w="38100" cap="flat" cmpd="sng">
            <a:solidFill>
              <a:srgbClr val="000000"/>
            </a:solidFill>
            <a:prstDash val="sysDot"/>
            <a:miter/>
          </a:ln>
        </p:spPr>
        <p:txBody>
          <a:bodyPr/>
          <a:lstStyle/>
          <a:p>
            <a:endParaRPr lang="en-US"/>
          </a:p>
        </p:txBody>
      </p:sp>
      <p:sp>
        <p:nvSpPr>
          <p:cNvPr id="99" name="TextBox 98">
            <a:extLst>
              <a:ext uri="{FF2B5EF4-FFF2-40B4-BE49-F238E27FC236}">
                <a16:creationId xmlns:a16="http://schemas.microsoft.com/office/drawing/2014/main" id="{464ECA2F-D797-324D-9D4A-84EC87C7283A}"/>
              </a:ext>
            </a:extLst>
          </p:cNvPr>
          <p:cNvSpPr txBox="1"/>
          <p:nvPr/>
        </p:nvSpPr>
        <p:spPr>
          <a:xfrm>
            <a:off x="5972928" y="2816840"/>
            <a:ext cx="1232421" cy="369332"/>
          </a:xfrm>
          <a:prstGeom prst="rect">
            <a:avLst/>
          </a:prstGeom>
          <a:noFill/>
        </p:spPr>
        <p:txBody>
          <a:bodyPr wrap="square" rtlCol="0">
            <a:spAutoFit/>
          </a:bodyPr>
          <a:lstStyle/>
          <a:p>
            <a:r>
              <a:rPr lang="en-US" dirty="0"/>
              <a:t>	</a:t>
            </a:r>
          </a:p>
        </p:txBody>
      </p:sp>
      <p:sp>
        <p:nvSpPr>
          <p:cNvPr id="73" name="TextBox 72">
            <a:extLst>
              <a:ext uri="{FF2B5EF4-FFF2-40B4-BE49-F238E27FC236}">
                <a16:creationId xmlns:a16="http://schemas.microsoft.com/office/drawing/2014/main" id="{B0EA83F7-BAAF-B045-8467-DD2E99766C9F}"/>
              </a:ext>
            </a:extLst>
          </p:cNvPr>
          <p:cNvSpPr txBox="1"/>
          <p:nvPr/>
        </p:nvSpPr>
        <p:spPr>
          <a:xfrm>
            <a:off x="0" y="1114289"/>
            <a:ext cx="12166600" cy="477054"/>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t>A virtual address is translated to a physical address by walking 4 levels of page table</a:t>
            </a:r>
          </a:p>
        </p:txBody>
      </p:sp>
      <p:sp>
        <p:nvSpPr>
          <p:cNvPr id="152" name="Rectangle 151">
            <a:extLst>
              <a:ext uri="{FF2B5EF4-FFF2-40B4-BE49-F238E27FC236}">
                <a16:creationId xmlns:a16="http://schemas.microsoft.com/office/drawing/2014/main" id="{CECA3194-26A6-F131-E8F6-EC4F9C672581}"/>
              </a:ext>
            </a:extLst>
          </p:cNvPr>
          <p:cNvSpPr/>
          <p:nvPr/>
        </p:nvSpPr>
        <p:spPr>
          <a:xfrm>
            <a:off x="4871389" y="2447068"/>
            <a:ext cx="6602808" cy="264090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83A37BA-0C68-2CD4-F313-76751627C043}"/>
              </a:ext>
            </a:extLst>
          </p:cNvPr>
          <p:cNvSpPr txBox="1"/>
          <p:nvPr/>
        </p:nvSpPr>
        <p:spPr>
          <a:xfrm>
            <a:off x="1381604" y="2460862"/>
            <a:ext cx="1603203" cy="348813"/>
          </a:xfrm>
          <a:prstGeom prst="rect">
            <a:avLst/>
          </a:prstGeom>
          <a:noFill/>
        </p:spPr>
        <p:txBody>
          <a:bodyPr wrap="square" rtlCol="0">
            <a:spAutoFit/>
          </a:bodyPr>
          <a:lstStyle/>
          <a:p>
            <a:r>
              <a:rPr lang="en-US" sz="2500" b="1" baseline="30000" dirty="0"/>
              <a:t>Virtual Address</a:t>
            </a:r>
          </a:p>
        </p:txBody>
      </p:sp>
      <p:sp>
        <p:nvSpPr>
          <p:cNvPr id="8" name="Left Arrow 7">
            <a:extLst>
              <a:ext uri="{FF2B5EF4-FFF2-40B4-BE49-F238E27FC236}">
                <a16:creationId xmlns:a16="http://schemas.microsoft.com/office/drawing/2014/main" id="{D2C7D954-C4DB-85B0-4726-41019D455EA8}"/>
              </a:ext>
            </a:extLst>
          </p:cNvPr>
          <p:cNvSpPr/>
          <p:nvPr/>
        </p:nvSpPr>
        <p:spPr>
          <a:xfrm rot="16200000">
            <a:off x="1380824" y="3404003"/>
            <a:ext cx="1617826" cy="53721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11" name="Table 4">
            <a:extLst>
              <a:ext uri="{FF2B5EF4-FFF2-40B4-BE49-F238E27FC236}">
                <a16:creationId xmlns:a16="http://schemas.microsoft.com/office/drawing/2014/main" id="{3DCCA99E-B3D5-505A-CFB5-1FDCA4BC9557}"/>
              </a:ext>
            </a:extLst>
          </p:cNvPr>
          <p:cNvGraphicFramePr>
            <a:graphicFrameLocks noGrp="1"/>
          </p:cNvGraphicFramePr>
          <p:nvPr/>
        </p:nvGraphicFramePr>
        <p:xfrm>
          <a:off x="838200" y="2363025"/>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13" name="TextBox 12">
            <a:extLst>
              <a:ext uri="{FF2B5EF4-FFF2-40B4-BE49-F238E27FC236}">
                <a16:creationId xmlns:a16="http://schemas.microsoft.com/office/drawing/2014/main" id="{18B9C7C7-24E7-057D-51E5-AE748D631BB7}"/>
              </a:ext>
            </a:extLst>
          </p:cNvPr>
          <p:cNvSpPr txBox="1"/>
          <p:nvPr/>
        </p:nvSpPr>
        <p:spPr>
          <a:xfrm rot="5400000">
            <a:off x="1057420" y="3556919"/>
            <a:ext cx="1421879" cy="348813"/>
          </a:xfrm>
          <a:prstGeom prst="rect">
            <a:avLst/>
          </a:prstGeom>
        </p:spPr>
        <p:txBody>
          <a:bodyPr wrap="square" rtlCol="0">
            <a:spAutoFit/>
          </a:bodyPr>
          <a:lstStyle/>
          <a:p>
            <a:r>
              <a:rPr lang="en-US" sz="2500" b="1" baseline="30000" dirty="0"/>
              <a:t>Translation</a:t>
            </a:r>
          </a:p>
        </p:txBody>
      </p:sp>
      <p:graphicFrame>
        <p:nvGraphicFramePr>
          <p:cNvPr id="16" name="Table 4">
            <a:extLst>
              <a:ext uri="{FF2B5EF4-FFF2-40B4-BE49-F238E27FC236}">
                <a16:creationId xmlns:a16="http://schemas.microsoft.com/office/drawing/2014/main" id="{5389B1C6-71D1-D56B-D8A9-499FE3450A74}"/>
              </a:ext>
            </a:extLst>
          </p:cNvPr>
          <p:cNvGraphicFramePr>
            <a:graphicFrameLocks noGrp="1"/>
          </p:cNvGraphicFramePr>
          <p:nvPr/>
        </p:nvGraphicFramePr>
        <p:xfrm>
          <a:off x="814334" y="4638213"/>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27" name="TextBox 26">
            <a:extLst>
              <a:ext uri="{FF2B5EF4-FFF2-40B4-BE49-F238E27FC236}">
                <a16:creationId xmlns:a16="http://schemas.microsoft.com/office/drawing/2014/main" id="{84755048-4BA1-3C88-E0D5-9E64AD477922}"/>
              </a:ext>
            </a:extLst>
          </p:cNvPr>
          <p:cNvSpPr txBox="1"/>
          <p:nvPr/>
        </p:nvSpPr>
        <p:spPr>
          <a:xfrm>
            <a:off x="1361602" y="4720915"/>
            <a:ext cx="1828354" cy="348813"/>
          </a:xfrm>
          <a:prstGeom prst="rect">
            <a:avLst/>
          </a:prstGeom>
          <a:noFill/>
        </p:spPr>
        <p:txBody>
          <a:bodyPr wrap="square" rtlCol="0">
            <a:spAutoFit/>
          </a:bodyPr>
          <a:lstStyle/>
          <a:p>
            <a:r>
              <a:rPr lang="en-US" sz="2500" b="1" baseline="30000" dirty="0"/>
              <a:t>Physical Address</a:t>
            </a:r>
          </a:p>
        </p:txBody>
      </p:sp>
    </p:spTree>
    <p:custDataLst>
      <p:tags r:id="rId1"/>
    </p:custDataLst>
    <p:extLst>
      <p:ext uri="{BB962C8B-B14F-4D97-AF65-F5344CB8AC3E}">
        <p14:creationId xmlns:p14="http://schemas.microsoft.com/office/powerpoint/2010/main" val="2206565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6131"/>
            <a:ext cx="10515600" cy="1325563"/>
          </a:xfrm>
        </p:spPr>
        <p:txBody>
          <a:bodyPr/>
          <a:lstStyle/>
          <a:p>
            <a:r>
              <a:rPr lang="en-US" dirty="0">
                <a:latin typeface="+mn-lt"/>
              </a:rPr>
              <a:t>Radix Based Address Translation</a:t>
            </a:r>
          </a:p>
        </p:txBody>
      </p:sp>
      <p:sp>
        <p:nvSpPr>
          <p:cNvPr id="22" name="直线">
            <a:extLst>
              <a:ext uri="{FF2B5EF4-FFF2-40B4-BE49-F238E27FC236}">
                <a16:creationId xmlns:a16="http://schemas.microsoft.com/office/drawing/2014/main" id="{26E50DD9-45B4-9444-AF46-402395787F73}"/>
              </a:ext>
            </a:extLst>
          </p:cNvPr>
          <p:cNvSpPr/>
          <p:nvPr/>
        </p:nvSpPr>
        <p:spPr>
          <a:xfrm rot="21600000" flipV="1">
            <a:off x="2460094" y="2460862"/>
            <a:ext cx="2411296" cy="942912"/>
          </a:xfrm>
          <a:prstGeom prst="line">
            <a:avLst/>
          </a:prstGeom>
          <a:noFill/>
          <a:ln w="38100" cap="flat" cmpd="sng">
            <a:solidFill>
              <a:srgbClr val="000000"/>
            </a:solidFill>
            <a:prstDash val="sysDot"/>
            <a:miter/>
          </a:ln>
        </p:spPr>
        <p:txBody>
          <a:bodyPr/>
          <a:lstStyle/>
          <a:p>
            <a:endParaRPr lang="en-US"/>
          </a:p>
        </p:txBody>
      </p:sp>
      <p:sp>
        <p:nvSpPr>
          <p:cNvPr id="23" name="直线">
            <a:extLst>
              <a:ext uri="{FF2B5EF4-FFF2-40B4-BE49-F238E27FC236}">
                <a16:creationId xmlns:a16="http://schemas.microsoft.com/office/drawing/2014/main" id="{4978B398-1773-3743-9431-170826C9BC6A}"/>
              </a:ext>
            </a:extLst>
          </p:cNvPr>
          <p:cNvSpPr/>
          <p:nvPr/>
        </p:nvSpPr>
        <p:spPr>
          <a:xfrm rot="21600000">
            <a:off x="2451667" y="3613214"/>
            <a:ext cx="2419722" cy="1456514"/>
          </a:xfrm>
          <a:prstGeom prst="line">
            <a:avLst/>
          </a:prstGeom>
          <a:noFill/>
          <a:ln w="38100" cap="flat" cmpd="sng">
            <a:solidFill>
              <a:srgbClr val="000000"/>
            </a:solidFill>
            <a:prstDash val="sysDot"/>
            <a:miter/>
          </a:ln>
        </p:spPr>
        <p:txBody>
          <a:bodyPr/>
          <a:lstStyle/>
          <a:p>
            <a:endParaRPr lang="en-US"/>
          </a:p>
        </p:txBody>
      </p:sp>
      <p:sp>
        <p:nvSpPr>
          <p:cNvPr id="99" name="TextBox 98">
            <a:extLst>
              <a:ext uri="{FF2B5EF4-FFF2-40B4-BE49-F238E27FC236}">
                <a16:creationId xmlns:a16="http://schemas.microsoft.com/office/drawing/2014/main" id="{464ECA2F-D797-324D-9D4A-84EC87C7283A}"/>
              </a:ext>
            </a:extLst>
          </p:cNvPr>
          <p:cNvSpPr txBox="1"/>
          <p:nvPr/>
        </p:nvSpPr>
        <p:spPr>
          <a:xfrm>
            <a:off x="5972928" y="2816840"/>
            <a:ext cx="1232421" cy="369332"/>
          </a:xfrm>
          <a:prstGeom prst="rect">
            <a:avLst/>
          </a:prstGeom>
          <a:noFill/>
        </p:spPr>
        <p:txBody>
          <a:bodyPr wrap="square" rtlCol="0">
            <a:spAutoFit/>
          </a:bodyPr>
          <a:lstStyle/>
          <a:p>
            <a:r>
              <a:rPr lang="en-US" dirty="0"/>
              <a:t>	</a:t>
            </a:r>
          </a:p>
        </p:txBody>
      </p:sp>
      <p:sp>
        <p:nvSpPr>
          <p:cNvPr id="73" name="TextBox 72">
            <a:extLst>
              <a:ext uri="{FF2B5EF4-FFF2-40B4-BE49-F238E27FC236}">
                <a16:creationId xmlns:a16="http://schemas.microsoft.com/office/drawing/2014/main" id="{B0EA83F7-BAAF-B045-8467-DD2E99766C9F}"/>
              </a:ext>
            </a:extLst>
          </p:cNvPr>
          <p:cNvSpPr txBox="1"/>
          <p:nvPr/>
        </p:nvSpPr>
        <p:spPr>
          <a:xfrm>
            <a:off x="0" y="1114289"/>
            <a:ext cx="12166600" cy="477054"/>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t>A virtual address is translated to a physical address by walking 4 levels of page table</a:t>
            </a:r>
          </a:p>
        </p:txBody>
      </p:sp>
      <p:sp>
        <p:nvSpPr>
          <p:cNvPr id="4" name="TextBox 3">
            <a:extLst>
              <a:ext uri="{FF2B5EF4-FFF2-40B4-BE49-F238E27FC236}">
                <a16:creationId xmlns:a16="http://schemas.microsoft.com/office/drawing/2014/main" id="{53416D9D-EBA0-8FF3-BFB9-47CFB92B9D06}"/>
              </a:ext>
            </a:extLst>
          </p:cNvPr>
          <p:cNvSpPr txBox="1"/>
          <p:nvPr/>
        </p:nvSpPr>
        <p:spPr>
          <a:xfrm>
            <a:off x="6629821" y="2460862"/>
            <a:ext cx="2296160" cy="477054"/>
          </a:xfrm>
          <a:prstGeom prst="rect">
            <a:avLst/>
          </a:prstGeom>
          <a:noFill/>
        </p:spPr>
        <p:txBody>
          <a:bodyPr wrap="square" rtlCol="0">
            <a:spAutoFit/>
          </a:bodyPr>
          <a:lstStyle/>
          <a:p>
            <a:r>
              <a:rPr lang="en-US" sz="2500" dirty="0"/>
              <a:t>Virtual Address</a:t>
            </a:r>
          </a:p>
        </p:txBody>
      </p:sp>
      <p:cxnSp>
        <p:nvCxnSpPr>
          <p:cNvPr id="10" name="Straight Connector 9">
            <a:extLst>
              <a:ext uri="{FF2B5EF4-FFF2-40B4-BE49-F238E27FC236}">
                <a16:creationId xmlns:a16="http://schemas.microsoft.com/office/drawing/2014/main" id="{B2EB9539-B1DD-4A9F-5878-B59A2510A044}"/>
              </a:ext>
            </a:extLst>
          </p:cNvPr>
          <p:cNvCxnSpPr>
            <a:cxnSpLocks/>
          </p:cNvCxnSpPr>
          <p:nvPr/>
        </p:nvCxnSpPr>
        <p:spPr>
          <a:xfrm>
            <a:off x="7637530" y="2869731"/>
            <a:ext cx="0" cy="244552"/>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EA9380B-4A0D-1138-DD43-4F664F2020C5}"/>
              </a:ext>
            </a:extLst>
          </p:cNvPr>
          <p:cNvCxnSpPr>
            <a:cxnSpLocks/>
          </p:cNvCxnSpPr>
          <p:nvPr/>
        </p:nvCxnSpPr>
        <p:spPr>
          <a:xfrm>
            <a:off x="5375163" y="3114283"/>
            <a:ext cx="4227917" cy="6770"/>
          </a:xfrm>
          <a:prstGeom prst="line">
            <a:avLst/>
          </a:prstGeom>
          <a:ln w="19050"/>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9E76FB6A-1553-F979-55F2-5A6DB311C53C}"/>
              </a:ext>
            </a:extLst>
          </p:cNvPr>
          <p:cNvSpPr txBox="1"/>
          <p:nvPr/>
        </p:nvSpPr>
        <p:spPr>
          <a:xfrm>
            <a:off x="5396355" y="3052180"/>
            <a:ext cx="1119985" cy="477054"/>
          </a:xfrm>
          <a:prstGeom prst="rect">
            <a:avLst/>
          </a:prstGeom>
          <a:noFill/>
        </p:spPr>
        <p:txBody>
          <a:bodyPr wrap="square" rtlCol="0">
            <a:spAutoFit/>
          </a:bodyPr>
          <a:lstStyle/>
          <a:p>
            <a:r>
              <a:rPr lang="en-US" sz="2500" dirty="0">
                <a:cs typeface="Times New Roman" panose="02020603050405020304" pitchFamily="18" charset="0"/>
              </a:rPr>
              <a:t>47:39</a:t>
            </a:r>
          </a:p>
        </p:txBody>
      </p:sp>
      <p:sp>
        <p:nvSpPr>
          <p:cNvPr id="26" name="Rectangle 25">
            <a:extLst>
              <a:ext uri="{FF2B5EF4-FFF2-40B4-BE49-F238E27FC236}">
                <a16:creationId xmlns:a16="http://schemas.microsoft.com/office/drawing/2014/main" id="{621B0BD1-536D-2E55-6198-10C3748DA7BB}"/>
              </a:ext>
            </a:extLst>
          </p:cNvPr>
          <p:cNvSpPr/>
          <p:nvPr/>
        </p:nvSpPr>
        <p:spPr>
          <a:xfrm>
            <a:off x="5744434" y="3535188"/>
            <a:ext cx="747872" cy="9463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D7D53D5-7A5B-CA1D-87B2-6E20917D5E96}"/>
              </a:ext>
            </a:extLst>
          </p:cNvPr>
          <p:cNvSpPr txBox="1"/>
          <p:nvPr/>
        </p:nvSpPr>
        <p:spPr>
          <a:xfrm>
            <a:off x="4981404" y="4369017"/>
            <a:ext cx="787518" cy="477054"/>
          </a:xfrm>
          <a:prstGeom prst="rect">
            <a:avLst/>
          </a:prstGeom>
          <a:noFill/>
        </p:spPr>
        <p:txBody>
          <a:bodyPr wrap="square" rtlCol="0">
            <a:spAutoFit/>
          </a:bodyPr>
          <a:lstStyle/>
          <a:p>
            <a:r>
              <a:rPr lang="en-US" sz="2500" dirty="0">
                <a:cs typeface="Times New Roman" panose="02020603050405020304" pitchFamily="18" charset="0"/>
              </a:rPr>
              <a:t>CR3 </a:t>
            </a:r>
          </a:p>
        </p:txBody>
      </p:sp>
      <p:sp>
        <p:nvSpPr>
          <p:cNvPr id="52" name="TextBox 51">
            <a:extLst>
              <a:ext uri="{FF2B5EF4-FFF2-40B4-BE49-F238E27FC236}">
                <a16:creationId xmlns:a16="http://schemas.microsoft.com/office/drawing/2014/main" id="{D1533BA0-B343-FDA4-E162-6638C1E14C88}"/>
              </a:ext>
            </a:extLst>
          </p:cNvPr>
          <p:cNvSpPr txBox="1"/>
          <p:nvPr/>
        </p:nvSpPr>
        <p:spPr>
          <a:xfrm>
            <a:off x="6881841" y="3029325"/>
            <a:ext cx="1059893" cy="477054"/>
          </a:xfrm>
          <a:prstGeom prst="rect">
            <a:avLst/>
          </a:prstGeom>
          <a:noFill/>
        </p:spPr>
        <p:txBody>
          <a:bodyPr wrap="square" lIns="0" rIns="0" rtlCol="0">
            <a:spAutoFit/>
          </a:bodyPr>
          <a:lstStyle/>
          <a:p>
            <a:r>
              <a:rPr lang="en-US" sz="2500" dirty="0">
                <a:cs typeface="Times New Roman" panose="02020603050405020304" pitchFamily="18" charset="0"/>
              </a:rPr>
              <a:t>38:30</a:t>
            </a:r>
          </a:p>
        </p:txBody>
      </p:sp>
      <p:sp>
        <p:nvSpPr>
          <p:cNvPr id="53" name="TextBox 52">
            <a:extLst>
              <a:ext uri="{FF2B5EF4-FFF2-40B4-BE49-F238E27FC236}">
                <a16:creationId xmlns:a16="http://schemas.microsoft.com/office/drawing/2014/main" id="{F0EAB9A3-55D3-9A49-B63B-9C08EC290909}"/>
              </a:ext>
            </a:extLst>
          </p:cNvPr>
          <p:cNvSpPr txBox="1"/>
          <p:nvPr/>
        </p:nvSpPr>
        <p:spPr>
          <a:xfrm>
            <a:off x="8277493" y="3037012"/>
            <a:ext cx="927219" cy="477054"/>
          </a:xfrm>
          <a:prstGeom prst="rect">
            <a:avLst/>
          </a:prstGeom>
          <a:noFill/>
        </p:spPr>
        <p:txBody>
          <a:bodyPr wrap="square" lIns="0" rIns="0" rtlCol="0">
            <a:spAutoFit/>
          </a:bodyPr>
          <a:lstStyle/>
          <a:p>
            <a:r>
              <a:rPr lang="en-US" sz="2500" dirty="0">
                <a:cs typeface="Times New Roman" panose="02020603050405020304" pitchFamily="18" charset="0"/>
              </a:rPr>
              <a:t>29:21</a:t>
            </a:r>
          </a:p>
        </p:txBody>
      </p:sp>
      <p:sp>
        <p:nvSpPr>
          <p:cNvPr id="54" name="TextBox 53">
            <a:extLst>
              <a:ext uri="{FF2B5EF4-FFF2-40B4-BE49-F238E27FC236}">
                <a16:creationId xmlns:a16="http://schemas.microsoft.com/office/drawing/2014/main" id="{6963AACD-7C5E-51F4-E05C-49E12EB15C43}"/>
              </a:ext>
            </a:extLst>
          </p:cNvPr>
          <p:cNvSpPr txBox="1"/>
          <p:nvPr/>
        </p:nvSpPr>
        <p:spPr>
          <a:xfrm>
            <a:off x="9689612" y="3041233"/>
            <a:ext cx="874257" cy="477054"/>
          </a:xfrm>
          <a:prstGeom prst="rect">
            <a:avLst/>
          </a:prstGeom>
          <a:noFill/>
        </p:spPr>
        <p:txBody>
          <a:bodyPr wrap="square" lIns="0" rIns="0" rtlCol="0">
            <a:spAutoFit/>
          </a:bodyPr>
          <a:lstStyle/>
          <a:p>
            <a:r>
              <a:rPr lang="en-US" sz="2500" dirty="0">
                <a:cs typeface="Times New Roman" panose="02020603050405020304" pitchFamily="18" charset="0"/>
              </a:rPr>
              <a:t>20:12</a:t>
            </a:r>
          </a:p>
        </p:txBody>
      </p:sp>
      <p:cxnSp>
        <p:nvCxnSpPr>
          <p:cNvPr id="58" name="Straight Connector 57">
            <a:extLst>
              <a:ext uri="{FF2B5EF4-FFF2-40B4-BE49-F238E27FC236}">
                <a16:creationId xmlns:a16="http://schemas.microsoft.com/office/drawing/2014/main" id="{37DC57D5-8EDC-A8F3-0CAF-04D2FA62AD41}"/>
              </a:ext>
            </a:extLst>
          </p:cNvPr>
          <p:cNvCxnSpPr>
            <a:cxnSpLocks/>
          </p:cNvCxnSpPr>
          <p:nvPr/>
        </p:nvCxnSpPr>
        <p:spPr>
          <a:xfrm>
            <a:off x="6846247" y="3114283"/>
            <a:ext cx="0" cy="492006"/>
          </a:xfrm>
          <a:prstGeom prst="line">
            <a:avLst/>
          </a:prstGeom>
          <a:ln w="19050"/>
        </p:spPr>
        <p:style>
          <a:lnRef idx="1">
            <a:schemeClr val="dk1"/>
          </a:lnRef>
          <a:fillRef idx="0">
            <a:schemeClr val="dk1"/>
          </a:fillRef>
          <a:effectRef idx="0">
            <a:schemeClr val="dk1"/>
          </a:effectRef>
          <a:fontRef idx="minor">
            <a:schemeClr val="tx1"/>
          </a:fontRef>
        </p:style>
      </p:cxnSp>
      <p:sp>
        <p:nvSpPr>
          <p:cNvPr id="114" name="Oval 113">
            <a:extLst>
              <a:ext uri="{FF2B5EF4-FFF2-40B4-BE49-F238E27FC236}">
                <a16:creationId xmlns:a16="http://schemas.microsoft.com/office/drawing/2014/main" id="{46FA6187-BAF6-C5FD-551F-B8027A2A6107}"/>
              </a:ext>
            </a:extLst>
          </p:cNvPr>
          <p:cNvSpPr/>
          <p:nvPr/>
        </p:nvSpPr>
        <p:spPr>
          <a:xfrm>
            <a:off x="6729342" y="3615247"/>
            <a:ext cx="233809" cy="2553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a:extLst>
              <a:ext uri="{FF2B5EF4-FFF2-40B4-BE49-F238E27FC236}">
                <a16:creationId xmlns:a16="http://schemas.microsoft.com/office/drawing/2014/main" id="{B952B7BE-C0D9-5DD0-B2C3-DDA311810749}"/>
              </a:ext>
            </a:extLst>
          </p:cNvPr>
          <p:cNvCxnSpPr>
            <a:cxnSpLocks/>
            <a:stCxn id="114" idx="0"/>
            <a:endCxn id="114" idx="4"/>
          </p:cNvCxnSpPr>
          <p:nvPr/>
        </p:nvCxnSpPr>
        <p:spPr>
          <a:xfrm>
            <a:off x="6846247" y="3615247"/>
            <a:ext cx="0" cy="255319"/>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A8AD488-91C7-AA80-CB24-22D893451912}"/>
              </a:ext>
            </a:extLst>
          </p:cNvPr>
          <p:cNvCxnSpPr>
            <a:cxnSpLocks/>
            <a:stCxn id="114" idx="2"/>
            <a:endCxn id="114" idx="6"/>
          </p:cNvCxnSpPr>
          <p:nvPr/>
        </p:nvCxnSpPr>
        <p:spPr>
          <a:xfrm>
            <a:off x="6729342" y="3742907"/>
            <a:ext cx="23380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87A278A-45C1-272B-5097-D2CB470701E8}"/>
              </a:ext>
            </a:extLst>
          </p:cNvPr>
          <p:cNvCxnSpPr>
            <a:cxnSpLocks/>
            <a:stCxn id="114" idx="2"/>
          </p:cNvCxnSpPr>
          <p:nvPr/>
        </p:nvCxnSpPr>
        <p:spPr>
          <a:xfrm flipH="1" flipV="1">
            <a:off x="6484667" y="3738593"/>
            <a:ext cx="244675" cy="4314"/>
          </a:xfrm>
          <a:prstGeom prst="line">
            <a:avLst/>
          </a:prstGeom>
          <a:ln w="19050"/>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1B9E6030-E6CB-4EA8-1C2D-BF8EB1D5ED6D}"/>
              </a:ext>
            </a:extLst>
          </p:cNvPr>
          <p:cNvCxnSpPr>
            <a:cxnSpLocks/>
          </p:cNvCxnSpPr>
          <p:nvPr/>
        </p:nvCxnSpPr>
        <p:spPr>
          <a:xfrm>
            <a:off x="6963151" y="3740750"/>
            <a:ext cx="24219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5" name="Rectangle 124">
            <a:extLst>
              <a:ext uri="{FF2B5EF4-FFF2-40B4-BE49-F238E27FC236}">
                <a16:creationId xmlns:a16="http://schemas.microsoft.com/office/drawing/2014/main" id="{C3DCCD60-1343-4B18-5F84-BAF0C326C0A8}"/>
              </a:ext>
            </a:extLst>
          </p:cNvPr>
          <p:cNvSpPr/>
          <p:nvPr/>
        </p:nvSpPr>
        <p:spPr>
          <a:xfrm>
            <a:off x="7204947" y="3539306"/>
            <a:ext cx="747872" cy="9463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28FE6BEB-C899-EB77-BEC2-8E19E05DFBE9}"/>
              </a:ext>
            </a:extLst>
          </p:cNvPr>
          <p:cNvSpPr txBox="1"/>
          <p:nvPr/>
        </p:nvSpPr>
        <p:spPr>
          <a:xfrm>
            <a:off x="7406958" y="3746935"/>
            <a:ext cx="429020" cy="477054"/>
          </a:xfrm>
          <a:prstGeom prst="rect">
            <a:avLst/>
          </a:prstGeom>
          <a:noFill/>
        </p:spPr>
        <p:txBody>
          <a:bodyPr wrap="square" lIns="0" rIns="0" rtlCol="0">
            <a:spAutoFit/>
          </a:bodyPr>
          <a:lstStyle/>
          <a:p>
            <a:r>
              <a:rPr lang="en-US" sz="2500" dirty="0"/>
              <a:t>L3</a:t>
            </a:r>
          </a:p>
        </p:txBody>
      </p:sp>
      <p:sp>
        <p:nvSpPr>
          <p:cNvPr id="152" name="Rectangle 151">
            <a:extLst>
              <a:ext uri="{FF2B5EF4-FFF2-40B4-BE49-F238E27FC236}">
                <a16:creationId xmlns:a16="http://schemas.microsoft.com/office/drawing/2014/main" id="{CECA3194-26A6-F131-E8F6-EC4F9C672581}"/>
              </a:ext>
            </a:extLst>
          </p:cNvPr>
          <p:cNvSpPr/>
          <p:nvPr/>
        </p:nvSpPr>
        <p:spPr>
          <a:xfrm>
            <a:off x="4871389" y="2447068"/>
            <a:ext cx="6602808" cy="264090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Straight Arrow Connector 155">
            <a:extLst>
              <a:ext uri="{FF2B5EF4-FFF2-40B4-BE49-F238E27FC236}">
                <a16:creationId xmlns:a16="http://schemas.microsoft.com/office/drawing/2014/main" id="{78D52BF3-FF1B-51BB-7A86-32F099D9C5AD}"/>
              </a:ext>
            </a:extLst>
          </p:cNvPr>
          <p:cNvCxnSpPr>
            <a:cxnSpLocks/>
          </p:cNvCxnSpPr>
          <p:nvPr/>
        </p:nvCxnSpPr>
        <p:spPr>
          <a:xfrm>
            <a:off x="10753982" y="4011925"/>
            <a:ext cx="53929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8" name="TextBox 157">
            <a:extLst>
              <a:ext uri="{FF2B5EF4-FFF2-40B4-BE49-F238E27FC236}">
                <a16:creationId xmlns:a16="http://schemas.microsoft.com/office/drawing/2014/main" id="{98BBEA19-5D2D-DB22-F8F2-5184853D1226}"/>
              </a:ext>
            </a:extLst>
          </p:cNvPr>
          <p:cNvSpPr txBox="1"/>
          <p:nvPr/>
        </p:nvSpPr>
        <p:spPr>
          <a:xfrm>
            <a:off x="10698476" y="3542789"/>
            <a:ext cx="822723" cy="477054"/>
          </a:xfrm>
          <a:prstGeom prst="rect">
            <a:avLst/>
          </a:prstGeom>
          <a:noFill/>
        </p:spPr>
        <p:txBody>
          <a:bodyPr wrap="square" rtlCol="0">
            <a:spAutoFit/>
          </a:bodyPr>
          <a:lstStyle/>
          <a:p>
            <a:r>
              <a:rPr lang="en-US" sz="2500" dirty="0"/>
              <a:t>PPN</a:t>
            </a:r>
          </a:p>
        </p:txBody>
      </p:sp>
      <p:sp>
        <p:nvSpPr>
          <p:cNvPr id="6" name="TextBox 5">
            <a:extLst>
              <a:ext uri="{FF2B5EF4-FFF2-40B4-BE49-F238E27FC236}">
                <a16:creationId xmlns:a16="http://schemas.microsoft.com/office/drawing/2014/main" id="{583A37BA-0C68-2CD4-F313-76751627C043}"/>
              </a:ext>
            </a:extLst>
          </p:cNvPr>
          <p:cNvSpPr txBox="1"/>
          <p:nvPr/>
        </p:nvSpPr>
        <p:spPr>
          <a:xfrm>
            <a:off x="1381604" y="2460862"/>
            <a:ext cx="1603203" cy="348813"/>
          </a:xfrm>
          <a:prstGeom prst="rect">
            <a:avLst/>
          </a:prstGeom>
          <a:noFill/>
        </p:spPr>
        <p:txBody>
          <a:bodyPr wrap="square" rtlCol="0">
            <a:spAutoFit/>
          </a:bodyPr>
          <a:lstStyle/>
          <a:p>
            <a:r>
              <a:rPr lang="en-US" sz="2500" b="1" baseline="30000" dirty="0"/>
              <a:t>Virtual Address</a:t>
            </a:r>
          </a:p>
        </p:txBody>
      </p:sp>
      <p:sp>
        <p:nvSpPr>
          <p:cNvPr id="8" name="Left Arrow 7">
            <a:extLst>
              <a:ext uri="{FF2B5EF4-FFF2-40B4-BE49-F238E27FC236}">
                <a16:creationId xmlns:a16="http://schemas.microsoft.com/office/drawing/2014/main" id="{D2C7D954-C4DB-85B0-4726-41019D455EA8}"/>
              </a:ext>
            </a:extLst>
          </p:cNvPr>
          <p:cNvSpPr/>
          <p:nvPr/>
        </p:nvSpPr>
        <p:spPr>
          <a:xfrm rot="16200000">
            <a:off x="1380824" y="3404003"/>
            <a:ext cx="1617826" cy="53721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11" name="Table 4">
            <a:extLst>
              <a:ext uri="{FF2B5EF4-FFF2-40B4-BE49-F238E27FC236}">
                <a16:creationId xmlns:a16="http://schemas.microsoft.com/office/drawing/2014/main" id="{3DCCA99E-B3D5-505A-CFB5-1FDCA4BC9557}"/>
              </a:ext>
            </a:extLst>
          </p:cNvPr>
          <p:cNvGraphicFramePr>
            <a:graphicFrameLocks noGrp="1"/>
          </p:cNvGraphicFramePr>
          <p:nvPr/>
        </p:nvGraphicFramePr>
        <p:xfrm>
          <a:off x="838200" y="2363025"/>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13" name="TextBox 12">
            <a:extLst>
              <a:ext uri="{FF2B5EF4-FFF2-40B4-BE49-F238E27FC236}">
                <a16:creationId xmlns:a16="http://schemas.microsoft.com/office/drawing/2014/main" id="{18B9C7C7-24E7-057D-51E5-AE748D631BB7}"/>
              </a:ext>
            </a:extLst>
          </p:cNvPr>
          <p:cNvSpPr txBox="1"/>
          <p:nvPr/>
        </p:nvSpPr>
        <p:spPr>
          <a:xfrm rot="5400000">
            <a:off x="1057420" y="3556919"/>
            <a:ext cx="1421879" cy="348813"/>
          </a:xfrm>
          <a:prstGeom prst="rect">
            <a:avLst/>
          </a:prstGeom>
        </p:spPr>
        <p:txBody>
          <a:bodyPr wrap="square" rtlCol="0">
            <a:spAutoFit/>
          </a:bodyPr>
          <a:lstStyle/>
          <a:p>
            <a:r>
              <a:rPr lang="en-US" sz="2500" b="1" baseline="30000" dirty="0"/>
              <a:t>Translation</a:t>
            </a:r>
          </a:p>
        </p:txBody>
      </p:sp>
      <p:graphicFrame>
        <p:nvGraphicFramePr>
          <p:cNvPr id="16" name="Table 4">
            <a:extLst>
              <a:ext uri="{FF2B5EF4-FFF2-40B4-BE49-F238E27FC236}">
                <a16:creationId xmlns:a16="http://schemas.microsoft.com/office/drawing/2014/main" id="{5389B1C6-71D1-D56B-D8A9-499FE3450A74}"/>
              </a:ext>
            </a:extLst>
          </p:cNvPr>
          <p:cNvGraphicFramePr>
            <a:graphicFrameLocks noGrp="1"/>
          </p:cNvGraphicFramePr>
          <p:nvPr/>
        </p:nvGraphicFramePr>
        <p:xfrm>
          <a:off x="814334" y="4638213"/>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27" name="TextBox 26">
            <a:extLst>
              <a:ext uri="{FF2B5EF4-FFF2-40B4-BE49-F238E27FC236}">
                <a16:creationId xmlns:a16="http://schemas.microsoft.com/office/drawing/2014/main" id="{84755048-4BA1-3C88-E0D5-9E64AD477922}"/>
              </a:ext>
            </a:extLst>
          </p:cNvPr>
          <p:cNvSpPr txBox="1"/>
          <p:nvPr/>
        </p:nvSpPr>
        <p:spPr>
          <a:xfrm>
            <a:off x="1361602" y="4720915"/>
            <a:ext cx="1828354" cy="348813"/>
          </a:xfrm>
          <a:prstGeom prst="rect">
            <a:avLst/>
          </a:prstGeom>
          <a:noFill/>
        </p:spPr>
        <p:txBody>
          <a:bodyPr wrap="square" rtlCol="0">
            <a:spAutoFit/>
          </a:bodyPr>
          <a:lstStyle/>
          <a:p>
            <a:r>
              <a:rPr lang="en-US" sz="2500" b="1" baseline="30000" dirty="0"/>
              <a:t>Physical Address</a:t>
            </a:r>
          </a:p>
        </p:txBody>
      </p:sp>
      <p:cxnSp>
        <p:nvCxnSpPr>
          <p:cNvPr id="41" name="Straight Connector 40">
            <a:extLst>
              <a:ext uri="{FF2B5EF4-FFF2-40B4-BE49-F238E27FC236}">
                <a16:creationId xmlns:a16="http://schemas.microsoft.com/office/drawing/2014/main" id="{AF39D90A-6ACC-5760-6417-ED5EB7AD2FA6}"/>
              </a:ext>
            </a:extLst>
          </p:cNvPr>
          <p:cNvCxnSpPr>
            <a:cxnSpLocks/>
          </p:cNvCxnSpPr>
          <p:nvPr/>
        </p:nvCxnSpPr>
        <p:spPr>
          <a:xfrm>
            <a:off x="8228001" y="3112126"/>
            <a:ext cx="0" cy="492006"/>
          </a:xfrm>
          <a:prstGeom prst="line">
            <a:avLst/>
          </a:prstGeom>
          <a:ln w="19050"/>
        </p:spPr>
        <p:style>
          <a:lnRef idx="1">
            <a:schemeClr val="dk1"/>
          </a:lnRef>
          <a:fillRef idx="0">
            <a:schemeClr val="dk1"/>
          </a:fillRef>
          <a:effectRef idx="0">
            <a:schemeClr val="dk1"/>
          </a:effectRef>
          <a:fontRef idx="minor">
            <a:schemeClr val="tx1"/>
          </a:fontRef>
        </p:style>
      </p:cxnSp>
      <p:sp>
        <p:nvSpPr>
          <p:cNvPr id="42" name="Oval 41">
            <a:extLst>
              <a:ext uri="{FF2B5EF4-FFF2-40B4-BE49-F238E27FC236}">
                <a16:creationId xmlns:a16="http://schemas.microsoft.com/office/drawing/2014/main" id="{E76F886C-11F0-B1E0-162F-265C537CD8D8}"/>
              </a:ext>
            </a:extLst>
          </p:cNvPr>
          <p:cNvSpPr/>
          <p:nvPr/>
        </p:nvSpPr>
        <p:spPr>
          <a:xfrm>
            <a:off x="8111096" y="3613090"/>
            <a:ext cx="233809" cy="2553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42ED0223-4FA6-A04F-ADF1-E2F81D739502}"/>
              </a:ext>
            </a:extLst>
          </p:cNvPr>
          <p:cNvCxnSpPr>
            <a:cxnSpLocks/>
            <a:stCxn id="42" idx="0"/>
            <a:endCxn id="42" idx="4"/>
          </p:cNvCxnSpPr>
          <p:nvPr/>
        </p:nvCxnSpPr>
        <p:spPr>
          <a:xfrm>
            <a:off x="8228001" y="3613090"/>
            <a:ext cx="0" cy="255319"/>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1B8BE7C-2FD7-BE78-526E-9A3B2BBBDB24}"/>
              </a:ext>
            </a:extLst>
          </p:cNvPr>
          <p:cNvCxnSpPr>
            <a:cxnSpLocks/>
            <a:stCxn id="42" idx="2"/>
            <a:endCxn id="42" idx="6"/>
          </p:cNvCxnSpPr>
          <p:nvPr/>
        </p:nvCxnSpPr>
        <p:spPr>
          <a:xfrm>
            <a:off x="8111096" y="3740750"/>
            <a:ext cx="23380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EEFFC5C-BCB0-D71E-2E0D-1D58F403817C}"/>
              </a:ext>
            </a:extLst>
          </p:cNvPr>
          <p:cNvCxnSpPr>
            <a:cxnSpLocks/>
            <a:stCxn id="42" idx="2"/>
          </p:cNvCxnSpPr>
          <p:nvPr/>
        </p:nvCxnSpPr>
        <p:spPr>
          <a:xfrm flipH="1" flipV="1">
            <a:off x="7964627" y="3738593"/>
            <a:ext cx="146469" cy="2157"/>
          </a:xfrm>
          <a:prstGeom prst="line">
            <a:avLst/>
          </a:prstGeom>
          <a:ln w="19050"/>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72078DA4-625F-5828-1FFA-9178E041C926}"/>
              </a:ext>
            </a:extLst>
          </p:cNvPr>
          <p:cNvCxnSpPr>
            <a:cxnSpLocks/>
          </p:cNvCxnSpPr>
          <p:nvPr/>
        </p:nvCxnSpPr>
        <p:spPr>
          <a:xfrm>
            <a:off x="8344905" y="3738593"/>
            <a:ext cx="24219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959AACC-B381-FE12-3D87-031C212CD32B}"/>
              </a:ext>
            </a:extLst>
          </p:cNvPr>
          <p:cNvCxnSpPr>
            <a:cxnSpLocks/>
          </p:cNvCxnSpPr>
          <p:nvPr/>
        </p:nvCxnSpPr>
        <p:spPr>
          <a:xfrm>
            <a:off x="9627559" y="3123803"/>
            <a:ext cx="0" cy="492006"/>
          </a:xfrm>
          <a:prstGeom prst="line">
            <a:avLst/>
          </a:prstGeom>
          <a:ln w="19050"/>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A062A6ED-2680-BDC7-ED15-31C386DD24D1}"/>
              </a:ext>
            </a:extLst>
          </p:cNvPr>
          <p:cNvSpPr/>
          <p:nvPr/>
        </p:nvSpPr>
        <p:spPr>
          <a:xfrm>
            <a:off x="9524940" y="3624767"/>
            <a:ext cx="233809" cy="2553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9290E27D-00B5-5920-C4AC-E3092BA0749E}"/>
              </a:ext>
            </a:extLst>
          </p:cNvPr>
          <p:cNvCxnSpPr>
            <a:cxnSpLocks/>
          </p:cNvCxnSpPr>
          <p:nvPr/>
        </p:nvCxnSpPr>
        <p:spPr>
          <a:xfrm>
            <a:off x="9627557" y="3624767"/>
            <a:ext cx="0" cy="255319"/>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DA78349-CA9E-E803-1BE8-71B5371BC294}"/>
              </a:ext>
            </a:extLst>
          </p:cNvPr>
          <p:cNvCxnSpPr>
            <a:cxnSpLocks/>
          </p:cNvCxnSpPr>
          <p:nvPr/>
        </p:nvCxnSpPr>
        <p:spPr>
          <a:xfrm>
            <a:off x="9510654" y="3752427"/>
            <a:ext cx="23380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81D23315-32C1-FA89-EA73-4FEFE0D1C153}"/>
              </a:ext>
            </a:extLst>
          </p:cNvPr>
          <p:cNvCxnSpPr>
            <a:cxnSpLocks/>
          </p:cNvCxnSpPr>
          <p:nvPr/>
        </p:nvCxnSpPr>
        <p:spPr>
          <a:xfrm flipH="1" flipV="1">
            <a:off x="9364185" y="3750270"/>
            <a:ext cx="146469" cy="2157"/>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60460059-B137-C3B4-43C4-363F76C322EA}"/>
              </a:ext>
            </a:extLst>
          </p:cNvPr>
          <p:cNvCxnSpPr>
            <a:cxnSpLocks/>
          </p:cNvCxnSpPr>
          <p:nvPr/>
        </p:nvCxnSpPr>
        <p:spPr>
          <a:xfrm>
            <a:off x="9744463" y="3750270"/>
            <a:ext cx="24219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9C82F523-978C-0147-FB6F-7A32701E6960}"/>
              </a:ext>
            </a:extLst>
          </p:cNvPr>
          <p:cNvCxnSpPr>
            <a:cxnSpLocks/>
          </p:cNvCxnSpPr>
          <p:nvPr/>
        </p:nvCxnSpPr>
        <p:spPr>
          <a:xfrm>
            <a:off x="5381462" y="3121053"/>
            <a:ext cx="0" cy="468251"/>
          </a:xfrm>
          <a:prstGeom prst="line">
            <a:avLst/>
          </a:prstGeom>
          <a:ln w="19050"/>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C250C508-E1FB-ACEA-DE11-673E0197F15B}"/>
              </a:ext>
            </a:extLst>
          </p:cNvPr>
          <p:cNvSpPr/>
          <p:nvPr/>
        </p:nvSpPr>
        <p:spPr>
          <a:xfrm>
            <a:off x="5264557" y="3598262"/>
            <a:ext cx="233809" cy="2553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00CD917F-B0EB-F0B5-0DA1-C1002DFF4057}"/>
              </a:ext>
            </a:extLst>
          </p:cNvPr>
          <p:cNvCxnSpPr>
            <a:cxnSpLocks/>
            <a:stCxn id="57" idx="0"/>
            <a:endCxn id="57" idx="4"/>
          </p:cNvCxnSpPr>
          <p:nvPr/>
        </p:nvCxnSpPr>
        <p:spPr>
          <a:xfrm>
            <a:off x="5381462" y="3598262"/>
            <a:ext cx="0" cy="255319"/>
          </a:xfrm>
          <a:prstGeom prst="line">
            <a:avLst/>
          </a:prstGeom>
          <a:ln w="1905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514FC1C1-12D1-A4C7-6865-371C5E644D8C}"/>
              </a:ext>
            </a:extLst>
          </p:cNvPr>
          <p:cNvCxnSpPr>
            <a:cxnSpLocks/>
            <a:stCxn id="57" idx="2"/>
            <a:endCxn id="57" idx="6"/>
          </p:cNvCxnSpPr>
          <p:nvPr/>
        </p:nvCxnSpPr>
        <p:spPr>
          <a:xfrm>
            <a:off x="5264557" y="3725922"/>
            <a:ext cx="23380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6C6512F8-C3F0-C156-FB81-08C9EA105C78}"/>
              </a:ext>
            </a:extLst>
          </p:cNvPr>
          <p:cNvCxnSpPr>
            <a:cxnSpLocks/>
          </p:cNvCxnSpPr>
          <p:nvPr/>
        </p:nvCxnSpPr>
        <p:spPr>
          <a:xfrm>
            <a:off x="5498366" y="3724951"/>
            <a:ext cx="24219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4" name="Rectangle 63">
            <a:extLst>
              <a:ext uri="{FF2B5EF4-FFF2-40B4-BE49-F238E27FC236}">
                <a16:creationId xmlns:a16="http://schemas.microsoft.com/office/drawing/2014/main" id="{A1A1D418-115B-58D6-1989-E823FD76EA35}"/>
              </a:ext>
            </a:extLst>
          </p:cNvPr>
          <p:cNvSpPr/>
          <p:nvPr/>
        </p:nvSpPr>
        <p:spPr>
          <a:xfrm>
            <a:off x="8590987" y="3535188"/>
            <a:ext cx="747872" cy="9463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84447D6-537E-565C-4F7D-170B79B85FC5}"/>
              </a:ext>
            </a:extLst>
          </p:cNvPr>
          <p:cNvSpPr/>
          <p:nvPr/>
        </p:nvSpPr>
        <p:spPr>
          <a:xfrm>
            <a:off x="9990545" y="3535188"/>
            <a:ext cx="747872" cy="9463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7D9E5A68-7E7D-B331-4E27-E969D2200236}"/>
              </a:ext>
            </a:extLst>
          </p:cNvPr>
          <p:cNvSpPr txBox="1"/>
          <p:nvPr/>
        </p:nvSpPr>
        <p:spPr>
          <a:xfrm>
            <a:off x="5948284" y="3746938"/>
            <a:ext cx="429020" cy="477054"/>
          </a:xfrm>
          <a:prstGeom prst="rect">
            <a:avLst/>
          </a:prstGeom>
          <a:noFill/>
        </p:spPr>
        <p:txBody>
          <a:bodyPr wrap="square" lIns="0" rIns="0" rtlCol="0">
            <a:spAutoFit/>
          </a:bodyPr>
          <a:lstStyle/>
          <a:p>
            <a:r>
              <a:rPr lang="en-US" sz="2500" dirty="0"/>
              <a:t>L4</a:t>
            </a:r>
          </a:p>
        </p:txBody>
      </p:sp>
      <p:sp>
        <p:nvSpPr>
          <p:cNvPr id="67" name="TextBox 66">
            <a:extLst>
              <a:ext uri="{FF2B5EF4-FFF2-40B4-BE49-F238E27FC236}">
                <a16:creationId xmlns:a16="http://schemas.microsoft.com/office/drawing/2014/main" id="{228F8027-AA6A-E262-2244-C20F562B40D2}"/>
              </a:ext>
            </a:extLst>
          </p:cNvPr>
          <p:cNvSpPr txBox="1"/>
          <p:nvPr/>
        </p:nvSpPr>
        <p:spPr>
          <a:xfrm>
            <a:off x="8806636" y="3746935"/>
            <a:ext cx="429020" cy="477054"/>
          </a:xfrm>
          <a:prstGeom prst="rect">
            <a:avLst/>
          </a:prstGeom>
          <a:noFill/>
        </p:spPr>
        <p:txBody>
          <a:bodyPr wrap="square" lIns="0" rIns="0" rtlCol="0">
            <a:spAutoFit/>
          </a:bodyPr>
          <a:lstStyle/>
          <a:p>
            <a:r>
              <a:rPr lang="en-US" sz="2500" dirty="0"/>
              <a:t>L2</a:t>
            </a:r>
          </a:p>
        </p:txBody>
      </p:sp>
      <p:sp>
        <p:nvSpPr>
          <p:cNvPr id="68" name="TextBox 67">
            <a:extLst>
              <a:ext uri="{FF2B5EF4-FFF2-40B4-BE49-F238E27FC236}">
                <a16:creationId xmlns:a16="http://schemas.microsoft.com/office/drawing/2014/main" id="{624AA9FB-C4B5-EAF9-5357-A8DFD3AA17C4}"/>
              </a:ext>
            </a:extLst>
          </p:cNvPr>
          <p:cNvSpPr txBox="1"/>
          <p:nvPr/>
        </p:nvSpPr>
        <p:spPr>
          <a:xfrm>
            <a:off x="10193334" y="3740515"/>
            <a:ext cx="429020" cy="477054"/>
          </a:xfrm>
          <a:prstGeom prst="rect">
            <a:avLst/>
          </a:prstGeom>
          <a:noFill/>
        </p:spPr>
        <p:txBody>
          <a:bodyPr wrap="square" lIns="0" rIns="0" rtlCol="0">
            <a:spAutoFit/>
          </a:bodyPr>
          <a:lstStyle/>
          <a:p>
            <a:r>
              <a:rPr lang="en-US" sz="2500" dirty="0"/>
              <a:t>L1</a:t>
            </a:r>
          </a:p>
        </p:txBody>
      </p:sp>
      <p:cxnSp>
        <p:nvCxnSpPr>
          <p:cNvPr id="71" name="Straight Connector 70">
            <a:extLst>
              <a:ext uri="{FF2B5EF4-FFF2-40B4-BE49-F238E27FC236}">
                <a16:creationId xmlns:a16="http://schemas.microsoft.com/office/drawing/2014/main" id="{3DD75E9E-E334-6E25-73E9-878D4F85FCD3}"/>
              </a:ext>
            </a:extLst>
          </p:cNvPr>
          <p:cNvCxnSpPr>
            <a:cxnSpLocks/>
          </p:cNvCxnSpPr>
          <p:nvPr/>
        </p:nvCxnSpPr>
        <p:spPr>
          <a:xfrm>
            <a:off x="5381988" y="3853581"/>
            <a:ext cx="0" cy="468251"/>
          </a:xfrm>
          <a:prstGeom prst="line">
            <a:avLst/>
          </a:prstGeom>
          <a:ln w="19050"/>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2749803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Radix Based Translation in PIM</a:t>
            </a:r>
          </a:p>
        </p:txBody>
      </p:sp>
    </p:spTree>
    <p:custDataLst>
      <p:tags r:id="rId1"/>
    </p:custDataLst>
    <p:extLst>
      <p:ext uri="{BB962C8B-B14F-4D97-AF65-F5344CB8AC3E}">
        <p14:creationId xmlns:p14="http://schemas.microsoft.com/office/powerpoint/2010/main" val="3792591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直线">
            <a:extLst>
              <a:ext uri="{FF2B5EF4-FFF2-40B4-BE49-F238E27FC236}">
                <a16:creationId xmlns:a16="http://schemas.microsoft.com/office/drawing/2014/main" id="{BC522E40-E1D7-744F-A9F4-D9A308E336F8}"/>
              </a:ext>
            </a:extLst>
          </p:cNvPr>
          <p:cNvSpPr/>
          <p:nvPr/>
        </p:nvSpPr>
        <p:spPr>
          <a:xfrm rot="21600000" flipH="1">
            <a:off x="3654427" y="296250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5" name="直线">
            <a:extLst>
              <a:ext uri="{FF2B5EF4-FFF2-40B4-BE49-F238E27FC236}">
                <a16:creationId xmlns:a16="http://schemas.microsoft.com/office/drawing/2014/main" id="{77CA2B1B-8CC6-5645-B1F2-8AF08EBB88B4}"/>
              </a:ext>
            </a:extLst>
          </p:cNvPr>
          <p:cNvSpPr/>
          <p:nvPr/>
        </p:nvSpPr>
        <p:spPr>
          <a:xfrm rot="21600000" flipH="1">
            <a:off x="1539941" y="478676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7" name="直线">
            <a:extLst>
              <a:ext uri="{FF2B5EF4-FFF2-40B4-BE49-F238E27FC236}">
                <a16:creationId xmlns:a16="http://schemas.microsoft.com/office/drawing/2014/main" id="{1BE2495B-496B-4044-800E-0895A8B14D3C}"/>
              </a:ext>
            </a:extLst>
          </p:cNvPr>
          <p:cNvSpPr/>
          <p:nvPr/>
        </p:nvSpPr>
        <p:spPr>
          <a:xfrm rot="21600000" flipH="1">
            <a:off x="2386154" y="369599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Radix Based Translation in PIM</a:t>
            </a:r>
          </a:p>
        </p:txBody>
      </p:sp>
      <p:sp>
        <p:nvSpPr>
          <p:cNvPr id="11" name="矩形">
            <a:extLst>
              <a:ext uri="{FF2B5EF4-FFF2-40B4-BE49-F238E27FC236}">
                <a16:creationId xmlns:a16="http://schemas.microsoft.com/office/drawing/2014/main" id="{29DC37E9-5086-E942-90E6-F83A8A3D00CF}"/>
              </a:ext>
            </a:extLst>
          </p:cNvPr>
          <p:cNvSpPr/>
          <p:nvPr/>
        </p:nvSpPr>
        <p:spPr>
          <a:xfrm>
            <a:off x="1167936" y="255384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0</a:t>
            </a:r>
          </a:p>
        </p:txBody>
      </p:sp>
      <p:sp>
        <p:nvSpPr>
          <p:cNvPr id="13" name="矩形">
            <a:extLst>
              <a:ext uri="{FF2B5EF4-FFF2-40B4-BE49-F238E27FC236}">
                <a16:creationId xmlns:a16="http://schemas.microsoft.com/office/drawing/2014/main" id="{CA0254AD-AA88-D147-B742-15943DFF9FF1}"/>
              </a:ext>
            </a:extLst>
          </p:cNvPr>
          <p:cNvSpPr/>
          <p:nvPr/>
        </p:nvSpPr>
        <p:spPr>
          <a:xfrm>
            <a:off x="2046861" y="255915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4" name="矩形">
            <a:extLst>
              <a:ext uri="{FF2B5EF4-FFF2-40B4-BE49-F238E27FC236}">
                <a16:creationId xmlns:a16="http://schemas.microsoft.com/office/drawing/2014/main" id="{0040A778-04FF-EB44-8762-EAE556B51492}"/>
              </a:ext>
            </a:extLst>
          </p:cNvPr>
          <p:cNvSpPr/>
          <p:nvPr/>
        </p:nvSpPr>
        <p:spPr>
          <a:xfrm>
            <a:off x="1170575" y="329256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5" name="矩形">
            <a:extLst>
              <a:ext uri="{FF2B5EF4-FFF2-40B4-BE49-F238E27FC236}">
                <a16:creationId xmlns:a16="http://schemas.microsoft.com/office/drawing/2014/main" id="{A9C12EC0-50C7-6D40-BE16-4A337AF5A23B}"/>
              </a:ext>
            </a:extLst>
          </p:cNvPr>
          <p:cNvSpPr/>
          <p:nvPr/>
        </p:nvSpPr>
        <p:spPr>
          <a:xfrm>
            <a:off x="2046861" y="329256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6" name="直线">
            <a:extLst>
              <a:ext uri="{FF2B5EF4-FFF2-40B4-BE49-F238E27FC236}">
                <a16:creationId xmlns:a16="http://schemas.microsoft.com/office/drawing/2014/main" id="{9D6C18E5-1034-6742-AC6D-40833BE57304}"/>
              </a:ext>
            </a:extLst>
          </p:cNvPr>
          <p:cNvSpPr/>
          <p:nvPr/>
        </p:nvSpPr>
        <p:spPr>
          <a:xfrm>
            <a:off x="1533590" y="274336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230FAE07-B6C1-B949-8384-9A2140FB4BB8}"/>
              </a:ext>
            </a:extLst>
          </p:cNvPr>
          <p:cNvSpPr/>
          <p:nvPr/>
        </p:nvSpPr>
        <p:spPr>
          <a:xfrm>
            <a:off x="1552639" y="347795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C98B3459-3877-7646-B9BE-24BB0D9711D1}"/>
              </a:ext>
            </a:extLst>
          </p:cNvPr>
          <p:cNvSpPr/>
          <p:nvPr/>
        </p:nvSpPr>
        <p:spPr>
          <a:xfrm>
            <a:off x="1349442" y="293821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BDA2DF44-9F68-1C4F-8674-1C4005390856}"/>
              </a:ext>
            </a:extLst>
          </p:cNvPr>
          <p:cNvSpPr/>
          <p:nvPr/>
        </p:nvSpPr>
        <p:spPr>
          <a:xfrm>
            <a:off x="2232079" y="293186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直线">
            <a:extLst>
              <a:ext uri="{FF2B5EF4-FFF2-40B4-BE49-F238E27FC236}">
                <a16:creationId xmlns:a16="http://schemas.microsoft.com/office/drawing/2014/main" id="{4ADEEE10-056A-0A46-86AB-BFD3B10949F1}"/>
              </a:ext>
            </a:extLst>
          </p:cNvPr>
          <p:cNvSpPr/>
          <p:nvPr/>
        </p:nvSpPr>
        <p:spPr>
          <a:xfrm>
            <a:off x="1533590" y="292551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 name="直线">
            <a:extLst>
              <a:ext uri="{FF2B5EF4-FFF2-40B4-BE49-F238E27FC236}">
                <a16:creationId xmlns:a16="http://schemas.microsoft.com/office/drawing/2014/main" id="{8D022BFE-1CF7-3E42-B865-C5943533597F}"/>
              </a:ext>
            </a:extLst>
          </p:cNvPr>
          <p:cNvSpPr/>
          <p:nvPr/>
        </p:nvSpPr>
        <p:spPr>
          <a:xfrm rot="21600000" flipH="1">
            <a:off x="1539940" y="293821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2" name="矩形">
            <a:extLst>
              <a:ext uri="{FF2B5EF4-FFF2-40B4-BE49-F238E27FC236}">
                <a16:creationId xmlns:a16="http://schemas.microsoft.com/office/drawing/2014/main" id="{28D2C1E4-CCAF-A147-A845-3B3ACF11E0E0}"/>
              </a:ext>
            </a:extLst>
          </p:cNvPr>
          <p:cNvSpPr/>
          <p:nvPr/>
        </p:nvSpPr>
        <p:spPr>
          <a:xfrm>
            <a:off x="3272493" y="257512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4" name="矩形">
            <a:extLst>
              <a:ext uri="{FF2B5EF4-FFF2-40B4-BE49-F238E27FC236}">
                <a16:creationId xmlns:a16="http://schemas.microsoft.com/office/drawing/2014/main" id="{91B766AE-8467-BF4C-9AAE-05EBE3B19EB7}"/>
              </a:ext>
            </a:extLst>
          </p:cNvPr>
          <p:cNvSpPr/>
          <p:nvPr/>
        </p:nvSpPr>
        <p:spPr>
          <a:xfrm>
            <a:off x="3272493" y="33021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6" name="直线">
            <a:extLst>
              <a:ext uri="{FF2B5EF4-FFF2-40B4-BE49-F238E27FC236}">
                <a16:creationId xmlns:a16="http://schemas.microsoft.com/office/drawing/2014/main" id="{E28DD27E-BB68-714F-9D5C-4E3998BF3883}"/>
              </a:ext>
            </a:extLst>
          </p:cNvPr>
          <p:cNvSpPr/>
          <p:nvPr/>
        </p:nvSpPr>
        <p:spPr>
          <a:xfrm>
            <a:off x="3635508" y="275934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65ACB832-94BE-0242-B607-84807F877835}"/>
              </a:ext>
            </a:extLst>
          </p:cNvPr>
          <p:cNvSpPr/>
          <p:nvPr/>
        </p:nvSpPr>
        <p:spPr>
          <a:xfrm>
            <a:off x="3654557" y="349392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351C5A52-AAD8-6249-BF40-9B021B085259}"/>
              </a:ext>
            </a:extLst>
          </p:cNvPr>
          <p:cNvSpPr/>
          <p:nvPr/>
        </p:nvSpPr>
        <p:spPr>
          <a:xfrm>
            <a:off x="3451360" y="295418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直线">
            <a:extLst>
              <a:ext uri="{FF2B5EF4-FFF2-40B4-BE49-F238E27FC236}">
                <a16:creationId xmlns:a16="http://schemas.microsoft.com/office/drawing/2014/main" id="{E62819EC-A65F-1740-B463-1F7671CA6758}"/>
              </a:ext>
            </a:extLst>
          </p:cNvPr>
          <p:cNvSpPr/>
          <p:nvPr/>
        </p:nvSpPr>
        <p:spPr>
          <a:xfrm>
            <a:off x="4333992" y="2960703"/>
            <a:ext cx="5" cy="342726"/>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0" name="直线">
            <a:extLst>
              <a:ext uri="{FF2B5EF4-FFF2-40B4-BE49-F238E27FC236}">
                <a16:creationId xmlns:a16="http://schemas.microsoft.com/office/drawing/2014/main" id="{3C7A12BA-CD5A-0F44-A4D5-420CB597E636}"/>
              </a:ext>
            </a:extLst>
          </p:cNvPr>
          <p:cNvSpPr/>
          <p:nvPr/>
        </p:nvSpPr>
        <p:spPr>
          <a:xfrm>
            <a:off x="3635506" y="293097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2" name="直线">
            <a:extLst>
              <a:ext uri="{FF2B5EF4-FFF2-40B4-BE49-F238E27FC236}">
                <a16:creationId xmlns:a16="http://schemas.microsoft.com/office/drawing/2014/main" id="{97FEAD80-362E-A746-95F9-7C9A2AE3517D}"/>
              </a:ext>
            </a:extLst>
          </p:cNvPr>
          <p:cNvSpPr/>
          <p:nvPr/>
        </p:nvSpPr>
        <p:spPr>
          <a:xfrm>
            <a:off x="2428926" y="275406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3" name="矩形">
            <a:extLst>
              <a:ext uri="{FF2B5EF4-FFF2-40B4-BE49-F238E27FC236}">
                <a16:creationId xmlns:a16="http://schemas.microsoft.com/office/drawing/2014/main" id="{02FFEF89-6B0F-E54C-AFC5-AD29506E0C14}"/>
              </a:ext>
            </a:extLst>
          </p:cNvPr>
          <p:cNvSpPr/>
          <p:nvPr/>
        </p:nvSpPr>
        <p:spPr>
          <a:xfrm>
            <a:off x="1164326" y="439438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4" name="矩形">
            <a:extLst>
              <a:ext uri="{FF2B5EF4-FFF2-40B4-BE49-F238E27FC236}">
                <a16:creationId xmlns:a16="http://schemas.microsoft.com/office/drawing/2014/main" id="{4466A36F-5DE0-724D-B20F-608CFEAA774E}"/>
              </a:ext>
            </a:extLst>
          </p:cNvPr>
          <p:cNvSpPr/>
          <p:nvPr/>
        </p:nvSpPr>
        <p:spPr>
          <a:xfrm>
            <a:off x="2040612" y="439438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5" name="矩形">
            <a:extLst>
              <a:ext uri="{FF2B5EF4-FFF2-40B4-BE49-F238E27FC236}">
                <a16:creationId xmlns:a16="http://schemas.microsoft.com/office/drawing/2014/main" id="{09F3AFBD-7514-CD4A-8E97-ECFF69B2E283}"/>
              </a:ext>
            </a:extLst>
          </p:cNvPr>
          <p:cNvSpPr/>
          <p:nvPr/>
        </p:nvSpPr>
        <p:spPr>
          <a:xfrm>
            <a:off x="1164326" y="512779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6" name="矩形">
            <a:extLst>
              <a:ext uri="{FF2B5EF4-FFF2-40B4-BE49-F238E27FC236}">
                <a16:creationId xmlns:a16="http://schemas.microsoft.com/office/drawing/2014/main" id="{D562D89B-C4C4-8E4E-8881-69D2C760F4B9}"/>
              </a:ext>
            </a:extLst>
          </p:cNvPr>
          <p:cNvSpPr/>
          <p:nvPr/>
        </p:nvSpPr>
        <p:spPr>
          <a:xfrm>
            <a:off x="2040612" y="512779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7" name="直线">
            <a:extLst>
              <a:ext uri="{FF2B5EF4-FFF2-40B4-BE49-F238E27FC236}">
                <a16:creationId xmlns:a16="http://schemas.microsoft.com/office/drawing/2014/main" id="{717E4733-F332-F547-AC4A-067C5264F574}"/>
              </a:ext>
            </a:extLst>
          </p:cNvPr>
          <p:cNvSpPr/>
          <p:nvPr/>
        </p:nvSpPr>
        <p:spPr>
          <a:xfrm>
            <a:off x="1527340" y="457859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8" name="直线">
            <a:extLst>
              <a:ext uri="{FF2B5EF4-FFF2-40B4-BE49-F238E27FC236}">
                <a16:creationId xmlns:a16="http://schemas.microsoft.com/office/drawing/2014/main" id="{91A91835-0EF9-F44E-91A7-E3485D236C73}"/>
              </a:ext>
            </a:extLst>
          </p:cNvPr>
          <p:cNvSpPr/>
          <p:nvPr/>
        </p:nvSpPr>
        <p:spPr>
          <a:xfrm>
            <a:off x="1546390" y="531317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直线">
            <a:extLst>
              <a:ext uri="{FF2B5EF4-FFF2-40B4-BE49-F238E27FC236}">
                <a16:creationId xmlns:a16="http://schemas.microsoft.com/office/drawing/2014/main" id="{15359EF0-DA62-5F4A-9BB9-4A297599C218}"/>
              </a:ext>
            </a:extLst>
          </p:cNvPr>
          <p:cNvSpPr/>
          <p:nvPr/>
        </p:nvSpPr>
        <p:spPr>
          <a:xfrm>
            <a:off x="1343193" y="477343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0" name="直线">
            <a:extLst>
              <a:ext uri="{FF2B5EF4-FFF2-40B4-BE49-F238E27FC236}">
                <a16:creationId xmlns:a16="http://schemas.microsoft.com/office/drawing/2014/main" id="{23EA924C-18E4-0245-9B1C-55E86EAE2B1C}"/>
              </a:ext>
            </a:extLst>
          </p:cNvPr>
          <p:cNvSpPr/>
          <p:nvPr/>
        </p:nvSpPr>
        <p:spPr>
          <a:xfrm>
            <a:off x="2225829" y="476708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1" name="直线">
            <a:extLst>
              <a:ext uri="{FF2B5EF4-FFF2-40B4-BE49-F238E27FC236}">
                <a16:creationId xmlns:a16="http://schemas.microsoft.com/office/drawing/2014/main" id="{BFAFCA88-58D3-DA4A-8032-1FB34FE4331F}"/>
              </a:ext>
            </a:extLst>
          </p:cNvPr>
          <p:cNvSpPr/>
          <p:nvPr/>
        </p:nvSpPr>
        <p:spPr>
          <a:xfrm>
            <a:off x="1527340" y="476073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3" name="矩形">
            <a:extLst>
              <a:ext uri="{FF2B5EF4-FFF2-40B4-BE49-F238E27FC236}">
                <a16:creationId xmlns:a16="http://schemas.microsoft.com/office/drawing/2014/main" id="{39495C44-1D82-634E-86C3-1C4FFF6F6538}"/>
              </a:ext>
            </a:extLst>
          </p:cNvPr>
          <p:cNvSpPr/>
          <p:nvPr/>
        </p:nvSpPr>
        <p:spPr>
          <a:xfrm>
            <a:off x="3266242" y="441035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4" name="矩形">
            <a:extLst>
              <a:ext uri="{FF2B5EF4-FFF2-40B4-BE49-F238E27FC236}">
                <a16:creationId xmlns:a16="http://schemas.microsoft.com/office/drawing/2014/main" id="{485D89AE-87EB-DA46-A20F-D7E98AE5909E}"/>
              </a:ext>
            </a:extLst>
          </p:cNvPr>
          <p:cNvSpPr/>
          <p:nvPr/>
        </p:nvSpPr>
        <p:spPr>
          <a:xfrm>
            <a:off x="4170135" y="44019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S15</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5" name="矩形">
            <a:extLst>
              <a:ext uri="{FF2B5EF4-FFF2-40B4-BE49-F238E27FC236}">
                <a16:creationId xmlns:a16="http://schemas.microsoft.com/office/drawing/2014/main" id="{132FFEFB-8C88-F247-9FF1-DB2C0F1E15EE}"/>
              </a:ext>
            </a:extLst>
          </p:cNvPr>
          <p:cNvSpPr/>
          <p:nvPr/>
        </p:nvSpPr>
        <p:spPr>
          <a:xfrm>
            <a:off x="3266242" y="51437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6" name="矩形">
            <a:extLst>
              <a:ext uri="{FF2B5EF4-FFF2-40B4-BE49-F238E27FC236}">
                <a16:creationId xmlns:a16="http://schemas.microsoft.com/office/drawing/2014/main" id="{5B20C371-4BB0-B747-A6EA-F1CF8A332C80}"/>
              </a:ext>
            </a:extLst>
          </p:cNvPr>
          <p:cNvSpPr/>
          <p:nvPr/>
        </p:nvSpPr>
        <p:spPr>
          <a:xfrm>
            <a:off x="4170135" y="518657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dirty="0">
                <a:solidFill>
                  <a:schemeClr val="bg1"/>
                </a:solidFill>
                <a:ea typeface="Droid Sans Fallback" panose="020B0502000000000001" charset="-122"/>
                <a:cs typeface="Antykwa Poltawskiego Light" panose="00000400000000000000" charset="0"/>
              </a:rPr>
              <a:t>S14</a:t>
            </a:r>
            <a:endParaRPr lang="en-US" altLang="zh-CN" sz="1600"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7" name="直线">
            <a:extLst>
              <a:ext uri="{FF2B5EF4-FFF2-40B4-BE49-F238E27FC236}">
                <a16:creationId xmlns:a16="http://schemas.microsoft.com/office/drawing/2014/main" id="{9C5FFE57-CB30-F745-9404-3535CB6623CD}"/>
              </a:ext>
            </a:extLst>
          </p:cNvPr>
          <p:cNvSpPr/>
          <p:nvPr/>
        </p:nvSpPr>
        <p:spPr>
          <a:xfrm>
            <a:off x="3629256" y="459457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439BE31-73E9-184D-8A35-CD788C10023E}"/>
              </a:ext>
            </a:extLst>
          </p:cNvPr>
          <p:cNvSpPr/>
          <p:nvPr/>
        </p:nvSpPr>
        <p:spPr>
          <a:xfrm>
            <a:off x="3648307" y="529867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47B5411C-5317-E143-9EBB-E996C5565791}"/>
              </a:ext>
            </a:extLst>
          </p:cNvPr>
          <p:cNvSpPr/>
          <p:nvPr/>
        </p:nvSpPr>
        <p:spPr>
          <a:xfrm>
            <a:off x="3445110" y="478941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D51EEE01-7D35-A04D-9875-C8AFACEDE2F9}"/>
              </a:ext>
            </a:extLst>
          </p:cNvPr>
          <p:cNvSpPr/>
          <p:nvPr/>
        </p:nvSpPr>
        <p:spPr>
          <a:xfrm>
            <a:off x="3629256" y="477671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D6F87284-2C52-984C-8DFF-0FC450511589}"/>
              </a:ext>
            </a:extLst>
          </p:cNvPr>
          <p:cNvSpPr/>
          <p:nvPr/>
        </p:nvSpPr>
        <p:spPr>
          <a:xfrm rot="21600000" flipH="1">
            <a:off x="3635607" y="478941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3" name="直线">
            <a:extLst>
              <a:ext uri="{FF2B5EF4-FFF2-40B4-BE49-F238E27FC236}">
                <a16:creationId xmlns:a16="http://schemas.microsoft.com/office/drawing/2014/main" id="{1F32B03D-35B7-A246-9210-28FD14759A22}"/>
              </a:ext>
            </a:extLst>
          </p:cNvPr>
          <p:cNvSpPr/>
          <p:nvPr/>
        </p:nvSpPr>
        <p:spPr>
          <a:xfrm>
            <a:off x="2422675" y="531953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直线">
            <a:extLst>
              <a:ext uri="{FF2B5EF4-FFF2-40B4-BE49-F238E27FC236}">
                <a16:creationId xmlns:a16="http://schemas.microsoft.com/office/drawing/2014/main" id="{775B3E08-152B-4B4E-802E-1F893F47EB08}"/>
              </a:ext>
            </a:extLst>
          </p:cNvPr>
          <p:cNvSpPr/>
          <p:nvPr/>
        </p:nvSpPr>
        <p:spPr>
          <a:xfrm>
            <a:off x="1343092" y="367480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5" name="直线">
            <a:extLst>
              <a:ext uri="{FF2B5EF4-FFF2-40B4-BE49-F238E27FC236}">
                <a16:creationId xmlns:a16="http://schemas.microsoft.com/office/drawing/2014/main" id="{C26DD01A-FEF4-394D-8759-46D9C8882E4A}"/>
              </a:ext>
            </a:extLst>
          </p:cNvPr>
          <p:cNvSpPr/>
          <p:nvPr/>
        </p:nvSpPr>
        <p:spPr>
          <a:xfrm>
            <a:off x="4333997" y="3701856"/>
            <a:ext cx="0" cy="70849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6" name="直线">
            <a:extLst>
              <a:ext uri="{FF2B5EF4-FFF2-40B4-BE49-F238E27FC236}">
                <a16:creationId xmlns:a16="http://schemas.microsoft.com/office/drawing/2014/main" id="{CBF7FC72-2728-9649-BA2D-5CCCA48D741C}"/>
              </a:ext>
            </a:extLst>
          </p:cNvPr>
          <p:cNvSpPr/>
          <p:nvPr/>
        </p:nvSpPr>
        <p:spPr>
          <a:xfrm>
            <a:off x="2428926" y="366210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8" name="Rounded Rectangle 57">
            <a:extLst>
              <a:ext uri="{FF2B5EF4-FFF2-40B4-BE49-F238E27FC236}">
                <a16:creationId xmlns:a16="http://schemas.microsoft.com/office/drawing/2014/main" id="{FB95D364-23DA-B84F-82B2-3A652A7B03BC}"/>
              </a:ext>
            </a:extLst>
          </p:cNvPr>
          <p:cNvSpPr/>
          <p:nvPr/>
        </p:nvSpPr>
        <p:spPr>
          <a:xfrm rot="16200000">
            <a:off x="-990511" y="3811693"/>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9" name="Straight Arrow Connector 58">
            <a:extLst>
              <a:ext uri="{FF2B5EF4-FFF2-40B4-BE49-F238E27FC236}">
                <a16:creationId xmlns:a16="http://schemas.microsoft.com/office/drawing/2014/main" id="{2D1F314C-84BD-A641-BCFC-E042BE52E452}"/>
              </a:ext>
            </a:extLst>
          </p:cNvPr>
          <p:cNvCxnSpPr>
            <a:stCxn id="11" idx="1"/>
          </p:cNvCxnSpPr>
          <p:nvPr/>
        </p:nvCxnSpPr>
        <p:spPr>
          <a:xfrm flipH="1">
            <a:off x="688330" y="2751651"/>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60" name="Straight Arrow Connector 59">
            <a:extLst>
              <a:ext uri="{FF2B5EF4-FFF2-40B4-BE49-F238E27FC236}">
                <a16:creationId xmlns:a16="http://schemas.microsoft.com/office/drawing/2014/main" id="{32933F72-FD1C-A74D-900D-03360F983D99}"/>
              </a:ext>
            </a:extLst>
          </p:cNvPr>
          <p:cNvCxnSpPr>
            <a:stCxn id="35" idx="1"/>
          </p:cNvCxnSpPr>
          <p:nvPr/>
        </p:nvCxnSpPr>
        <p:spPr>
          <a:xfrm flipH="1">
            <a:off x="690969" y="532616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62" name="Elbow Connector 61">
            <a:extLst>
              <a:ext uri="{FF2B5EF4-FFF2-40B4-BE49-F238E27FC236}">
                <a16:creationId xmlns:a16="http://schemas.microsoft.com/office/drawing/2014/main" id="{74B97319-A456-534B-9636-824F3E69CBBA}"/>
              </a:ext>
            </a:extLst>
          </p:cNvPr>
          <p:cNvCxnSpPr>
            <a:cxnSpLocks/>
            <a:endCxn id="58" idx="1"/>
          </p:cNvCxnSpPr>
          <p:nvPr/>
        </p:nvCxnSpPr>
        <p:spPr>
          <a:xfrm rot="5400000" flipH="1">
            <a:off x="2384756" y="3597139"/>
            <a:ext cx="67866" cy="3870094"/>
          </a:xfrm>
          <a:prstGeom prst="bentConnector3">
            <a:avLst>
              <a:gd name="adj1" fmla="val -336840"/>
            </a:avLst>
          </a:prstGeom>
          <a:noFill/>
          <a:ln w="19050" cap="flat" cmpd="sng">
            <a:solidFill>
              <a:srgbClr val="000000"/>
            </a:solidFill>
            <a:prstDash val="solid"/>
            <a:miter/>
            <a:headEnd type="triangle" w="med" len="med"/>
            <a:tailEnd type="triangle" w="med" len="med"/>
          </a:ln>
        </p:spPr>
      </p:cxnSp>
      <p:sp>
        <p:nvSpPr>
          <p:cNvPr id="4" name="TextBox 3">
            <a:extLst>
              <a:ext uri="{FF2B5EF4-FFF2-40B4-BE49-F238E27FC236}">
                <a16:creationId xmlns:a16="http://schemas.microsoft.com/office/drawing/2014/main" id="{5A5464C9-2350-714E-8530-ACB605D3249A}"/>
              </a:ext>
            </a:extLst>
          </p:cNvPr>
          <p:cNvSpPr txBox="1"/>
          <p:nvPr/>
        </p:nvSpPr>
        <p:spPr>
          <a:xfrm>
            <a:off x="0" y="1100679"/>
            <a:ext cx="11863971" cy="994503"/>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t>Page Tables are distributed across the PIM stacks</a:t>
            </a:r>
          </a:p>
          <a:p>
            <a:pPr algn="just">
              <a:lnSpc>
                <a:spcPct val="150000"/>
              </a:lnSpc>
            </a:pPr>
            <a:endParaRPr lang="en-US" sz="2500" dirty="0"/>
          </a:p>
        </p:txBody>
      </p:sp>
      <p:sp>
        <p:nvSpPr>
          <p:cNvPr id="155" name="矩形">
            <a:extLst>
              <a:ext uri="{FF2B5EF4-FFF2-40B4-BE49-F238E27FC236}">
                <a16:creationId xmlns:a16="http://schemas.microsoft.com/office/drawing/2014/main" id="{37BD50BF-3F84-6145-978D-6D8E642B3FC8}"/>
              </a:ext>
            </a:extLst>
          </p:cNvPr>
          <p:cNvSpPr/>
          <p:nvPr/>
        </p:nvSpPr>
        <p:spPr>
          <a:xfrm>
            <a:off x="4162183" y="331343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9C66BD38-E63E-694A-8ADF-7854F8463443}"/>
              </a:ext>
            </a:extLst>
          </p:cNvPr>
          <p:cNvCxnSpPr>
            <a:cxnSpLocks/>
          </p:cNvCxnSpPr>
          <p:nvPr/>
        </p:nvCxnSpPr>
        <p:spPr>
          <a:xfrm rot="16200000" flipV="1">
            <a:off x="2395627" y="639551"/>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8" name="矩形">
            <a:extLst>
              <a:ext uri="{FF2B5EF4-FFF2-40B4-BE49-F238E27FC236}">
                <a16:creationId xmlns:a16="http://schemas.microsoft.com/office/drawing/2014/main" id="{88DE5C47-0FD6-BD12-5E29-F849144F3709}"/>
              </a:ext>
            </a:extLst>
          </p:cNvPr>
          <p:cNvSpPr/>
          <p:nvPr/>
        </p:nvSpPr>
        <p:spPr>
          <a:xfrm>
            <a:off x="4170135" y="2576619"/>
            <a:ext cx="368294" cy="370967"/>
          </a:xfrm>
          <a:prstGeom prst="rect">
            <a:avLst/>
          </a:prstGeom>
          <a:solidFill>
            <a:srgbClr val="7F7F7F"/>
          </a:solidFill>
          <a:ln w="28575"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5" name="直线">
            <a:extLst>
              <a:ext uri="{FF2B5EF4-FFF2-40B4-BE49-F238E27FC236}">
                <a16:creationId xmlns:a16="http://schemas.microsoft.com/office/drawing/2014/main" id="{7EA09050-FB54-FD59-5F33-63D6B5D6EC97}"/>
              </a:ext>
            </a:extLst>
          </p:cNvPr>
          <p:cNvSpPr/>
          <p:nvPr/>
        </p:nvSpPr>
        <p:spPr>
          <a:xfrm>
            <a:off x="4333997" y="4767083"/>
            <a:ext cx="0" cy="41948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Tree>
    <p:custDataLst>
      <p:tags r:id="rId1"/>
    </p:custDataLst>
    <p:extLst>
      <p:ext uri="{BB962C8B-B14F-4D97-AF65-F5344CB8AC3E}">
        <p14:creationId xmlns:p14="http://schemas.microsoft.com/office/powerpoint/2010/main" val="1437791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Outline</a:t>
            </a:r>
          </a:p>
        </p:txBody>
      </p:sp>
      <p:sp>
        <p:nvSpPr>
          <p:cNvPr id="24" name="Rounded Rectangle 23">
            <a:extLst>
              <a:ext uri="{FF2B5EF4-FFF2-40B4-BE49-F238E27FC236}">
                <a16:creationId xmlns:a16="http://schemas.microsoft.com/office/drawing/2014/main" id="{7A6953D2-0C22-154D-86F2-291C286148E9}"/>
              </a:ext>
            </a:extLst>
          </p:cNvPr>
          <p:cNvSpPr/>
          <p:nvPr/>
        </p:nvSpPr>
        <p:spPr>
          <a:xfrm>
            <a:off x="919216" y="1237063"/>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Processing-in-Memory Introduction</a:t>
            </a:r>
          </a:p>
        </p:txBody>
      </p:sp>
      <p:sp>
        <p:nvSpPr>
          <p:cNvPr id="25" name="Rounded Rectangle 24">
            <a:extLst>
              <a:ext uri="{FF2B5EF4-FFF2-40B4-BE49-F238E27FC236}">
                <a16:creationId xmlns:a16="http://schemas.microsoft.com/office/drawing/2014/main" id="{44C17B30-B121-F344-9EE5-3B8471B07288}"/>
              </a:ext>
            </a:extLst>
          </p:cNvPr>
          <p:cNvSpPr/>
          <p:nvPr/>
        </p:nvSpPr>
        <p:spPr>
          <a:xfrm>
            <a:off x="919216" y="2057961"/>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Address Translation in PIM Architecture</a:t>
            </a:r>
          </a:p>
        </p:txBody>
      </p:sp>
      <p:sp>
        <p:nvSpPr>
          <p:cNvPr id="28" name="Rounded Rectangle 27">
            <a:extLst>
              <a:ext uri="{FF2B5EF4-FFF2-40B4-BE49-F238E27FC236}">
                <a16:creationId xmlns:a16="http://schemas.microsoft.com/office/drawing/2014/main" id="{81962B55-91B3-2D4D-9190-081B0656567E}"/>
              </a:ext>
            </a:extLst>
          </p:cNvPr>
          <p:cNvSpPr/>
          <p:nvPr/>
        </p:nvSpPr>
        <p:spPr>
          <a:xfrm>
            <a:off x="919216" y="2907625"/>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Challenges and Key Ideas	 </a:t>
            </a:r>
          </a:p>
        </p:txBody>
      </p:sp>
      <p:sp>
        <p:nvSpPr>
          <p:cNvPr id="29" name="Rounded Rectangle 28">
            <a:extLst>
              <a:ext uri="{FF2B5EF4-FFF2-40B4-BE49-F238E27FC236}">
                <a16:creationId xmlns:a16="http://schemas.microsoft.com/office/drawing/2014/main" id="{804F8C84-A6F6-1749-A4C2-42BADC6CD133}"/>
              </a:ext>
            </a:extLst>
          </p:cNvPr>
          <p:cNvSpPr/>
          <p:nvPr/>
        </p:nvSpPr>
        <p:spPr>
          <a:xfrm>
            <a:off x="919216" y="3757289"/>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Evaluation</a:t>
            </a:r>
          </a:p>
        </p:txBody>
      </p:sp>
      <p:sp>
        <p:nvSpPr>
          <p:cNvPr id="31" name="Rounded Rectangle 30">
            <a:extLst>
              <a:ext uri="{FF2B5EF4-FFF2-40B4-BE49-F238E27FC236}">
                <a16:creationId xmlns:a16="http://schemas.microsoft.com/office/drawing/2014/main" id="{BBD1A83E-F149-7F47-B7E5-C1898472690D}"/>
              </a:ext>
            </a:extLst>
          </p:cNvPr>
          <p:cNvSpPr/>
          <p:nvPr/>
        </p:nvSpPr>
        <p:spPr>
          <a:xfrm>
            <a:off x="919216" y="4606953"/>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Conclusion </a:t>
            </a:r>
          </a:p>
        </p:txBody>
      </p:sp>
    </p:spTree>
    <p:extLst>
      <p:ext uri="{BB962C8B-B14F-4D97-AF65-F5344CB8AC3E}">
        <p14:creationId xmlns:p14="http://schemas.microsoft.com/office/powerpoint/2010/main" val="4255844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直线">
            <a:extLst>
              <a:ext uri="{FF2B5EF4-FFF2-40B4-BE49-F238E27FC236}">
                <a16:creationId xmlns:a16="http://schemas.microsoft.com/office/drawing/2014/main" id="{BC522E40-E1D7-744F-A9F4-D9A308E336F8}"/>
              </a:ext>
            </a:extLst>
          </p:cNvPr>
          <p:cNvSpPr/>
          <p:nvPr/>
        </p:nvSpPr>
        <p:spPr>
          <a:xfrm rot="21600000" flipH="1">
            <a:off x="3654427" y="296250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5" name="直线">
            <a:extLst>
              <a:ext uri="{FF2B5EF4-FFF2-40B4-BE49-F238E27FC236}">
                <a16:creationId xmlns:a16="http://schemas.microsoft.com/office/drawing/2014/main" id="{77CA2B1B-8CC6-5645-B1F2-8AF08EBB88B4}"/>
              </a:ext>
            </a:extLst>
          </p:cNvPr>
          <p:cNvSpPr/>
          <p:nvPr/>
        </p:nvSpPr>
        <p:spPr>
          <a:xfrm rot="21600000" flipH="1">
            <a:off x="1539941" y="478676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7" name="直线">
            <a:extLst>
              <a:ext uri="{FF2B5EF4-FFF2-40B4-BE49-F238E27FC236}">
                <a16:creationId xmlns:a16="http://schemas.microsoft.com/office/drawing/2014/main" id="{1BE2495B-496B-4044-800E-0895A8B14D3C}"/>
              </a:ext>
            </a:extLst>
          </p:cNvPr>
          <p:cNvSpPr/>
          <p:nvPr/>
        </p:nvSpPr>
        <p:spPr>
          <a:xfrm rot="21600000" flipH="1">
            <a:off x="2386154" y="369599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Radix Based Translation in PIM</a:t>
            </a:r>
          </a:p>
        </p:txBody>
      </p:sp>
      <p:sp>
        <p:nvSpPr>
          <p:cNvPr id="11" name="矩形">
            <a:extLst>
              <a:ext uri="{FF2B5EF4-FFF2-40B4-BE49-F238E27FC236}">
                <a16:creationId xmlns:a16="http://schemas.microsoft.com/office/drawing/2014/main" id="{29DC37E9-5086-E942-90E6-F83A8A3D00CF}"/>
              </a:ext>
            </a:extLst>
          </p:cNvPr>
          <p:cNvSpPr/>
          <p:nvPr/>
        </p:nvSpPr>
        <p:spPr>
          <a:xfrm>
            <a:off x="1167936" y="255384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0</a:t>
            </a:r>
          </a:p>
        </p:txBody>
      </p:sp>
      <p:sp>
        <p:nvSpPr>
          <p:cNvPr id="13" name="矩形">
            <a:extLst>
              <a:ext uri="{FF2B5EF4-FFF2-40B4-BE49-F238E27FC236}">
                <a16:creationId xmlns:a16="http://schemas.microsoft.com/office/drawing/2014/main" id="{CA0254AD-AA88-D147-B742-15943DFF9FF1}"/>
              </a:ext>
            </a:extLst>
          </p:cNvPr>
          <p:cNvSpPr/>
          <p:nvPr/>
        </p:nvSpPr>
        <p:spPr>
          <a:xfrm>
            <a:off x="2046861" y="255915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4" name="矩形">
            <a:extLst>
              <a:ext uri="{FF2B5EF4-FFF2-40B4-BE49-F238E27FC236}">
                <a16:creationId xmlns:a16="http://schemas.microsoft.com/office/drawing/2014/main" id="{0040A778-04FF-EB44-8762-EAE556B51492}"/>
              </a:ext>
            </a:extLst>
          </p:cNvPr>
          <p:cNvSpPr/>
          <p:nvPr/>
        </p:nvSpPr>
        <p:spPr>
          <a:xfrm>
            <a:off x="1170575" y="329256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5" name="矩形">
            <a:extLst>
              <a:ext uri="{FF2B5EF4-FFF2-40B4-BE49-F238E27FC236}">
                <a16:creationId xmlns:a16="http://schemas.microsoft.com/office/drawing/2014/main" id="{A9C12EC0-50C7-6D40-BE16-4A337AF5A23B}"/>
              </a:ext>
            </a:extLst>
          </p:cNvPr>
          <p:cNvSpPr/>
          <p:nvPr/>
        </p:nvSpPr>
        <p:spPr>
          <a:xfrm>
            <a:off x="2046861" y="329256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6" name="直线">
            <a:extLst>
              <a:ext uri="{FF2B5EF4-FFF2-40B4-BE49-F238E27FC236}">
                <a16:creationId xmlns:a16="http://schemas.microsoft.com/office/drawing/2014/main" id="{9D6C18E5-1034-6742-AC6D-40833BE57304}"/>
              </a:ext>
            </a:extLst>
          </p:cNvPr>
          <p:cNvSpPr/>
          <p:nvPr/>
        </p:nvSpPr>
        <p:spPr>
          <a:xfrm>
            <a:off x="1533590" y="274336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230FAE07-B6C1-B949-8384-9A2140FB4BB8}"/>
              </a:ext>
            </a:extLst>
          </p:cNvPr>
          <p:cNvSpPr/>
          <p:nvPr/>
        </p:nvSpPr>
        <p:spPr>
          <a:xfrm>
            <a:off x="1552639" y="347795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C98B3459-3877-7646-B9BE-24BB0D9711D1}"/>
              </a:ext>
            </a:extLst>
          </p:cNvPr>
          <p:cNvSpPr/>
          <p:nvPr/>
        </p:nvSpPr>
        <p:spPr>
          <a:xfrm>
            <a:off x="1349442" y="293821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BDA2DF44-9F68-1C4F-8674-1C4005390856}"/>
              </a:ext>
            </a:extLst>
          </p:cNvPr>
          <p:cNvSpPr/>
          <p:nvPr/>
        </p:nvSpPr>
        <p:spPr>
          <a:xfrm>
            <a:off x="2232079" y="293186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直线">
            <a:extLst>
              <a:ext uri="{FF2B5EF4-FFF2-40B4-BE49-F238E27FC236}">
                <a16:creationId xmlns:a16="http://schemas.microsoft.com/office/drawing/2014/main" id="{4ADEEE10-056A-0A46-86AB-BFD3B10949F1}"/>
              </a:ext>
            </a:extLst>
          </p:cNvPr>
          <p:cNvSpPr/>
          <p:nvPr/>
        </p:nvSpPr>
        <p:spPr>
          <a:xfrm>
            <a:off x="1533590" y="292551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 name="直线">
            <a:extLst>
              <a:ext uri="{FF2B5EF4-FFF2-40B4-BE49-F238E27FC236}">
                <a16:creationId xmlns:a16="http://schemas.microsoft.com/office/drawing/2014/main" id="{8D022BFE-1CF7-3E42-B865-C5943533597F}"/>
              </a:ext>
            </a:extLst>
          </p:cNvPr>
          <p:cNvSpPr/>
          <p:nvPr/>
        </p:nvSpPr>
        <p:spPr>
          <a:xfrm rot="21600000" flipH="1">
            <a:off x="1539940" y="293821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2" name="矩形">
            <a:extLst>
              <a:ext uri="{FF2B5EF4-FFF2-40B4-BE49-F238E27FC236}">
                <a16:creationId xmlns:a16="http://schemas.microsoft.com/office/drawing/2014/main" id="{28D2C1E4-CCAF-A147-A845-3B3ACF11E0E0}"/>
              </a:ext>
            </a:extLst>
          </p:cNvPr>
          <p:cNvSpPr/>
          <p:nvPr/>
        </p:nvSpPr>
        <p:spPr>
          <a:xfrm>
            <a:off x="3272493" y="257512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4" name="矩形">
            <a:extLst>
              <a:ext uri="{FF2B5EF4-FFF2-40B4-BE49-F238E27FC236}">
                <a16:creationId xmlns:a16="http://schemas.microsoft.com/office/drawing/2014/main" id="{91B766AE-8467-BF4C-9AAE-05EBE3B19EB7}"/>
              </a:ext>
            </a:extLst>
          </p:cNvPr>
          <p:cNvSpPr/>
          <p:nvPr/>
        </p:nvSpPr>
        <p:spPr>
          <a:xfrm>
            <a:off x="3272493" y="33021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6" name="直线">
            <a:extLst>
              <a:ext uri="{FF2B5EF4-FFF2-40B4-BE49-F238E27FC236}">
                <a16:creationId xmlns:a16="http://schemas.microsoft.com/office/drawing/2014/main" id="{E28DD27E-BB68-714F-9D5C-4E3998BF3883}"/>
              </a:ext>
            </a:extLst>
          </p:cNvPr>
          <p:cNvSpPr/>
          <p:nvPr/>
        </p:nvSpPr>
        <p:spPr>
          <a:xfrm>
            <a:off x="3635508" y="275934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65ACB832-94BE-0242-B607-84807F877835}"/>
              </a:ext>
            </a:extLst>
          </p:cNvPr>
          <p:cNvSpPr/>
          <p:nvPr/>
        </p:nvSpPr>
        <p:spPr>
          <a:xfrm>
            <a:off x="3654557" y="349392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351C5A52-AAD8-6249-BF40-9B021B085259}"/>
              </a:ext>
            </a:extLst>
          </p:cNvPr>
          <p:cNvSpPr/>
          <p:nvPr/>
        </p:nvSpPr>
        <p:spPr>
          <a:xfrm>
            <a:off x="3451360" y="295418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直线">
            <a:extLst>
              <a:ext uri="{FF2B5EF4-FFF2-40B4-BE49-F238E27FC236}">
                <a16:creationId xmlns:a16="http://schemas.microsoft.com/office/drawing/2014/main" id="{E62819EC-A65F-1740-B463-1F7671CA6758}"/>
              </a:ext>
            </a:extLst>
          </p:cNvPr>
          <p:cNvSpPr/>
          <p:nvPr/>
        </p:nvSpPr>
        <p:spPr>
          <a:xfrm>
            <a:off x="4333992" y="2960703"/>
            <a:ext cx="5" cy="342726"/>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0" name="直线">
            <a:extLst>
              <a:ext uri="{FF2B5EF4-FFF2-40B4-BE49-F238E27FC236}">
                <a16:creationId xmlns:a16="http://schemas.microsoft.com/office/drawing/2014/main" id="{3C7A12BA-CD5A-0F44-A4D5-420CB597E636}"/>
              </a:ext>
            </a:extLst>
          </p:cNvPr>
          <p:cNvSpPr/>
          <p:nvPr/>
        </p:nvSpPr>
        <p:spPr>
          <a:xfrm>
            <a:off x="3635506" y="293097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2" name="直线">
            <a:extLst>
              <a:ext uri="{FF2B5EF4-FFF2-40B4-BE49-F238E27FC236}">
                <a16:creationId xmlns:a16="http://schemas.microsoft.com/office/drawing/2014/main" id="{97FEAD80-362E-A746-95F9-7C9A2AE3517D}"/>
              </a:ext>
            </a:extLst>
          </p:cNvPr>
          <p:cNvSpPr/>
          <p:nvPr/>
        </p:nvSpPr>
        <p:spPr>
          <a:xfrm>
            <a:off x="2428926" y="275406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3" name="矩形">
            <a:extLst>
              <a:ext uri="{FF2B5EF4-FFF2-40B4-BE49-F238E27FC236}">
                <a16:creationId xmlns:a16="http://schemas.microsoft.com/office/drawing/2014/main" id="{02FFEF89-6B0F-E54C-AFC5-AD29506E0C14}"/>
              </a:ext>
            </a:extLst>
          </p:cNvPr>
          <p:cNvSpPr/>
          <p:nvPr/>
        </p:nvSpPr>
        <p:spPr>
          <a:xfrm>
            <a:off x="1164326" y="439438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4" name="矩形">
            <a:extLst>
              <a:ext uri="{FF2B5EF4-FFF2-40B4-BE49-F238E27FC236}">
                <a16:creationId xmlns:a16="http://schemas.microsoft.com/office/drawing/2014/main" id="{4466A36F-5DE0-724D-B20F-608CFEAA774E}"/>
              </a:ext>
            </a:extLst>
          </p:cNvPr>
          <p:cNvSpPr/>
          <p:nvPr/>
        </p:nvSpPr>
        <p:spPr>
          <a:xfrm>
            <a:off x="2040612" y="439438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5" name="矩形">
            <a:extLst>
              <a:ext uri="{FF2B5EF4-FFF2-40B4-BE49-F238E27FC236}">
                <a16:creationId xmlns:a16="http://schemas.microsoft.com/office/drawing/2014/main" id="{09F3AFBD-7514-CD4A-8E97-ECFF69B2E283}"/>
              </a:ext>
            </a:extLst>
          </p:cNvPr>
          <p:cNvSpPr/>
          <p:nvPr/>
        </p:nvSpPr>
        <p:spPr>
          <a:xfrm>
            <a:off x="1164326" y="512779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6" name="矩形">
            <a:extLst>
              <a:ext uri="{FF2B5EF4-FFF2-40B4-BE49-F238E27FC236}">
                <a16:creationId xmlns:a16="http://schemas.microsoft.com/office/drawing/2014/main" id="{D562D89B-C4C4-8E4E-8881-69D2C760F4B9}"/>
              </a:ext>
            </a:extLst>
          </p:cNvPr>
          <p:cNvSpPr/>
          <p:nvPr/>
        </p:nvSpPr>
        <p:spPr>
          <a:xfrm>
            <a:off x="2040612" y="512779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7" name="直线">
            <a:extLst>
              <a:ext uri="{FF2B5EF4-FFF2-40B4-BE49-F238E27FC236}">
                <a16:creationId xmlns:a16="http://schemas.microsoft.com/office/drawing/2014/main" id="{717E4733-F332-F547-AC4A-067C5264F574}"/>
              </a:ext>
            </a:extLst>
          </p:cNvPr>
          <p:cNvSpPr/>
          <p:nvPr/>
        </p:nvSpPr>
        <p:spPr>
          <a:xfrm>
            <a:off x="1527340" y="457859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8" name="直线">
            <a:extLst>
              <a:ext uri="{FF2B5EF4-FFF2-40B4-BE49-F238E27FC236}">
                <a16:creationId xmlns:a16="http://schemas.microsoft.com/office/drawing/2014/main" id="{91A91835-0EF9-F44E-91A7-E3485D236C73}"/>
              </a:ext>
            </a:extLst>
          </p:cNvPr>
          <p:cNvSpPr/>
          <p:nvPr/>
        </p:nvSpPr>
        <p:spPr>
          <a:xfrm>
            <a:off x="1546390" y="531317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直线">
            <a:extLst>
              <a:ext uri="{FF2B5EF4-FFF2-40B4-BE49-F238E27FC236}">
                <a16:creationId xmlns:a16="http://schemas.microsoft.com/office/drawing/2014/main" id="{15359EF0-DA62-5F4A-9BB9-4A297599C218}"/>
              </a:ext>
            </a:extLst>
          </p:cNvPr>
          <p:cNvSpPr/>
          <p:nvPr/>
        </p:nvSpPr>
        <p:spPr>
          <a:xfrm>
            <a:off x="1343193" y="477343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0" name="直线">
            <a:extLst>
              <a:ext uri="{FF2B5EF4-FFF2-40B4-BE49-F238E27FC236}">
                <a16:creationId xmlns:a16="http://schemas.microsoft.com/office/drawing/2014/main" id="{23EA924C-18E4-0245-9B1C-55E86EAE2B1C}"/>
              </a:ext>
            </a:extLst>
          </p:cNvPr>
          <p:cNvSpPr/>
          <p:nvPr/>
        </p:nvSpPr>
        <p:spPr>
          <a:xfrm>
            <a:off x="2225829" y="476708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1" name="直线">
            <a:extLst>
              <a:ext uri="{FF2B5EF4-FFF2-40B4-BE49-F238E27FC236}">
                <a16:creationId xmlns:a16="http://schemas.microsoft.com/office/drawing/2014/main" id="{BFAFCA88-58D3-DA4A-8032-1FB34FE4331F}"/>
              </a:ext>
            </a:extLst>
          </p:cNvPr>
          <p:cNvSpPr/>
          <p:nvPr/>
        </p:nvSpPr>
        <p:spPr>
          <a:xfrm>
            <a:off x="1527340" y="476073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3" name="矩形">
            <a:extLst>
              <a:ext uri="{FF2B5EF4-FFF2-40B4-BE49-F238E27FC236}">
                <a16:creationId xmlns:a16="http://schemas.microsoft.com/office/drawing/2014/main" id="{39495C44-1D82-634E-86C3-1C4FFF6F6538}"/>
              </a:ext>
            </a:extLst>
          </p:cNvPr>
          <p:cNvSpPr/>
          <p:nvPr/>
        </p:nvSpPr>
        <p:spPr>
          <a:xfrm>
            <a:off x="3266242" y="441035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4" name="矩形">
            <a:extLst>
              <a:ext uri="{FF2B5EF4-FFF2-40B4-BE49-F238E27FC236}">
                <a16:creationId xmlns:a16="http://schemas.microsoft.com/office/drawing/2014/main" id="{485D89AE-87EB-DA46-A20F-D7E98AE5909E}"/>
              </a:ext>
            </a:extLst>
          </p:cNvPr>
          <p:cNvSpPr/>
          <p:nvPr/>
        </p:nvSpPr>
        <p:spPr>
          <a:xfrm>
            <a:off x="4170135" y="44019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S15</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5" name="矩形">
            <a:extLst>
              <a:ext uri="{FF2B5EF4-FFF2-40B4-BE49-F238E27FC236}">
                <a16:creationId xmlns:a16="http://schemas.microsoft.com/office/drawing/2014/main" id="{132FFEFB-8C88-F247-9FF1-DB2C0F1E15EE}"/>
              </a:ext>
            </a:extLst>
          </p:cNvPr>
          <p:cNvSpPr/>
          <p:nvPr/>
        </p:nvSpPr>
        <p:spPr>
          <a:xfrm>
            <a:off x="3266242" y="51437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6" name="矩形">
            <a:extLst>
              <a:ext uri="{FF2B5EF4-FFF2-40B4-BE49-F238E27FC236}">
                <a16:creationId xmlns:a16="http://schemas.microsoft.com/office/drawing/2014/main" id="{5B20C371-4BB0-B747-A6EA-F1CF8A332C80}"/>
              </a:ext>
            </a:extLst>
          </p:cNvPr>
          <p:cNvSpPr/>
          <p:nvPr/>
        </p:nvSpPr>
        <p:spPr>
          <a:xfrm>
            <a:off x="4170135" y="518657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dirty="0">
                <a:solidFill>
                  <a:schemeClr val="bg1"/>
                </a:solidFill>
                <a:ea typeface="Droid Sans Fallback" panose="020B0502000000000001" charset="-122"/>
                <a:cs typeface="Antykwa Poltawskiego Light" panose="00000400000000000000" charset="0"/>
              </a:rPr>
              <a:t>S14</a:t>
            </a:r>
            <a:endParaRPr lang="en-US" altLang="zh-CN" sz="1600"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7" name="直线">
            <a:extLst>
              <a:ext uri="{FF2B5EF4-FFF2-40B4-BE49-F238E27FC236}">
                <a16:creationId xmlns:a16="http://schemas.microsoft.com/office/drawing/2014/main" id="{9C5FFE57-CB30-F745-9404-3535CB6623CD}"/>
              </a:ext>
            </a:extLst>
          </p:cNvPr>
          <p:cNvSpPr/>
          <p:nvPr/>
        </p:nvSpPr>
        <p:spPr>
          <a:xfrm>
            <a:off x="3629256" y="459457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439BE31-73E9-184D-8A35-CD788C10023E}"/>
              </a:ext>
            </a:extLst>
          </p:cNvPr>
          <p:cNvSpPr/>
          <p:nvPr/>
        </p:nvSpPr>
        <p:spPr>
          <a:xfrm>
            <a:off x="3648307" y="529867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47B5411C-5317-E143-9EBB-E996C5565791}"/>
              </a:ext>
            </a:extLst>
          </p:cNvPr>
          <p:cNvSpPr/>
          <p:nvPr/>
        </p:nvSpPr>
        <p:spPr>
          <a:xfrm>
            <a:off x="3445110" y="478941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D51EEE01-7D35-A04D-9875-C8AFACEDE2F9}"/>
              </a:ext>
            </a:extLst>
          </p:cNvPr>
          <p:cNvSpPr/>
          <p:nvPr/>
        </p:nvSpPr>
        <p:spPr>
          <a:xfrm>
            <a:off x="3629256" y="477671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D6F87284-2C52-984C-8DFF-0FC450511589}"/>
              </a:ext>
            </a:extLst>
          </p:cNvPr>
          <p:cNvSpPr/>
          <p:nvPr/>
        </p:nvSpPr>
        <p:spPr>
          <a:xfrm rot="21600000" flipH="1">
            <a:off x="3635607" y="478941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3" name="直线">
            <a:extLst>
              <a:ext uri="{FF2B5EF4-FFF2-40B4-BE49-F238E27FC236}">
                <a16:creationId xmlns:a16="http://schemas.microsoft.com/office/drawing/2014/main" id="{1F32B03D-35B7-A246-9210-28FD14759A22}"/>
              </a:ext>
            </a:extLst>
          </p:cNvPr>
          <p:cNvSpPr/>
          <p:nvPr/>
        </p:nvSpPr>
        <p:spPr>
          <a:xfrm>
            <a:off x="2422675" y="531953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直线">
            <a:extLst>
              <a:ext uri="{FF2B5EF4-FFF2-40B4-BE49-F238E27FC236}">
                <a16:creationId xmlns:a16="http://schemas.microsoft.com/office/drawing/2014/main" id="{775B3E08-152B-4B4E-802E-1F893F47EB08}"/>
              </a:ext>
            </a:extLst>
          </p:cNvPr>
          <p:cNvSpPr/>
          <p:nvPr/>
        </p:nvSpPr>
        <p:spPr>
          <a:xfrm>
            <a:off x="1343092" y="367480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5" name="直线">
            <a:extLst>
              <a:ext uri="{FF2B5EF4-FFF2-40B4-BE49-F238E27FC236}">
                <a16:creationId xmlns:a16="http://schemas.microsoft.com/office/drawing/2014/main" id="{C26DD01A-FEF4-394D-8759-46D9C8882E4A}"/>
              </a:ext>
            </a:extLst>
          </p:cNvPr>
          <p:cNvSpPr/>
          <p:nvPr/>
        </p:nvSpPr>
        <p:spPr>
          <a:xfrm>
            <a:off x="4333997" y="3701856"/>
            <a:ext cx="0" cy="70849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6" name="直线">
            <a:extLst>
              <a:ext uri="{FF2B5EF4-FFF2-40B4-BE49-F238E27FC236}">
                <a16:creationId xmlns:a16="http://schemas.microsoft.com/office/drawing/2014/main" id="{CBF7FC72-2728-9649-BA2D-5CCCA48D741C}"/>
              </a:ext>
            </a:extLst>
          </p:cNvPr>
          <p:cNvSpPr/>
          <p:nvPr/>
        </p:nvSpPr>
        <p:spPr>
          <a:xfrm>
            <a:off x="2428926" y="366210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8" name="Rounded Rectangle 57">
            <a:extLst>
              <a:ext uri="{FF2B5EF4-FFF2-40B4-BE49-F238E27FC236}">
                <a16:creationId xmlns:a16="http://schemas.microsoft.com/office/drawing/2014/main" id="{FB95D364-23DA-B84F-82B2-3A652A7B03BC}"/>
              </a:ext>
            </a:extLst>
          </p:cNvPr>
          <p:cNvSpPr/>
          <p:nvPr/>
        </p:nvSpPr>
        <p:spPr>
          <a:xfrm rot="16200000">
            <a:off x="-990511" y="3811693"/>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9" name="Straight Arrow Connector 58">
            <a:extLst>
              <a:ext uri="{FF2B5EF4-FFF2-40B4-BE49-F238E27FC236}">
                <a16:creationId xmlns:a16="http://schemas.microsoft.com/office/drawing/2014/main" id="{2D1F314C-84BD-A641-BCFC-E042BE52E452}"/>
              </a:ext>
            </a:extLst>
          </p:cNvPr>
          <p:cNvCxnSpPr>
            <a:stCxn id="11" idx="1"/>
          </p:cNvCxnSpPr>
          <p:nvPr/>
        </p:nvCxnSpPr>
        <p:spPr>
          <a:xfrm flipH="1">
            <a:off x="688330" y="2751651"/>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60" name="Straight Arrow Connector 59">
            <a:extLst>
              <a:ext uri="{FF2B5EF4-FFF2-40B4-BE49-F238E27FC236}">
                <a16:creationId xmlns:a16="http://schemas.microsoft.com/office/drawing/2014/main" id="{32933F72-FD1C-A74D-900D-03360F983D99}"/>
              </a:ext>
            </a:extLst>
          </p:cNvPr>
          <p:cNvCxnSpPr>
            <a:stCxn id="35" idx="1"/>
          </p:cNvCxnSpPr>
          <p:nvPr/>
        </p:nvCxnSpPr>
        <p:spPr>
          <a:xfrm flipH="1">
            <a:off x="690969" y="532616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62" name="Elbow Connector 61">
            <a:extLst>
              <a:ext uri="{FF2B5EF4-FFF2-40B4-BE49-F238E27FC236}">
                <a16:creationId xmlns:a16="http://schemas.microsoft.com/office/drawing/2014/main" id="{74B97319-A456-534B-9636-824F3E69CBBA}"/>
              </a:ext>
            </a:extLst>
          </p:cNvPr>
          <p:cNvCxnSpPr>
            <a:cxnSpLocks/>
            <a:endCxn id="58" idx="1"/>
          </p:cNvCxnSpPr>
          <p:nvPr/>
        </p:nvCxnSpPr>
        <p:spPr>
          <a:xfrm rot="5400000" flipH="1">
            <a:off x="2384756" y="3597139"/>
            <a:ext cx="67866" cy="3870094"/>
          </a:xfrm>
          <a:prstGeom prst="bentConnector3">
            <a:avLst>
              <a:gd name="adj1" fmla="val -336840"/>
            </a:avLst>
          </a:prstGeom>
          <a:noFill/>
          <a:ln w="19050" cap="flat" cmpd="sng">
            <a:solidFill>
              <a:srgbClr val="000000"/>
            </a:solidFill>
            <a:prstDash val="solid"/>
            <a:miter/>
            <a:headEnd type="triangle" w="med" len="med"/>
            <a:tailEnd type="triangle" w="med" len="med"/>
          </a:ln>
        </p:spPr>
      </p:cxnSp>
      <p:sp>
        <p:nvSpPr>
          <p:cNvPr id="4" name="TextBox 3">
            <a:extLst>
              <a:ext uri="{FF2B5EF4-FFF2-40B4-BE49-F238E27FC236}">
                <a16:creationId xmlns:a16="http://schemas.microsoft.com/office/drawing/2014/main" id="{5A5464C9-2350-714E-8530-ACB605D3249A}"/>
              </a:ext>
            </a:extLst>
          </p:cNvPr>
          <p:cNvSpPr txBox="1"/>
          <p:nvPr/>
        </p:nvSpPr>
        <p:spPr>
          <a:xfrm>
            <a:off x="0" y="1100679"/>
            <a:ext cx="11863971" cy="994503"/>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t>Page Tables are distributed across the PIM stacks</a:t>
            </a:r>
          </a:p>
          <a:p>
            <a:pPr marL="342900" indent="-342900" algn="just">
              <a:lnSpc>
                <a:spcPct val="150000"/>
              </a:lnSpc>
              <a:buFont typeface="Arial" panose="020B0604020202020204" pitchFamily="34" charset="0"/>
              <a:buChar char="•"/>
            </a:pPr>
            <a:r>
              <a:rPr lang="en-US" sz="2500" dirty="0"/>
              <a:t>Each translation can require up to four accesses to different PIM stacks</a:t>
            </a:r>
          </a:p>
        </p:txBody>
      </p:sp>
      <p:sp>
        <p:nvSpPr>
          <p:cNvPr id="155" name="矩形">
            <a:extLst>
              <a:ext uri="{FF2B5EF4-FFF2-40B4-BE49-F238E27FC236}">
                <a16:creationId xmlns:a16="http://schemas.microsoft.com/office/drawing/2014/main" id="{37BD50BF-3F84-6145-978D-6D8E642B3FC8}"/>
              </a:ext>
            </a:extLst>
          </p:cNvPr>
          <p:cNvSpPr/>
          <p:nvPr/>
        </p:nvSpPr>
        <p:spPr>
          <a:xfrm>
            <a:off x="4162183" y="331343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9C66BD38-E63E-694A-8ADF-7854F8463443}"/>
              </a:ext>
            </a:extLst>
          </p:cNvPr>
          <p:cNvCxnSpPr>
            <a:cxnSpLocks/>
          </p:cNvCxnSpPr>
          <p:nvPr/>
        </p:nvCxnSpPr>
        <p:spPr>
          <a:xfrm rot="16200000" flipV="1">
            <a:off x="2395627" y="639551"/>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5" name="TextBox 4">
            <a:extLst>
              <a:ext uri="{FF2B5EF4-FFF2-40B4-BE49-F238E27FC236}">
                <a16:creationId xmlns:a16="http://schemas.microsoft.com/office/drawing/2014/main" id="{52B8AB6D-D5F0-36BB-2452-3644F717C915}"/>
              </a:ext>
            </a:extLst>
          </p:cNvPr>
          <p:cNvSpPr txBox="1"/>
          <p:nvPr/>
        </p:nvSpPr>
        <p:spPr>
          <a:xfrm>
            <a:off x="6383332" y="2915146"/>
            <a:ext cx="1232421" cy="369332"/>
          </a:xfrm>
          <a:prstGeom prst="rect">
            <a:avLst/>
          </a:prstGeom>
          <a:noFill/>
        </p:spPr>
        <p:txBody>
          <a:bodyPr wrap="square" rtlCol="0">
            <a:spAutoFit/>
          </a:bodyPr>
          <a:lstStyle/>
          <a:p>
            <a:r>
              <a:rPr lang="en-US" dirty="0"/>
              <a:t>	</a:t>
            </a:r>
          </a:p>
        </p:txBody>
      </p:sp>
      <p:sp>
        <p:nvSpPr>
          <p:cNvPr id="6" name="TextBox 5">
            <a:extLst>
              <a:ext uri="{FF2B5EF4-FFF2-40B4-BE49-F238E27FC236}">
                <a16:creationId xmlns:a16="http://schemas.microsoft.com/office/drawing/2014/main" id="{8D4F62F1-56A5-E252-C66F-E19E33DA6C56}"/>
              </a:ext>
            </a:extLst>
          </p:cNvPr>
          <p:cNvSpPr txBox="1"/>
          <p:nvPr/>
        </p:nvSpPr>
        <p:spPr>
          <a:xfrm>
            <a:off x="7006048" y="2315577"/>
            <a:ext cx="2296160" cy="477054"/>
          </a:xfrm>
          <a:prstGeom prst="rect">
            <a:avLst/>
          </a:prstGeom>
          <a:noFill/>
        </p:spPr>
        <p:txBody>
          <a:bodyPr wrap="square" rtlCol="0">
            <a:spAutoFit/>
          </a:bodyPr>
          <a:lstStyle/>
          <a:p>
            <a:r>
              <a:rPr lang="en-US" sz="2500" dirty="0"/>
              <a:t>Virtual Address</a:t>
            </a:r>
          </a:p>
        </p:txBody>
      </p:sp>
      <p:cxnSp>
        <p:nvCxnSpPr>
          <p:cNvPr id="10" name="Straight Connector 9">
            <a:extLst>
              <a:ext uri="{FF2B5EF4-FFF2-40B4-BE49-F238E27FC236}">
                <a16:creationId xmlns:a16="http://schemas.microsoft.com/office/drawing/2014/main" id="{93EEB0D7-9848-3B73-3F6D-E47B6C396D08}"/>
              </a:ext>
            </a:extLst>
          </p:cNvPr>
          <p:cNvCxnSpPr>
            <a:cxnSpLocks/>
          </p:cNvCxnSpPr>
          <p:nvPr/>
        </p:nvCxnSpPr>
        <p:spPr>
          <a:xfrm>
            <a:off x="8047934" y="2968037"/>
            <a:ext cx="0" cy="244552"/>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415A6DF-E5DB-BDBD-6653-8428F0EBDB59}"/>
              </a:ext>
            </a:extLst>
          </p:cNvPr>
          <p:cNvCxnSpPr>
            <a:cxnSpLocks/>
          </p:cNvCxnSpPr>
          <p:nvPr/>
        </p:nvCxnSpPr>
        <p:spPr>
          <a:xfrm>
            <a:off x="5802562" y="3219359"/>
            <a:ext cx="4148692" cy="4555"/>
          </a:xfrm>
          <a:prstGeom prst="line">
            <a:avLst/>
          </a:prstGeom>
          <a:ln w="19050"/>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7B1D97AD-A6DE-A2B3-9539-960F8890BE51}"/>
              </a:ext>
            </a:extLst>
          </p:cNvPr>
          <p:cNvCxnSpPr>
            <a:cxnSpLocks/>
            <a:endCxn id="67" idx="0"/>
          </p:cNvCxnSpPr>
          <p:nvPr/>
        </p:nvCxnSpPr>
        <p:spPr>
          <a:xfrm flipH="1">
            <a:off x="5805510" y="3212545"/>
            <a:ext cx="3877" cy="394992"/>
          </a:xfrm>
          <a:prstGeom prst="line">
            <a:avLst/>
          </a:prstGeom>
          <a:ln w="19050"/>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1A9F2BD4-3D65-FD95-C6BB-2F93B92CA4E0}"/>
              </a:ext>
            </a:extLst>
          </p:cNvPr>
          <p:cNvSpPr txBox="1"/>
          <p:nvPr/>
        </p:nvSpPr>
        <p:spPr>
          <a:xfrm>
            <a:off x="5767983" y="3135380"/>
            <a:ext cx="1119985" cy="477054"/>
          </a:xfrm>
          <a:prstGeom prst="rect">
            <a:avLst/>
          </a:prstGeom>
          <a:noFill/>
        </p:spPr>
        <p:txBody>
          <a:bodyPr wrap="square" rtlCol="0">
            <a:spAutoFit/>
          </a:bodyPr>
          <a:lstStyle/>
          <a:p>
            <a:r>
              <a:rPr lang="en-US" sz="2500" dirty="0">
                <a:cs typeface="Times New Roman" panose="02020603050405020304" pitchFamily="18" charset="0"/>
              </a:rPr>
              <a:t>47:39</a:t>
            </a:r>
          </a:p>
        </p:txBody>
      </p:sp>
      <p:sp>
        <p:nvSpPr>
          <p:cNvPr id="65" name="Rectangle 64">
            <a:extLst>
              <a:ext uri="{FF2B5EF4-FFF2-40B4-BE49-F238E27FC236}">
                <a16:creationId xmlns:a16="http://schemas.microsoft.com/office/drawing/2014/main" id="{405752F0-9AE4-BD02-880E-9AA546B54ACE}"/>
              </a:ext>
            </a:extLst>
          </p:cNvPr>
          <p:cNvSpPr/>
          <p:nvPr/>
        </p:nvSpPr>
        <p:spPr>
          <a:xfrm>
            <a:off x="6200408" y="3576600"/>
            <a:ext cx="747872" cy="9463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57A19068-0DF6-B482-7BEB-A960E0C28AB5}"/>
              </a:ext>
            </a:extLst>
          </p:cNvPr>
          <p:cNvSpPr txBox="1"/>
          <p:nvPr/>
        </p:nvSpPr>
        <p:spPr>
          <a:xfrm>
            <a:off x="5415628" y="4669099"/>
            <a:ext cx="787518" cy="477054"/>
          </a:xfrm>
          <a:prstGeom prst="rect">
            <a:avLst/>
          </a:prstGeom>
          <a:noFill/>
        </p:spPr>
        <p:txBody>
          <a:bodyPr wrap="square" rtlCol="0">
            <a:spAutoFit/>
          </a:bodyPr>
          <a:lstStyle/>
          <a:p>
            <a:r>
              <a:rPr lang="en-US" sz="2500" dirty="0">
                <a:cs typeface="Times New Roman" panose="02020603050405020304" pitchFamily="18" charset="0"/>
              </a:rPr>
              <a:t>CR3 </a:t>
            </a:r>
          </a:p>
        </p:txBody>
      </p:sp>
      <p:sp>
        <p:nvSpPr>
          <p:cNvPr id="67" name="Oval 66">
            <a:extLst>
              <a:ext uri="{FF2B5EF4-FFF2-40B4-BE49-F238E27FC236}">
                <a16:creationId xmlns:a16="http://schemas.microsoft.com/office/drawing/2014/main" id="{92904A3D-9352-116A-0912-75A02735BE4E}"/>
              </a:ext>
            </a:extLst>
          </p:cNvPr>
          <p:cNvSpPr/>
          <p:nvPr/>
        </p:nvSpPr>
        <p:spPr>
          <a:xfrm>
            <a:off x="5688605" y="3607537"/>
            <a:ext cx="233809" cy="2553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A44F2A82-A9D2-BBC5-7362-A0F491A174E7}"/>
              </a:ext>
            </a:extLst>
          </p:cNvPr>
          <p:cNvCxnSpPr>
            <a:cxnSpLocks/>
            <a:stCxn id="67" idx="0"/>
            <a:endCxn id="67" idx="4"/>
          </p:cNvCxnSpPr>
          <p:nvPr/>
        </p:nvCxnSpPr>
        <p:spPr>
          <a:xfrm>
            <a:off x="5805510" y="3607537"/>
            <a:ext cx="0" cy="255319"/>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74868F06-EA34-1884-F48B-C87514C05277}"/>
              </a:ext>
            </a:extLst>
          </p:cNvPr>
          <p:cNvCxnSpPr>
            <a:cxnSpLocks/>
          </p:cNvCxnSpPr>
          <p:nvPr/>
        </p:nvCxnSpPr>
        <p:spPr>
          <a:xfrm>
            <a:off x="5692482" y="3737729"/>
            <a:ext cx="233809" cy="0"/>
          </a:xfrm>
          <a:prstGeom prst="line">
            <a:avLst/>
          </a:prstGeom>
          <a:ln w="19050"/>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CB92A97B-7970-0DC9-671F-E95E57AEA6C5}"/>
              </a:ext>
            </a:extLst>
          </p:cNvPr>
          <p:cNvSpPr txBox="1"/>
          <p:nvPr/>
        </p:nvSpPr>
        <p:spPr>
          <a:xfrm>
            <a:off x="6438990" y="3832055"/>
            <a:ext cx="429020" cy="477054"/>
          </a:xfrm>
          <a:prstGeom prst="rect">
            <a:avLst/>
          </a:prstGeom>
          <a:noFill/>
        </p:spPr>
        <p:txBody>
          <a:bodyPr wrap="square" lIns="0" rIns="0" rtlCol="0">
            <a:spAutoFit/>
          </a:bodyPr>
          <a:lstStyle/>
          <a:p>
            <a:r>
              <a:rPr lang="en-US" sz="2500" dirty="0"/>
              <a:t>L4</a:t>
            </a:r>
          </a:p>
        </p:txBody>
      </p:sp>
      <p:sp>
        <p:nvSpPr>
          <p:cNvPr id="71" name="TextBox 70">
            <a:extLst>
              <a:ext uri="{FF2B5EF4-FFF2-40B4-BE49-F238E27FC236}">
                <a16:creationId xmlns:a16="http://schemas.microsoft.com/office/drawing/2014/main" id="{80419201-60C4-F469-F14D-357FB4C0A4B0}"/>
              </a:ext>
            </a:extLst>
          </p:cNvPr>
          <p:cNvSpPr txBox="1"/>
          <p:nvPr/>
        </p:nvSpPr>
        <p:spPr>
          <a:xfrm>
            <a:off x="7221519" y="3127618"/>
            <a:ext cx="1059893" cy="477054"/>
          </a:xfrm>
          <a:prstGeom prst="rect">
            <a:avLst/>
          </a:prstGeom>
          <a:noFill/>
        </p:spPr>
        <p:txBody>
          <a:bodyPr wrap="square" lIns="0" rIns="0" rtlCol="0">
            <a:spAutoFit/>
          </a:bodyPr>
          <a:lstStyle/>
          <a:p>
            <a:r>
              <a:rPr lang="en-US" sz="2500" dirty="0">
                <a:cs typeface="Times New Roman" panose="02020603050405020304" pitchFamily="18" charset="0"/>
              </a:rPr>
              <a:t>38:30</a:t>
            </a:r>
          </a:p>
        </p:txBody>
      </p:sp>
      <p:sp>
        <p:nvSpPr>
          <p:cNvPr id="72" name="TextBox 71">
            <a:extLst>
              <a:ext uri="{FF2B5EF4-FFF2-40B4-BE49-F238E27FC236}">
                <a16:creationId xmlns:a16="http://schemas.microsoft.com/office/drawing/2014/main" id="{352E7548-74CD-0E05-B427-91746B4CBAB0}"/>
              </a:ext>
            </a:extLst>
          </p:cNvPr>
          <p:cNvSpPr txBox="1"/>
          <p:nvPr/>
        </p:nvSpPr>
        <p:spPr>
          <a:xfrm>
            <a:off x="8601410" y="3120231"/>
            <a:ext cx="927219" cy="477054"/>
          </a:xfrm>
          <a:prstGeom prst="rect">
            <a:avLst/>
          </a:prstGeom>
          <a:noFill/>
        </p:spPr>
        <p:txBody>
          <a:bodyPr wrap="square" lIns="0" rIns="0" rtlCol="0">
            <a:spAutoFit/>
          </a:bodyPr>
          <a:lstStyle/>
          <a:p>
            <a:r>
              <a:rPr lang="en-US" sz="2500" dirty="0">
                <a:cs typeface="Times New Roman" panose="02020603050405020304" pitchFamily="18" charset="0"/>
              </a:rPr>
              <a:t>29:21</a:t>
            </a:r>
          </a:p>
        </p:txBody>
      </p:sp>
      <p:sp>
        <p:nvSpPr>
          <p:cNvPr id="73" name="TextBox 72">
            <a:extLst>
              <a:ext uri="{FF2B5EF4-FFF2-40B4-BE49-F238E27FC236}">
                <a16:creationId xmlns:a16="http://schemas.microsoft.com/office/drawing/2014/main" id="{98A89F78-A6CC-4D74-52F8-7C54F2E4EE05}"/>
              </a:ext>
            </a:extLst>
          </p:cNvPr>
          <p:cNvSpPr txBox="1"/>
          <p:nvPr/>
        </p:nvSpPr>
        <p:spPr>
          <a:xfrm>
            <a:off x="10005994" y="3106405"/>
            <a:ext cx="874257" cy="477054"/>
          </a:xfrm>
          <a:prstGeom prst="rect">
            <a:avLst/>
          </a:prstGeom>
          <a:noFill/>
        </p:spPr>
        <p:txBody>
          <a:bodyPr wrap="square" lIns="0" rIns="0" rtlCol="0">
            <a:spAutoFit/>
          </a:bodyPr>
          <a:lstStyle/>
          <a:p>
            <a:r>
              <a:rPr lang="en-US" sz="2500" dirty="0">
                <a:cs typeface="Times New Roman" panose="02020603050405020304" pitchFamily="18" charset="0"/>
              </a:rPr>
              <a:t>20:12</a:t>
            </a:r>
          </a:p>
        </p:txBody>
      </p:sp>
      <p:cxnSp>
        <p:nvCxnSpPr>
          <p:cNvPr id="76" name="Straight Arrow Connector 75">
            <a:extLst>
              <a:ext uri="{FF2B5EF4-FFF2-40B4-BE49-F238E27FC236}">
                <a16:creationId xmlns:a16="http://schemas.microsoft.com/office/drawing/2014/main" id="{3B1B561A-ADB6-8035-700C-7C8A92AE59FB}"/>
              </a:ext>
            </a:extLst>
          </p:cNvPr>
          <p:cNvCxnSpPr>
            <a:cxnSpLocks/>
          </p:cNvCxnSpPr>
          <p:nvPr/>
        </p:nvCxnSpPr>
        <p:spPr>
          <a:xfrm>
            <a:off x="5925954" y="3737729"/>
            <a:ext cx="27445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B519A448-B387-C59D-3579-CF855783E717}"/>
              </a:ext>
            </a:extLst>
          </p:cNvPr>
          <p:cNvCxnSpPr>
            <a:cxnSpLocks/>
            <a:endCxn id="66" idx="0"/>
          </p:cNvCxnSpPr>
          <p:nvPr/>
        </p:nvCxnSpPr>
        <p:spPr>
          <a:xfrm>
            <a:off x="5802562" y="3862856"/>
            <a:ext cx="6825" cy="806243"/>
          </a:xfrm>
          <a:prstGeom prst="line">
            <a:avLst/>
          </a:prstGeom>
          <a:ln w="19050"/>
        </p:spPr>
        <p:style>
          <a:lnRef idx="1">
            <a:schemeClr val="dk1"/>
          </a:lnRef>
          <a:fillRef idx="0">
            <a:schemeClr val="dk1"/>
          </a:fillRef>
          <a:effectRef idx="0">
            <a:schemeClr val="dk1"/>
          </a:effectRef>
          <a:fontRef idx="minor">
            <a:schemeClr val="tx1"/>
          </a:fontRef>
        </p:style>
      </p:cxnSp>
      <p:sp>
        <p:nvSpPr>
          <p:cNvPr id="3" name="矩形">
            <a:extLst>
              <a:ext uri="{FF2B5EF4-FFF2-40B4-BE49-F238E27FC236}">
                <a16:creationId xmlns:a16="http://schemas.microsoft.com/office/drawing/2014/main" id="{C3BE7769-4F43-87E0-E8CB-8583E796DE58}"/>
              </a:ext>
            </a:extLst>
          </p:cNvPr>
          <p:cNvSpPr/>
          <p:nvPr/>
        </p:nvSpPr>
        <p:spPr>
          <a:xfrm>
            <a:off x="1163006" y="2543803"/>
            <a:ext cx="388572" cy="386311"/>
          </a:xfrm>
          <a:prstGeom prst="rect">
            <a:avLst/>
          </a:prstGeom>
          <a:noFill/>
          <a:ln w="19050" cap="flat" cmpd="sng">
            <a:solidFill>
              <a:srgbClr val="FF0000"/>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sp>
        <p:nvSpPr>
          <p:cNvPr id="7" name="Right Arrow 6">
            <a:extLst>
              <a:ext uri="{FF2B5EF4-FFF2-40B4-BE49-F238E27FC236}">
                <a16:creationId xmlns:a16="http://schemas.microsoft.com/office/drawing/2014/main" id="{8D5A4D2A-9648-CD53-58C5-88EC758C2C3B}"/>
              </a:ext>
            </a:extLst>
          </p:cNvPr>
          <p:cNvSpPr/>
          <p:nvPr/>
        </p:nvSpPr>
        <p:spPr>
          <a:xfrm rot="16200000">
            <a:off x="250085" y="3903917"/>
            <a:ext cx="2231696" cy="243516"/>
          </a:xfrm>
          <a:prstGeom prst="rightArrow">
            <a:avLst/>
          </a:prstGeom>
          <a:solidFill>
            <a:srgbClr val="FF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a:extLst>
              <a:ext uri="{FF2B5EF4-FFF2-40B4-BE49-F238E27FC236}">
                <a16:creationId xmlns:a16="http://schemas.microsoft.com/office/drawing/2014/main" id="{88DE5C47-0FD6-BD12-5E29-F849144F3709}"/>
              </a:ext>
            </a:extLst>
          </p:cNvPr>
          <p:cNvSpPr/>
          <p:nvPr/>
        </p:nvSpPr>
        <p:spPr>
          <a:xfrm>
            <a:off x="4170135" y="2576619"/>
            <a:ext cx="368294" cy="370967"/>
          </a:xfrm>
          <a:prstGeom prst="rect">
            <a:avLst/>
          </a:prstGeom>
          <a:solidFill>
            <a:srgbClr val="7F7F7F"/>
          </a:solidFill>
          <a:ln w="28575"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5" name="直线">
            <a:extLst>
              <a:ext uri="{FF2B5EF4-FFF2-40B4-BE49-F238E27FC236}">
                <a16:creationId xmlns:a16="http://schemas.microsoft.com/office/drawing/2014/main" id="{7EA09050-FB54-FD59-5F33-63D6B5D6EC97}"/>
              </a:ext>
            </a:extLst>
          </p:cNvPr>
          <p:cNvSpPr/>
          <p:nvPr/>
        </p:nvSpPr>
        <p:spPr>
          <a:xfrm>
            <a:off x="4333997" y="4767083"/>
            <a:ext cx="0" cy="41948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cxnSp>
        <p:nvCxnSpPr>
          <p:cNvPr id="107" name="Straight Connector 106">
            <a:extLst>
              <a:ext uri="{FF2B5EF4-FFF2-40B4-BE49-F238E27FC236}">
                <a16:creationId xmlns:a16="http://schemas.microsoft.com/office/drawing/2014/main" id="{AB29A14C-72B4-9C3F-8EB4-86DBD4345C12}"/>
              </a:ext>
            </a:extLst>
          </p:cNvPr>
          <p:cNvCxnSpPr>
            <a:cxnSpLocks/>
          </p:cNvCxnSpPr>
          <p:nvPr/>
        </p:nvCxnSpPr>
        <p:spPr>
          <a:xfrm flipH="1">
            <a:off x="6961827" y="3748113"/>
            <a:ext cx="88047" cy="2756"/>
          </a:xfrm>
          <a:prstGeom prst="line">
            <a:avLst/>
          </a:prstGeom>
          <a:ln w="19050"/>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6B97E604-C5F0-C63D-FD08-D27612F8BB55}"/>
              </a:ext>
            </a:extLst>
          </p:cNvPr>
          <p:cNvSpPr txBox="1"/>
          <p:nvPr/>
        </p:nvSpPr>
        <p:spPr>
          <a:xfrm>
            <a:off x="1298799" y="5686600"/>
            <a:ext cx="2943616" cy="477054"/>
          </a:xfrm>
          <a:prstGeom prst="rect">
            <a:avLst/>
          </a:prstGeom>
          <a:noFill/>
        </p:spPr>
        <p:txBody>
          <a:bodyPr wrap="square" rtlCol="0">
            <a:spAutoFit/>
          </a:bodyPr>
          <a:lstStyle/>
          <a:p>
            <a:r>
              <a:rPr lang="en-US" sz="2500" b="1" dirty="0"/>
              <a:t>TLB Miss at Stack 5</a:t>
            </a:r>
          </a:p>
        </p:txBody>
      </p:sp>
    </p:spTree>
    <p:custDataLst>
      <p:tags r:id="rId1"/>
    </p:custDataLst>
    <p:extLst>
      <p:ext uri="{BB962C8B-B14F-4D97-AF65-F5344CB8AC3E}">
        <p14:creationId xmlns:p14="http://schemas.microsoft.com/office/powerpoint/2010/main" val="2217151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直线">
            <a:extLst>
              <a:ext uri="{FF2B5EF4-FFF2-40B4-BE49-F238E27FC236}">
                <a16:creationId xmlns:a16="http://schemas.microsoft.com/office/drawing/2014/main" id="{BC522E40-E1D7-744F-A9F4-D9A308E336F8}"/>
              </a:ext>
            </a:extLst>
          </p:cNvPr>
          <p:cNvSpPr/>
          <p:nvPr/>
        </p:nvSpPr>
        <p:spPr>
          <a:xfrm rot="21600000" flipH="1">
            <a:off x="3654427" y="296250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5" name="直线">
            <a:extLst>
              <a:ext uri="{FF2B5EF4-FFF2-40B4-BE49-F238E27FC236}">
                <a16:creationId xmlns:a16="http://schemas.microsoft.com/office/drawing/2014/main" id="{77CA2B1B-8CC6-5645-B1F2-8AF08EBB88B4}"/>
              </a:ext>
            </a:extLst>
          </p:cNvPr>
          <p:cNvSpPr/>
          <p:nvPr/>
        </p:nvSpPr>
        <p:spPr>
          <a:xfrm rot="21600000" flipH="1">
            <a:off x="1539941" y="478676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7" name="直线">
            <a:extLst>
              <a:ext uri="{FF2B5EF4-FFF2-40B4-BE49-F238E27FC236}">
                <a16:creationId xmlns:a16="http://schemas.microsoft.com/office/drawing/2014/main" id="{1BE2495B-496B-4044-800E-0895A8B14D3C}"/>
              </a:ext>
            </a:extLst>
          </p:cNvPr>
          <p:cNvSpPr/>
          <p:nvPr/>
        </p:nvSpPr>
        <p:spPr>
          <a:xfrm rot="21600000" flipH="1">
            <a:off x="2386154" y="369599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Radix Based Translation in PIM</a:t>
            </a:r>
          </a:p>
        </p:txBody>
      </p:sp>
      <p:sp>
        <p:nvSpPr>
          <p:cNvPr id="11" name="矩形">
            <a:extLst>
              <a:ext uri="{FF2B5EF4-FFF2-40B4-BE49-F238E27FC236}">
                <a16:creationId xmlns:a16="http://schemas.microsoft.com/office/drawing/2014/main" id="{29DC37E9-5086-E942-90E6-F83A8A3D00CF}"/>
              </a:ext>
            </a:extLst>
          </p:cNvPr>
          <p:cNvSpPr/>
          <p:nvPr/>
        </p:nvSpPr>
        <p:spPr>
          <a:xfrm>
            <a:off x="1167936" y="255384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0</a:t>
            </a:r>
          </a:p>
        </p:txBody>
      </p:sp>
      <p:sp>
        <p:nvSpPr>
          <p:cNvPr id="13" name="矩形">
            <a:extLst>
              <a:ext uri="{FF2B5EF4-FFF2-40B4-BE49-F238E27FC236}">
                <a16:creationId xmlns:a16="http://schemas.microsoft.com/office/drawing/2014/main" id="{CA0254AD-AA88-D147-B742-15943DFF9FF1}"/>
              </a:ext>
            </a:extLst>
          </p:cNvPr>
          <p:cNvSpPr/>
          <p:nvPr/>
        </p:nvSpPr>
        <p:spPr>
          <a:xfrm>
            <a:off x="2046861" y="255915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4" name="矩形">
            <a:extLst>
              <a:ext uri="{FF2B5EF4-FFF2-40B4-BE49-F238E27FC236}">
                <a16:creationId xmlns:a16="http://schemas.microsoft.com/office/drawing/2014/main" id="{0040A778-04FF-EB44-8762-EAE556B51492}"/>
              </a:ext>
            </a:extLst>
          </p:cNvPr>
          <p:cNvSpPr/>
          <p:nvPr/>
        </p:nvSpPr>
        <p:spPr>
          <a:xfrm>
            <a:off x="1170575" y="329256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5" name="矩形">
            <a:extLst>
              <a:ext uri="{FF2B5EF4-FFF2-40B4-BE49-F238E27FC236}">
                <a16:creationId xmlns:a16="http://schemas.microsoft.com/office/drawing/2014/main" id="{A9C12EC0-50C7-6D40-BE16-4A337AF5A23B}"/>
              </a:ext>
            </a:extLst>
          </p:cNvPr>
          <p:cNvSpPr/>
          <p:nvPr/>
        </p:nvSpPr>
        <p:spPr>
          <a:xfrm>
            <a:off x="2046861" y="329256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6" name="直线">
            <a:extLst>
              <a:ext uri="{FF2B5EF4-FFF2-40B4-BE49-F238E27FC236}">
                <a16:creationId xmlns:a16="http://schemas.microsoft.com/office/drawing/2014/main" id="{9D6C18E5-1034-6742-AC6D-40833BE57304}"/>
              </a:ext>
            </a:extLst>
          </p:cNvPr>
          <p:cNvSpPr/>
          <p:nvPr/>
        </p:nvSpPr>
        <p:spPr>
          <a:xfrm>
            <a:off x="1533590" y="274336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230FAE07-B6C1-B949-8384-9A2140FB4BB8}"/>
              </a:ext>
            </a:extLst>
          </p:cNvPr>
          <p:cNvSpPr/>
          <p:nvPr/>
        </p:nvSpPr>
        <p:spPr>
          <a:xfrm>
            <a:off x="1552639" y="347795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C98B3459-3877-7646-B9BE-24BB0D9711D1}"/>
              </a:ext>
            </a:extLst>
          </p:cNvPr>
          <p:cNvSpPr/>
          <p:nvPr/>
        </p:nvSpPr>
        <p:spPr>
          <a:xfrm>
            <a:off x="1349442" y="293821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BDA2DF44-9F68-1C4F-8674-1C4005390856}"/>
              </a:ext>
            </a:extLst>
          </p:cNvPr>
          <p:cNvSpPr/>
          <p:nvPr/>
        </p:nvSpPr>
        <p:spPr>
          <a:xfrm>
            <a:off x="2232079" y="293186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直线">
            <a:extLst>
              <a:ext uri="{FF2B5EF4-FFF2-40B4-BE49-F238E27FC236}">
                <a16:creationId xmlns:a16="http://schemas.microsoft.com/office/drawing/2014/main" id="{4ADEEE10-056A-0A46-86AB-BFD3B10949F1}"/>
              </a:ext>
            </a:extLst>
          </p:cNvPr>
          <p:cNvSpPr/>
          <p:nvPr/>
        </p:nvSpPr>
        <p:spPr>
          <a:xfrm>
            <a:off x="1533590" y="292551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 name="直线">
            <a:extLst>
              <a:ext uri="{FF2B5EF4-FFF2-40B4-BE49-F238E27FC236}">
                <a16:creationId xmlns:a16="http://schemas.microsoft.com/office/drawing/2014/main" id="{8D022BFE-1CF7-3E42-B865-C5943533597F}"/>
              </a:ext>
            </a:extLst>
          </p:cNvPr>
          <p:cNvSpPr/>
          <p:nvPr/>
        </p:nvSpPr>
        <p:spPr>
          <a:xfrm rot="21600000" flipH="1">
            <a:off x="1539940" y="293821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2" name="矩形">
            <a:extLst>
              <a:ext uri="{FF2B5EF4-FFF2-40B4-BE49-F238E27FC236}">
                <a16:creationId xmlns:a16="http://schemas.microsoft.com/office/drawing/2014/main" id="{28D2C1E4-CCAF-A147-A845-3B3ACF11E0E0}"/>
              </a:ext>
            </a:extLst>
          </p:cNvPr>
          <p:cNvSpPr/>
          <p:nvPr/>
        </p:nvSpPr>
        <p:spPr>
          <a:xfrm>
            <a:off x="3272493" y="257512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4" name="矩形">
            <a:extLst>
              <a:ext uri="{FF2B5EF4-FFF2-40B4-BE49-F238E27FC236}">
                <a16:creationId xmlns:a16="http://schemas.microsoft.com/office/drawing/2014/main" id="{91B766AE-8467-BF4C-9AAE-05EBE3B19EB7}"/>
              </a:ext>
            </a:extLst>
          </p:cNvPr>
          <p:cNvSpPr/>
          <p:nvPr/>
        </p:nvSpPr>
        <p:spPr>
          <a:xfrm>
            <a:off x="3272493" y="33021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6" name="直线">
            <a:extLst>
              <a:ext uri="{FF2B5EF4-FFF2-40B4-BE49-F238E27FC236}">
                <a16:creationId xmlns:a16="http://schemas.microsoft.com/office/drawing/2014/main" id="{E28DD27E-BB68-714F-9D5C-4E3998BF3883}"/>
              </a:ext>
            </a:extLst>
          </p:cNvPr>
          <p:cNvSpPr/>
          <p:nvPr/>
        </p:nvSpPr>
        <p:spPr>
          <a:xfrm>
            <a:off x="3635508" y="275934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65ACB832-94BE-0242-B607-84807F877835}"/>
              </a:ext>
            </a:extLst>
          </p:cNvPr>
          <p:cNvSpPr/>
          <p:nvPr/>
        </p:nvSpPr>
        <p:spPr>
          <a:xfrm>
            <a:off x="3654557" y="349392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351C5A52-AAD8-6249-BF40-9B021B085259}"/>
              </a:ext>
            </a:extLst>
          </p:cNvPr>
          <p:cNvSpPr/>
          <p:nvPr/>
        </p:nvSpPr>
        <p:spPr>
          <a:xfrm>
            <a:off x="3451360" y="295418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直线">
            <a:extLst>
              <a:ext uri="{FF2B5EF4-FFF2-40B4-BE49-F238E27FC236}">
                <a16:creationId xmlns:a16="http://schemas.microsoft.com/office/drawing/2014/main" id="{E62819EC-A65F-1740-B463-1F7671CA6758}"/>
              </a:ext>
            </a:extLst>
          </p:cNvPr>
          <p:cNvSpPr/>
          <p:nvPr/>
        </p:nvSpPr>
        <p:spPr>
          <a:xfrm>
            <a:off x="4333992" y="2960703"/>
            <a:ext cx="5" cy="342726"/>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0" name="直线">
            <a:extLst>
              <a:ext uri="{FF2B5EF4-FFF2-40B4-BE49-F238E27FC236}">
                <a16:creationId xmlns:a16="http://schemas.microsoft.com/office/drawing/2014/main" id="{3C7A12BA-CD5A-0F44-A4D5-420CB597E636}"/>
              </a:ext>
            </a:extLst>
          </p:cNvPr>
          <p:cNvSpPr/>
          <p:nvPr/>
        </p:nvSpPr>
        <p:spPr>
          <a:xfrm>
            <a:off x="3635506" y="293097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2" name="直线">
            <a:extLst>
              <a:ext uri="{FF2B5EF4-FFF2-40B4-BE49-F238E27FC236}">
                <a16:creationId xmlns:a16="http://schemas.microsoft.com/office/drawing/2014/main" id="{97FEAD80-362E-A746-95F9-7C9A2AE3517D}"/>
              </a:ext>
            </a:extLst>
          </p:cNvPr>
          <p:cNvSpPr/>
          <p:nvPr/>
        </p:nvSpPr>
        <p:spPr>
          <a:xfrm>
            <a:off x="2428926" y="275406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3" name="矩形">
            <a:extLst>
              <a:ext uri="{FF2B5EF4-FFF2-40B4-BE49-F238E27FC236}">
                <a16:creationId xmlns:a16="http://schemas.microsoft.com/office/drawing/2014/main" id="{02FFEF89-6B0F-E54C-AFC5-AD29506E0C14}"/>
              </a:ext>
            </a:extLst>
          </p:cNvPr>
          <p:cNvSpPr/>
          <p:nvPr/>
        </p:nvSpPr>
        <p:spPr>
          <a:xfrm>
            <a:off x="1164326" y="439438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4" name="矩形">
            <a:extLst>
              <a:ext uri="{FF2B5EF4-FFF2-40B4-BE49-F238E27FC236}">
                <a16:creationId xmlns:a16="http://schemas.microsoft.com/office/drawing/2014/main" id="{4466A36F-5DE0-724D-B20F-608CFEAA774E}"/>
              </a:ext>
            </a:extLst>
          </p:cNvPr>
          <p:cNvSpPr/>
          <p:nvPr/>
        </p:nvSpPr>
        <p:spPr>
          <a:xfrm>
            <a:off x="2040612" y="439438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5" name="矩形">
            <a:extLst>
              <a:ext uri="{FF2B5EF4-FFF2-40B4-BE49-F238E27FC236}">
                <a16:creationId xmlns:a16="http://schemas.microsoft.com/office/drawing/2014/main" id="{09F3AFBD-7514-CD4A-8E97-ECFF69B2E283}"/>
              </a:ext>
            </a:extLst>
          </p:cNvPr>
          <p:cNvSpPr/>
          <p:nvPr/>
        </p:nvSpPr>
        <p:spPr>
          <a:xfrm>
            <a:off x="1164326" y="512779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6" name="矩形">
            <a:extLst>
              <a:ext uri="{FF2B5EF4-FFF2-40B4-BE49-F238E27FC236}">
                <a16:creationId xmlns:a16="http://schemas.microsoft.com/office/drawing/2014/main" id="{D562D89B-C4C4-8E4E-8881-69D2C760F4B9}"/>
              </a:ext>
            </a:extLst>
          </p:cNvPr>
          <p:cNvSpPr/>
          <p:nvPr/>
        </p:nvSpPr>
        <p:spPr>
          <a:xfrm>
            <a:off x="2040612" y="512779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7" name="直线">
            <a:extLst>
              <a:ext uri="{FF2B5EF4-FFF2-40B4-BE49-F238E27FC236}">
                <a16:creationId xmlns:a16="http://schemas.microsoft.com/office/drawing/2014/main" id="{717E4733-F332-F547-AC4A-067C5264F574}"/>
              </a:ext>
            </a:extLst>
          </p:cNvPr>
          <p:cNvSpPr/>
          <p:nvPr/>
        </p:nvSpPr>
        <p:spPr>
          <a:xfrm>
            <a:off x="1527340" y="457859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8" name="直线">
            <a:extLst>
              <a:ext uri="{FF2B5EF4-FFF2-40B4-BE49-F238E27FC236}">
                <a16:creationId xmlns:a16="http://schemas.microsoft.com/office/drawing/2014/main" id="{91A91835-0EF9-F44E-91A7-E3485D236C73}"/>
              </a:ext>
            </a:extLst>
          </p:cNvPr>
          <p:cNvSpPr/>
          <p:nvPr/>
        </p:nvSpPr>
        <p:spPr>
          <a:xfrm>
            <a:off x="1546390" y="531317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直线">
            <a:extLst>
              <a:ext uri="{FF2B5EF4-FFF2-40B4-BE49-F238E27FC236}">
                <a16:creationId xmlns:a16="http://schemas.microsoft.com/office/drawing/2014/main" id="{15359EF0-DA62-5F4A-9BB9-4A297599C218}"/>
              </a:ext>
            </a:extLst>
          </p:cNvPr>
          <p:cNvSpPr/>
          <p:nvPr/>
        </p:nvSpPr>
        <p:spPr>
          <a:xfrm>
            <a:off x="1343193" y="477343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0" name="直线">
            <a:extLst>
              <a:ext uri="{FF2B5EF4-FFF2-40B4-BE49-F238E27FC236}">
                <a16:creationId xmlns:a16="http://schemas.microsoft.com/office/drawing/2014/main" id="{23EA924C-18E4-0245-9B1C-55E86EAE2B1C}"/>
              </a:ext>
            </a:extLst>
          </p:cNvPr>
          <p:cNvSpPr/>
          <p:nvPr/>
        </p:nvSpPr>
        <p:spPr>
          <a:xfrm>
            <a:off x="2225829" y="476708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1" name="直线">
            <a:extLst>
              <a:ext uri="{FF2B5EF4-FFF2-40B4-BE49-F238E27FC236}">
                <a16:creationId xmlns:a16="http://schemas.microsoft.com/office/drawing/2014/main" id="{BFAFCA88-58D3-DA4A-8032-1FB34FE4331F}"/>
              </a:ext>
            </a:extLst>
          </p:cNvPr>
          <p:cNvSpPr/>
          <p:nvPr/>
        </p:nvSpPr>
        <p:spPr>
          <a:xfrm>
            <a:off x="1527340" y="476073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3" name="矩形">
            <a:extLst>
              <a:ext uri="{FF2B5EF4-FFF2-40B4-BE49-F238E27FC236}">
                <a16:creationId xmlns:a16="http://schemas.microsoft.com/office/drawing/2014/main" id="{39495C44-1D82-634E-86C3-1C4FFF6F6538}"/>
              </a:ext>
            </a:extLst>
          </p:cNvPr>
          <p:cNvSpPr/>
          <p:nvPr/>
        </p:nvSpPr>
        <p:spPr>
          <a:xfrm>
            <a:off x="3266242" y="441035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4" name="矩形">
            <a:extLst>
              <a:ext uri="{FF2B5EF4-FFF2-40B4-BE49-F238E27FC236}">
                <a16:creationId xmlns:a16="http://schemas.microsoft.com/office/drawing/2014/main" id="{485D89AE-87EB-DA46-A20F-D7E98AE5909E}"/>
              </a:ext>
            </a:extLst>
          </p:cNvPr>
          <p:cNvSpPr/>
          <p:nvPr/>
        </p:nvSpPr>
        <p:spPr>
          <a:xfrm>
            <a:off x="4170135" y="44019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S15</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5" name="矩形">
            <a:extLst>
              <a:ext uri="{FF2B5EF4-FFF2-40B4-BE49-F238E27FC236}">
                <a16:creationId xmlns:a16="http://schemas.microsoft.com/office/drawing/2014/main" id="{132FFEFB-8C88-F247-9FF1-DB2C0F1E15EE}"/>
              </a:ext>
            </a:extLst>
          </p:cNvPr>
          <p:cNvSpPr/>
          <p:nvPr/>
        </p:nvSpPr>
        <p:spPr>
          <a:xfrm>
            <a:off x="3266242" y="51437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6" name="矩形">
            <a:extLst>
              <a:ext uri="{FF2B5EF4-FFF2-40B4-BE49-F238E27FC236}">
                <a16:creationId xmlns:a16="http://schemas.microsoft.com/office/drawing/2014/main" id="{5B20C371-4BB0-B747-A6EA-F1CF8A332C80}"/>
              </a:ext>
            </a:extLst>
          </p:cNvPr>
          <p:cNvSpPr/>
          <p:nvPr/>
        </p:nvSpPr>
        <p:spPr>
          <a:xfrm>
            <a:off x="4170135" y="518657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7" name="直线">
            <a:extLst>
              <a:ext uri="{FF2B5EF4-FFF2-40B4-BE49-F238E27FC236}">
                <a16:creationId xmlns:a16="http://schemas.microsoft.com/office/drawing/2014/main" id="{9C5FFE57-CB30-F745-9404-3535CB6623CD}"/>
              </a:ext>
            </a:extLst>
          </p:cNvPr>
          <p:cNvSpPr/>
          <p:nvPr/>
        </p:nvSpPr>
        <p:spPr>
          <a:xfrm>
            <a:off x="3629256" y="459457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439BE31-73E9-184D-8A35-CD788C10023E}"/>
              </a:ext>
            </a:extLst>
          </p:cNvPr>
          <p:cNvSpPr/>
          <p:nvPr/>
        </p:nvSpPr>
        <p:spPr>
          <a:xfrm>
            <a:off x="3648307" y="529867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47B5411C-5317-E143-9EBB-E996C5565791}"/>
              </a:ext>
            </a:extLst>
          </p:cNvPr>
          <p:cNvSpPr/>
          <p:nvPr/>
        </p:nvSpPr>
        <p:spPr>
          <a:xfrm>
            <a:off x="3445110" y="478941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D51EEE01-7D35-A04D-9875-C8AFACEDE2F9}"/>
              </a:ext>
            </a:extLst>
          </p:cNvPr>
          <p:cNvSpPr/>
          <p:nvPr/>
        </p:nvSpPr>
        <p:spPr>
          <a:xfrm>
            <a:off x="3629256" y="477671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D6F87284-2C52-984C-8DFF-0FC450511589}"/>
              </a:ext>
            </a:extLst>
          </p:cNvPr>
          <p:cNvSpPr/>
          <p:nvPr/>
        </p:nvSpPr>
        <p:spPr>
          <a:xfrm rot="21600000" flipH="1">
            <a:off x="3635607" y="478941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3" name="直线">
            <a:extLst>
              <a:ext uri="{FF2B5EF4-FFF2-40B4-BE49-F238E27FC236}">
                <a16:creationId xmlns:a16="http://schemas.microsoft.com/office/drawing/2014/main" id="{1F32B03D-35B7-A246-9210-28FD14759A22}"/>
              </a:ext>
            </a:extLst>
          </p:cNvPr>
          <p:cNvSpPr/>
          <p:nvPr/>
        </p:nvSpPr>
        <p:spPr>
          <a:xfrm>
            <a:off x="2422675" y="531953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直线">
            <a:extLst>
              <a:ext uri="{FF2B5EF4-FFF2-40B4-BE49-F238E27FC236}">
                <a16:creationId xmlns:a16="http://schemas.microsoft.com/office/drawing/2014/main" id="{775B3E08-152B-4B4E-802E-1F893F47EB08}"/>
              </a:ext>
            </a:extLst>
          </p:cNvPr>
          <p:cNvSpPr/>
          <p:nvPr/>
        </p:nvSpPr>
        <p:spPr>
          <a:xfrm>
            <a:off x="1343092" y="367480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5" name="直线">
            <a:extLst>
              <a:ext uri="{FF2B5EF4-FFF2-40B4-BE49-F238E27FC236}">
                <a16:creationId xmlns:a16="http://schemas.microsoft.com/office/drawing/2014/main" id="{C26DD01A-FEF4-394D-8759-46D9C8882E4A}"/>
              </a:ext>
            </a:extLst>
          </p:cNvPr>
          <p:cNvSpPr/>
          <p:nvPr/>
        </p:nvSpPr>
        <p:spPr>
          <a:xfrm>
            <a:off x="4333997" y="3701856"/>
            <a:ext cx="0" cy="70849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6" name="直线">
            <a:extLst>
              <a:ext uri="{FF2B5EF4-FFF2-40B4-BE49-F238E27FC236}">
                <a16:creationId xmlns:a16="http://schemas.microsoft.com/office/drawing/2014/main" id="{CBF7FC72-2728-9649-BA2D-5CCCA48D741C}"/>
              </a:ext>
            </a:extLst>
          </p:cNvPr>
          <p:cNvSpPr/>
          <p:nvPr/>
        </p:nvSpPr>
        <p:spPr>
          <a:xfrm>
            <a:off x="2428926" y="366210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8" name="Rounded Rectangle 57">
            <a:extLst>
              <a:ext uri="{FF2B5EF4-FFF2-40B4-BE49-F238E27FC236}">
                <a16:creationId xmlns:a16="http://schemas.microsoft.com/office/drawing/2014/main" id="{FB95D364-23DA-B84F-82B2-3A652A7B03BC}"/>
              </a:ext>
            </a:extLst>
          </p:cNvPr>
          <p:cNvSpPr/>
          <p:nvPr/>
        </p:nvSpPr>
        <p:spPr>
          <a:xfrm rot="16200000">
            <a:off x="-990511" y="3811693"/>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9" name="Straight Arrow Connector 58">
            <a:extLst>
              <a:ext uri="{FF2B5EF4-FFF2-40B4-BE49-F238E27FC236}">
                <a16:creationId xmlns:a16="http://schemas.microsoft.com/office/drawing/2014/main" id="{2D1F314C-84BD-A641-BCFC-E042BE52E452}"/>
              </a:ext>
            </a:extLst>
          </p:cNvPr>
          <p:cNvCxnSpPr>
            <a:stCxn id="11" idx="1"/>
          </p:cNvCxnSpPr>
          <p:nvPr/>
        </p:nvCxnSpPr>
        <p:spPr>
          <a:xfrm flipH="1">
            <a:off x="688330" y="2751651"/>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60" name="Straight Arrow Connector 59">
            <a:extLst>
              <a:ext uri="{FF2B5EF4-FFF2-40B4-BE49-F238E27FC236}">
                <a16:creationId xmlns:a16="http://schemas.microsoft.com/office/drawing/2014/main" id="{32933F72-FD1C-A74D-900D-03360F983D99}"/>
              </a:ext>
            </a:extLst>
          </p:cNvPr>
          <p:cNvCxnSpPr>
            <a:stCxn id="35" idx="1"/>
          </p:cNvCxnSpPr>
          <p:nvPr/>
        </p:nvCxnSpPr>
        <p:spPr>
          <a:xfrm flipH="1">
            <a:off x="690969" y="532616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62" name="Elbow Connector 61">
            <a:extLst>
              <a:ext uri="{FF2B5EF4-FFF2-40B4-BE49-F238E27FC236}">
                <a16:creationId xmlns:a16="http://schemas.microsoft.com/office/drawing/2014/main" id="{74B97319-A456-534B-9636-824F3E69CBBA}"/>
              </a:ext>
            </a:extLst>
          </p:cNvPr>
          <p:cNvCxnSpPr>
            <a:cxnSpLocks/>
            <a:endCxn id="58" idx="1"/>
          </p:cNvCxnSpPr>
          <p:nvPr/>
        </p:nvCxnSpPr>
        <p:spPr>
          <a:xfrm rot="5400000" flipH="1">
            <a:off x="2384756" y="3597139"/>
            <a:ext cx="67866" cy="3870094"/>
          </a:xfrm>
          <a:prstGeom prst="bentConnector3">
            <a:avLst>
              <a:gd name="adj1" fmla="val -336840"/>
            </a:avLst>
          </a:prstGeom>
          <a:noFill/>
          <a:ln w="19050" cap="flat" cmpd="sng">
            <a:solidFill>
              <a:srgbClr val="000000"/>
            </a:solidFill>
            <a:prstDash val="solid"/>
            <a:miter/>
            <a:headEnd type="triangle" w="med" len="med"/>
            <a:tailEnd type="triangle" w="med" len="med"/>
          </a:ln>
        </p:spPr>
      </p:cxnSp>
      <p:sp>
        <p:nvSpPr>
          <p:cNvPr id="4" name="TextBox 3">
            <a:extLst>
              <a:ext uri="{FF2B5EF4-FFF2-40B4-BE49-F238E27FC236}">
                <a16:creationId xmlns:a16="http://schemas.microsoft.com/office/drawing/2014/main" id="{5A5464C9-2350-714E-8530-ACB605D3249A}"/>
              </a:ext>
            </a:extLst>
          </p:cNvPr>
          <p:cNvSpPr txBox="1"/>
          <p:nvPr/>
        </p:nvSpPr>
        <p:spPr>
          <a:xfrm>
            <a:off x="0" y="1100679"/>
            <a:ext cx="11863971" cy="994503"/>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t>Page Tables are distributed across the PIM stacks</a:t>
            </a:r>
          </a:p>
          <a:p>
            <a:pPr marL="342900" indent="-342900" algn="just">
              <a:lnSpc>
                <a:spcPct val="150000"/>
              </a:lnSpc>
              <a:buFont typeface="Arial" panose="020B0604020202020204" pitchFamily="34" charset="0"/>
              <a:buChar char="•"/>
            </a:pPr>
            <a:r>
              <a:rPr lang="en-US" sz="2500" dirty="0"/>
              <a:t>Each translation can require up to four accesses to different PIM stacks</a:t>
            </a:r>
          </a:p>
        </p:txBody>
      </p:sp>
      <p:sp>
        <p:nvSpPr>
          <p:cNvPr id="155" name="矩形">
            <a:extLst>
              <a:ext uri="{FF2B5EF4-FFF2-40B4-BE49-F238E27FC236}">
                <a16:creationId xmlns:a16="http://schemas.microsoft.com/office/drawing/2014/main" id="{37BD50BF-3F84-6145-978D-6D8E642B3FC8}"/>
              </a:ext>
            </a:extLst>
          </p:cNvPr>
          <p:cNvSpPr/>
          <p:nvPr/>
        </p:nvSpPr>
        <p:spPr>
          <a:xfrm>
            <a:off x="4162183" y="331343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sp>
        <p:nvSpPr>
          <p:cNvPr id="162" name="矩形">
            <a:extLst>
              <a:ext uri="{FF2B5EF4-FFF2-40B4-BE49-F238E27FC236}">
                <a16:creationId xmlns:a16="http://schemas.microsoft.com/office/drawing/2014/main" id="{1F5A47C0-690B-8845-8CAC-C0AB39778AEB}"/>
              </a:ext>
            </a:extLst>
          </p:cNvPr>
          <p:cNvSpPr/>
          <p:nvPr/>
        </p:nvSpPr>
        <p:spPr>
          <a:xfrm>
            <a:off x="2035932" y="2548990"/>
            <a:ext cx="388572" cy="386311"/>
          </a:xfrm>
          <a:prstGeom prst="rect">
            <a:avLst/>
          </a:prstGeom>
          <a:noFill/>
          <a:ln w="19050" cap="flat" cmpd="sng">
            <a:solidFill>
              <a:srgbClr val="FF0000"/>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cxnSp>
        <p:nvCxnSpPr>
          <p:cNvPr id="61" name="Elbow Connector 60">
            <a:extLst>
              <a:ext uri="{FF2B5EF4-FFF2-40B4-BE49-F238E27FC236}">
                <a16:creationId xmlns:a16="http://schemas.microsoft.com/office/drawing/2014/main" id="{9C66BD38-E63E-694A-8ADF-7854F8463443}"/>
              </a:ext>
            </a:extLst>
          </p:cNvPr>
          <p:cNvCxnSpPr>
            <a:cxnSpLocks/>
          </p:cNvCxnSpPr>
          <p:nvPr/>
        </p:nvCxnSpPr>
        <p:spPr>
          <a:xfrm rot="16200000" flipV="1">
            <a:off x="2395627" y="639551"/>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5" name="TextBox 4">
            <a:extLst>
              <a:ext uri="{FF2B5EF4-FFF2-40B4-BE49-F238E27FC236}">
                <a16:creationId xmlns:a16="http://schemas.microsoft.com/office/drawing/2014/main" id="{52B8AB6D-D5F0-36BB-2452-3644F717C915}"/>
              </a:ext>
            </a:extLst>
          </p:cNvPr>
          <p:cNvSpPr txBox="1"/>
          <p:nvPr/>
        </p:nvSpPr>
        <p:spPr>
          <a:xfrm>
            <a:off x="6383332" y="2915146"/>
            <a:ext cx="1232421" cy="369332"/>
          </a:xfrm>
          <a:prstGeom prst="rect">
            <a:avLst/>
          </a:prstGeom>
          <a:noFill/>
        </p:spPr>
        <p:txBody>
          <a:bodyPr wrap="square" rtlCol="0">
            <a:spAutoFit/>
          </a:bodyPr>
          <a:lstStyle/>
          <a:p>
            <a:r>
              <a:rPr lang="en-US" dirty="0"/>
              <a:t>	</a:t>
            </a:r>
          </a:p>
        </p:txBody>
      </p:sp>
      <p:sp>
        <p:nvSpPr>
          <p:cNvPr id="6" name="TextBox 5">
            <a:extLst>
              <a:ext uri="{FF2B5EF4-FFF2-40B4-BE49-F238E27FC236}">
                <a16:creationId xmlns:a16="http://schemas.microsoft.com/office/drawing/2014/main" id="{8D4F62F1-56A5-E252-C66F-E19E33DA6C56}"/>
              </a:ext>
            </a:extLst>
          </p:cNvPr>
          <p:cNvSpPr txBox="1"/>
          <p:nvPr/>
        </p:nvSpPr>
        <p:spPr>
          <a:xfrm>
            <a:off x="7006048" y="2315577"/>
            <a:ext cx="2296160" cy="477054"/>
          </a:xfrm>
          <a:prstGeom prst="rect">
            <a:avLst/>
          </a:prstGeom>
          <a:noFill/>
        </p:spPr>
        <p:txBody>
          <a:bodyPr wrap="square" rtlCol="0">
            <a:spAutoFit/>
          </a:bodyPr>
          <a:lstStyle/>
          <a:p>
            <a:r>
              <a:rPr lang="en-US" sz="2500" dirty="0"/>
              <a:t>Virtual Address</a:t>
            </a:r>
          </a:p>
        </p:txBody>
      </p:sp>
      <p:cxnSp>
        <p:nvCxnSpPr>
          <p:cNvPr id="10" name="Straight Connector 9">
            <a:extLst>
              <a:ext uri="{FF2B5EF4-FFF2-40B4-BE49-F238E27FC236}">
                <a16:creationId xmlns:a16="http://schemas.microsoft.com/office/drawing/2014/main" id="{93EEB0D7-9848-3B73-3F6D-E47B6C396D08}"/>
              </a:ext>
            </a:extLst>
          </p:cNvPr>
          <p:cNvCxnSpPr>
            <a:cxnSpLocks/>
          </p:cNvCxnSpPr>
          <p:nvPr/>
        </p:nvCxnSpPr>
        <p:spPr>
          <a:xfrm>
            <a:off x="8047934" y="2968037"/>
            <a:ext cx="0" cy="244552"/>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415A6DF-E5DB-BDBD-6653-8428F0EBDB59}"/>
              </a:ext>
            </a:extLst>
          </p:cNvPr>
          <p:cNvCxnSpPr>
            <a:cxnSpLocks/>
          </p:cNvCxnSpPr>
          <p:nvPr/>
        </p:nvCxnSpPr>
        <p:spPr>
          <a:xfrm>
            <a:off x="5802562" y="3219359"/>
            <a:ext cx="4148692" cy="4555"/>
          </a:xfrm>
          <a:prstGeom prst="line">
            <a:avLst/>
          </a:prstGeom>
          <a:ln w="19050"/>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7B1D97AD-A6DE-A2B3-9539-960F8890BE51}"/>
              </a:ext>
            </a:extLst>
          </p:cNvPr>
          <p:cNvCxnSpPr>
            <a:cxnSpLocks/>
            <a:endCxn id="67" idx="0"/>
          </p:cNvCxnSpPr>
          <p:nvPr/>
        </p:nvCxnSpPr>
        <p:spPr>
          <a:xfrm flipH="1">
            <a:off x="5805510" y="3212545"/>
            <a:ext cx="3877" cy="394992"/>
          </a:xfrm>
          <a:prstGeom prst="line">
            <a:avLst/>
          </a:prstGeom>
          <a:ln w="19050"/>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1A9F2BD4-3D65-FD95-C6BB-2F93B92CA4E0}"/>
              </a:ext>
            </a:extLst>
          </p:cNvPr>
          <p:cNvSpPr txBox="1"/>
          <p:nvPr/>
        </p:nvSpPr>
        <p:spPr>
          <a:xfrm>
            <a:off x="5767983" y="3135380"/>
            <a:ext cx="1119985" cy="477054"/>
          </a:xfrm>
          <a:prstGeom prst="rect">
            <a:avLst/>
          </a:prstGeom>
          <a:noFill/>
        </p:spPr>
        <p:txBody>
          <a:bodyPr wrap="square" rtlCol="0">
            <a:spAutoFit/>
          </a:bodyPr>
          <a:lstStyle/>
          <a:p>
            <a:r>
              <a:rPr lang="en-US" sz="2500" dirty="0">
                <a:cs typeface="Times New Roman" panose="02020603050405020304" pitchFamily="18" charset="0"/>
              </a:rPr>
              <a:t>47:39</a:t>
            </a:r>
          </a:p>
        </p:txBody>
      </p:sp>
      <p:sp>
        <p:nvSpPr>
          <p:cNvPr id="65" name="Rectangle 64">
            <a:extLst>
              <a:ext uri="{FF2B5EF4-FFF2-40B4-BE49-F238E27FC236}">
                <a16:creationId xmlns:a16="http://schemas.microsoft.com/office/drawing/2014/main" id="{405752F0-9AE4-BD02-880E-9AA546B54ACE}"/>
              </a:ext>
            </a:extLst>
          </p:cNvPr>
          <p:cNvSpPr/>
          <p:nvPr/>
        </p:nvSpPr>
        <p:spPr>
          <a:xfrm>
            <a:off x="6200408" y="3576600"/>
            <a:ext cx="747872" cy="9463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57A19068-0DF6-B482-7BEB-A960E0C28AB5}"/>
              </a:ext>
            </a:extLst>
          </p:cNvPr>
          <p:cNvSpPr txBox="1"/>
          <p:nvPr/>
        </p:nvSpPr>
        <p:spPr>
          <a:xfrm>
            <a:off x="5415628" y="4669099"/>
            <a:ext cx="787518" cy="477054"/>
          </a:xfrm>
          <a:prstGeom prst="rect">
            <a:avLst/>
          </a:prstGeom>
          <a:noFill/>
        </p:spPr>
        <p:txBody>
          <a:bodyPr wrap="square" rtlCol="0">
            <a:spAutoFit/>
          </a:bodyPr>
          <a:lstStyle/>
          <a:p>
            <a:r>
              <a:rPr lang="en-US" sz="2500" dirty="0">
                <a:cs typeface="Times New Roman" panose="02020603050405020304" pitchFamily="18" charset="0"/>
              </a:rPr>
              <a:t>CR3 </a:t>
            </a:r>
          </a:p>
        </p:txBody>
      </p:sp>
      <p:sp>
        <p:nvSpPr>
          <p:cNvPr id="67" name="Oval 66">
            <a:extLst>
              <a:ext uri="{FF2B5EF4-FFF2-40B4-BE49-F238E27FC236}">
                <a16:creationId xmlns:a16="http://schemas.microsoft.com/office/drawing/2014/main" id="{92904A3D-9352-116A-0912-75A02735BE4E}"/>
              </a:ext>
            </a:extLst>
          </p:cNvPr>
          <p:cNvSpPr/>
          <p:nvPr/>
        </p:nvSpPr>
        <p:spPr>
          <a:xfrm>
            <a:off x="5688605" y="3607537"/>
            <a:ext cx="233809" cy="2553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A44F2A82-A9D2-BBC5-7362-A0F491A174E7}"/>
              </a:ext>
            </a:extLst>
          </p:cNvPr>
          <p:cNvCxnSpPr>
            <a:cxnSpLocks/>
            <a:stCxn id="67" idx="0"/>
            <a:endCxn id="67" idx="4"/>
          </p:cNvCxnSpPr>
          <p:nvPr/>
        </p:nvCxnSpPr>
        <p:spPr>
          <a:xfrm>
            <a:off x="5805510" y="3607537"/>
            <a:ext cx="0" cy="255319"/>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74868F06-EA34-1884-F48B-C87514C05277}"/>
              </a:ext>
            </a:extLst>
          </p:cNvPr>
          <p:cNvCxnSpPr>
            <a:cxnSpLocks/>
          </p:cNvCxnSpPr>
          <p:nvPr/>
        </p:nvCxnSpPr>
        <p:spPr>
          <a:xfrm>
            <a:off x="5692482" y="3737729"/>
            <a:ext cx="233809" cy="0"/>
          </a:xfrm>
          <a:prstGeom prst="line">
            <a:avLst/>
          </a:prstGeom>
          <a:ln w="19050"/>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CB92A97B-7970-0DC9-671F-E95E57AEA6C5}"/>
              </a:ext>
            </a:extLst>
          </p:cNvPr>
          <p:cNvSpPr txBox="1"/>
          <p:nvPr/>
        </p:nvSpPr>
        <p:spPr>
          <a:xfrm>
            <a:off x="6438990" y="3832055"/>
            <a:ext cx="429020" cy="477054"/>
          </a:xfrm>
          <a:prstGeom prst="rect">
            <a:avLst/>
          </a:prstGeom>
          <a:noFill/>
        </p:spPr>
        <p:txBody>
          <a:bodyPr wrap="square" lIns="0" rIns="0" rtlCol="0">
            <a:spAutoFit/>
          </a:bodyPr>
          <a:lstStyle/>
          <a:p>
            <a:r>
              <a:rPr lang="en-US" sz="2500" dirty="0"/>
              <a:t>L4</a:t>
            </a:r>
          </a:p>
        </p:txBody>
      </p:sp>
      <p:sp>
        <p:nvSpPr>
          <p:cNvPr id="71" name="TextBox 70">
            <a:extLst>
              <a:ext uri="{FF2B5EF4-FFF2-40B4-BE49-F238E27FC236}">
                <a16:creationId xmlns:a16="http://schemas.microsoft.com/office/drawing/2014/main" id="{80419201-60C4-F469-F14D-357FB4C0A4B0}"/>
              </a:ext>
            </a:extLst>
          </p:cNvPr>
          <p:cNvSpPr txBox="1"/>
          <p:nvPr/>
        </p:nvSpPr>
        <p:spPr>
          <a:xfrm>
            <a:off x="7221519" y="3127618"/>
            <a:ext cx="1059893" cy="477054"/>
          </a:xfrm>
          <a:prstGeom prst="rect">
            <a:avLst/>
          </a:prstGeom>
          <a:noFill/>
        </p:spPr>
        <p:txBody>
          <a:bodyPr wrap="square" lIns="0" rIns="0" rtlCol="0">
            <a:spAutoFit/>
          </a:bodyPr>
          <a:lstStyle/>
          <a:p>
            <a:r>
              <a:rPr lang="en-US" sz="2500" dirty="0">
                <a:cs typeface="Times New Roman" panose="02020603050405020304" pitchFamily="18" charset="0"/>
              </a:rPr>
              <a:t>38:30</a:t>
            </a:r>
          </a:p>
        </p:txBody>
      </p:sp>
      <p:sp>
        <p:nvSpPr>
          <p:cNvPr id="72" name="TextBox 71">
            <a:extLst>
              <a:ext uri="{FF2B5EF4-FFF2-40B4-BE49-F238E27FC236}">
                <a16:creationId xmlns:a16="http://schemas.microsoft.com/office/drawing/2014/main" id="{352E7548-74CD-0E05-B427-91746B4CBAB0}"/>
              </a:ext>
            </a:extLst>
          </p:cNvPr>
          <p:cNvSpPr txBox="1"/>
          <p:nvPr/>
        </p:nvSpPr>
        <p:spPr>
          <a:xfrm>
            <a:off x="8601410" y="3120231"/>
            <a:ext cx="927219" cy="477054"/>
          </a:xfrm>
          <a:prstGeom prst="rect">
            <a:avLst/>
          </a:prstGeom>
          <a:noFill/>
        </p:spPr>
        <p:txBody>
          <a:bodyPr wrap="square" lIns="0" rIns="0" rtlCol="0">
            <a:spAutoFit/>
          </a:bodyPr>
          <a:lstStyle/>
          <a:p>
            <a:r>
              <a:rPr lang="en-US" sz="2500" dirty="0">
                <a:cs typeface="Times New Roman" panose="02020603050405020304" pitchFamily="18" charset="0"/>
              </a:rPr>
              <a:t>29:21</a:t>
            </a:r>
          </a:p>
        </p:txBody>
      </p:sp>
      <p:sp>
        <p:nvSpPr>
          <p:cNvPr id="73" name="TextBox 72">
            <a:extLst>
              <a:ext uri="{FF2B5EF4-FFF2-40B4-BE49-F238E27FC236}">
                <a16:creationId xmlns:a16="http://schemas.microsoft.com/office/drawing/2014/main" id="{98A89F78-A6CC-4D74-52F8-7C54F2E4EE05}"/>
              </a:ext>
            </a:extLst>
          </p:cNvPr>
          <p:cNvSpPr txBox="1"/>
          <p:nvPr/>
        </p:nvSpPr>
        <p:spPr>
          <a:xfrm>
            <a:off x="10005994" y="3106405"/>
            <a:ext cx="874257" cy="477054"/>
          </a:xfrm>
          <a:prstGeom prst="rect">
            <a:avLst/>
          </a:prstGeom>
          <a:noFill/>
        </p:spPr>
        <p:txBody>
          <a:bodyPr wrap="square" lIns="0" rIns="0" rtlCol="0">
            <a:spAutoFit/>
          </a:bodyPr>
          <a:lstStyle/>
          <a:p>
            <a:r>
              <a:rPr lang="en-US" sz="2500" dirty="0">
                <a:cs typeface="Times New Roman" panose="02020603050405020304" pitchFamily="18" charset="0"/>
              </a:rPr>
              <a:t>20:12</a:t>
            </a:r>
          </a:p>
        </p:txBody>
      </p:sp>
      <p:cxnSp>
        <p:nvCxnSpPr>
          <p:cNvPr id="76" name="Straight Arrow Connector 75">
            <a:extLst>
              <a:ext uri="{FF2B5EF4-FFF2-40B4-BE49-F238E27FC236}">
                <a16:creationId xmlns:a16="http://schemas.microsoft.com/office/drawing/2014/main" id="{3B1B561A-ADB6-8035-700C-7C8A92AE59FB}"/>
              </a:ext>
            </a:extLst>
          </p:cNvPr>
          <p:cNvCxnSpPr>
            <a:cxnSpLocks/>
          </p:cNvCxnSpPr>
          <p:nvPr/>
        </p:nvCxnSpPr>
        <p:spPr>
          <a:xfrm>
            <a:off x="5925954" y="3737729"/>
            <a:ext cx="27445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B519A448-B387-C59D-3579-CF855783E717}"/>
              </a:ext>
            </a:extLst>
          </p:cNvPr>
          <p:cNvCxnSpPr>
            <a:cxnSpLocks/>
            <a:endCxn id="66" idx="0"/>
          </p:cNvCxnSpPr>
          <p:nvPr/>
        </p:nvCxnSpPr>
        <p:spPr>
          <a:xfrm>
            <a:off x="5802562" y="3862856"/>
            <a:ext cx="6825" cy="806243"/>
          </a:xfrm>
          <a:prstGeom prst="line">
            <a:avLst/>
          </a:prstGeom>
          <a:ln w="19050"/>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4EBF786B-1EE0-B97C-94AD-0A772DA58DB1}"/>
              </a:ext>
            </a:extLst>
          </p:cNvPr>
          <p:cNvSpPr/>
          <p:nvPr/>
        </p:nvSpPr>
        <p:spPr>
          <a:xfrm>
            <a:off x="7615382" y="3576424"/>
            <a:ext cx="747872" cy="9463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4AD70885-E1F4-3E15-AEA9-509448F5376E}"/>
              </a:ext>
            </a:extLst>
          </p:cNvPr>
          <p:cNvSpPr txBox="1"/>
          <p:nvPr/>
        </p:nvSpPr>
        <p:spPr>
          <a:xfrm>
            <a:off x="7820581" y="3830132"/>
            <a:ext cx="429020" cy="477054"/>
          </a:xfrm>
          <a:prstGeom prst="rect">
            <a:avLst/>
          </a:prstGeom>
          <a:noFill/>
        </p:spPr>
        <p:txBody>
          <a:bodyPr wrap="square" lIns="0" rIns="0" rtlCol="0">
            <a:spAutoFit/>
          </a:bodyPr>
          <a:lstStyle/>
          <a:p>
            <a:r>
              <a:rPr lang="en-US" sz="2500" dirty="0"/>
              <a:t>L3</a:t>
            </a:r>
          </a:p>
        </p:txBody>
      </p:sp>
      <p:sp>
        <p:nvSpPr>
          <p:cNvPr id="3" name="矩形">
            <a:extLst>
              <a:ext uri="{FF2B5EF4-FFF2-40B4-BE49-F238E27FC236}">
                <a16:creationId xmlns:a16="http://schemas.microsoft.com/office/drawing/2014/main" id="{C3BE7769-4F43-87E0-E8CB-8583E796DE58}"/>
              </a:ext>
            </a:extLst>
          </p:cNvPr>
          <p:cNvSpPr/>
          <p:nvPr/>
        </p:nvSpPr>
        <p:spPr>
          <a:xfrm>
            <a:off x="1163006" y="2543803"/>
            <a:ext cx="388572" cy="386311"/>
          </a:xfrm>
          <a:prstGeom prst="rect">
            <a:avLst/>
          </a:prstGeom>
          <a:noFill/>
          <a:ln w="19050" cap="flat" cmpd="sng">
            <a:solidFill>
              <a:srgbClr val="FF0000"/>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sp>
        <p:nvSpPr>
          <p:cNvPr id="7" name="Right Arrow 6">
            <a:extLst>
              <a:ext uri="{FF2B5EF4-FFF2-40B4-BE49-F238E27FC236}">
                <a16:creationId xmlns:a16="http://schemas.microsoft.com/office/drawing/2014/main" id="{8D5A4D2A-9648-CD53-58C5-88EC758C2C3B}"/>
              </a:ext>
            </a:extLst>
          </p:cNvPr>
          <p:cNvSpPr/>
          <p:nvPr/>
        </p:nvSpPr>
        <p:spPr>
          <a:xfrm rot="16200000">
            <a:off x="250085" y="3903917"/>
            <a:ext cx="2231696" cy="243516"/>
          </a:xfrm>
          <a:prstGeom prst="rightArrow">
            <a:avLst/>
          </a:prstGeom>
          <a:solidFill>
            <a:srgbClr val="FF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a:extLst>
              <a:ext uri="{FF2B5EF4-FFF2-40B4-BE49-F238E27FC236}">
                <a16:creationId xmlns:a16="http://schemas.microsoft.com/office/drawing/2014/main" id="{88DE5C47-0FD6-BD12-5E29-F849144F3709}"/>
              </a:ext>
            </a:extLst>
          </p:cNvPr>
          <p:cNvSpPr/>
          <p:nvPr/>
        </p:nvSpPr>
        <p:spPr>
          <a:xfrm>
            <a:off x="4170135" y="2576619"/>
            <a:ext cx="368294" cy="370967"/>
          </a:xfrm>
          <a:prstGeom prst="rect">
            <a:avLst/>
          </a:prstGeom>
          <a:solidFill>
            <a:srgbClr val="7F7F7F"/>
          </a:solidFill>
          <a:ln w="28575"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5" name="直线">
            <a:extLst>
              <a:ext uri="{FF2B5EF4-FFF2-40B4-BE49-F238E27FC236}">
                <a16:creationId xmlns:a16="http://schemas.microsoft.com/office/drawing/2014/main" id="{7EA09050-FB54-FD59-5F33-63D6B5D6EC97}"/>
              </a:ext>
            </a:extLst>
          </p:cNvPr>
          <p:cNvSpPr/>
          <p:nvPr/>
        </p:nvSpPr>
        <p:spPr>
          <a:xfrm>
            <a:off x="4333997" y="4767083"/>
            <a:ext cx="0" cy="41948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6" name="Right Arrow 105">
            <a:extLst>
              <a:ext uri="{FF2B5EF4-FFF2-40B4-BE49-F238E27FC236}">
                <a16:creationId xmlns:a16="http://schemas.microsoft.com/office/drawing/2014/main" id="{C26B94C4-15FA-A0D7-4389-F84C1EB2C24A}"/>
              </a:ext>
            </a:extLst>
          </p:cNvPr>
          <p:cNvSpPr/>
          <p:nvPr/>
        </p:nvSpPr>
        <p:spPr>
          <a:xfrm rot="17404313">
            <a:off x="702796" y="3909859"/>
            <a:ext cx="2306890" cy="230454"/>
          </a:xfrm>
          <a:prstGeom prst="rightArrow">
            <a:avLst/>
          </a:prstGeom>
          <a:solidFill>
            <a:srgbClr val="FF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50EAE9D3-207F-EAF5-AFBB-2681A9E45608}"/>
              </a:ext>
            </a:extLst>
          </p:cNvPr>
          <p:cNvSpPr txBox="1"/>
          <p:nvPr/>
        </p:nvSpPr>
        <p:spPr>
          <a:xfrm>
            <a:off x="1298799" y="5686600"/>
            <a:ext cx="2943616" cy="477054"/>
          </a:xfrm>
          <a:prstGeom prst="rect">
            <a:avLst/>
          </a:prstGeom>
          <a:noFill/>
        </p:spPr>
        <p:txBody>
          <a:bodyPr wrap="square" rtlCol="0">
            <a:spAutoFit/>
          </a:bodyPr>
          <a:lstStyle/>
          <a:p>
            <a:r>
              <a:rPr lang="en-US" sz="2500" b="1" dirty="0"/>
              <a:t>TLB Miss at Stack 5</a:t>
            </a:r>
          </a:p>
        </p:txBody>
      </p:sp>
      <p:cxnSp>
        <p:nvCxnSpPr>
          <p:cNvPr id="9" name="Straight Connector 8">
            <a:extLst>
              <a:ext uri="{FF2B5EF4-FFF2-40B4-BE49-F238E27FC236}">
                <a16:creationId xmlns:a16="http://schemas.microsoft.com/office/drawing/2014/main" id="{F8BB0F58-9EC4-D7BC-FA41-ED8B5A81D715}"/>
              </a:ext>
            </a:extLst>
          </p:cNvPr>
          <p:cNvCxnSpPr>
            <a:cxnSpLocks/>
            <a:endCxn id="31" idx="0"/>
          </p:cNvCxnSpPr>
          <p:nvPr/>
        </p:nvCxnSpPr>
        <p:spPr>
          <a:xfrm flipH="1">
            <a:off x="7166779" y="3225461"/>
            <a:ext cx="3877" cy="394992"/>
          </a:xfrm>
          <a:prstGeom prst="line">
            <a:avLst/>
          </a:prstGeom>
          <a:ln w="19050"/>
        </p:spPr>
        <p:style>
          <a:lnRef idx="1">
            <a:schemeClr val="dk1"/>
          </a:lnRef>
          <a:fillRef idx="0">
            <a:schemeClr val="dk1"/>
          </a:fillRef>
          <a:effectRef idx="0">
            <a:schemeClr val="dk1"/>
          </a:effectRef>
          <a:fontRef idx="minor">
            <a:schemeClr val="tx1"/>
          </a:fontRef>
        </p:style>
      </p:cxnSp>
      <p:sp>
        <p:nvSpPr>
          <p:cNvPr id="31" name="Oval 30">
            <a:extLst>
              <a:ext uri="{FF2B5EF4-FFF2-40B4-BE49-F238E27FC236}">
                <a16:creationId xmlns:a16="http://schemas.microsoft.com/office/drawing/2014/main" id="{E26AD8A5-5EA4-D020-DC0E-016C22F70AF0}"/>
              </a:ext>
            </a:extLst>
          </p:cNvPr>
          <p:cNvSpPr/>
          <p:nvPr/>
        </p:nvSpPr>
        <p:spPr>
          <a:xfrm>
            <a:off x="7049874" y="3620453"/>
            <a:ext cx="233809" cy="2553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984AEF53-B0B6-1E0C-4321-C71885C66BBD}"/>
              </a:ext>
            </a:extLst>
          </p:cNvPr>
          <p:cNvCxnSpPr>
            <a:cxnSpLocks/>
            <a:stCxn id="31" idx="0"/>
            <a:endCxn id="31" idx="4"/>
          </p:cNvCxnSpPr>
          <p:nvPr/>
        </p:nvCxnSpPr>
        <p:spPr>
          <a:xfrm>
            <a:off x="7166779" y="3620453"/>
            <a:ext cx="0" cy="255319"/>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1D0F7558-5235-76A8-0136-006B04C58ED5}"/>
              </a:ext>
            </a:extLst>
          </p:cNvPr>
          <p:cNvCxnSpPr>
            <a:cxnSpLocks/>
          </p:cNvCxnSpPr>
          <p:nvPr/>
        </p:nvCxnSpPr>
        <p:spPr>
          <a:xfrm>
            <a:off x="7053751" y="3750645"/>
            <a:ext cx="23380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55B95FE4-A98E-398B-14D6-28EAA53CF855}"/>
              </a:ext>
            </a:extLst>
          </p:cNvPr>
          <p:cNvCxnSpPr>
            <a:cxnSpLocks/>
          </p:cNvCxnSpPr>
          <p:nvPr/>
        </p:nvCxnSpPr>
        <p:spPr>
          <a:xfrm>
            <a:off x="7287223" y="3750645"/>
            <a:ext cx="33443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AB29A14C-72B4-9C3F-8EB4-86DBD4345C12}"/>
              </a:ext>
            </a:extLst>
          </p:cNvPr>
          <p:cNvCxnSpPr>
            <a:cxnSpLocks/>
            <a:stCxn id="31" idx="2"/>
          </p:cNvCxnSpPr>
          <p:nvPr/>
        </p:nvCxnSpPr>
        <p:spPr>
          <a:xfrm flipH="1">
            <a:off x="6961827" y="3748113"/>
            <a:ext cx="88047" cy="2756"/>
          </a:xfrm>
          <a:prstGeom prst="line">
            <a:avLst/>
          </a:prstGeom>
          <a:ln w="19050"/>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2649119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直线">
            <a:extLst>
              <a:ext uri="{FF2B5EF4-FFF2-40B4-BE49-F238E27FC236}">
                <a16:creationId xmlns:a16="http://schemas.microsoft.com/office/drawing/2014/main" id="{BC522E40-E1D7-744F-A9F4-D9A308E336F8}"/>
              </a:ext>
            </a:extLst>
          </p:cNvPr>
          <p:cNvSpPr/>
          <p:nvPr/>
        </p:nvSpPr>
        <p:spPr>
          <a:xfrm rot="21600000" flipH="1">
            <a:off x="3654427" y="296250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5" name="直线">
            <a:extLst>
              <a:ext uri="{FF2B5EF4-FFF2-40B4-BE49-F238E27FC236}">
                <a16:creationId xmlns:a16="http://schemas.microsoft.com/office/drawing/2014/main" id="{77CA2B1B-8CC6-5645-B1F2-8AF08EBB88B4}"/>
              </a:ext>
            </a:extLst>
          </p:cNvPr>
          <p:cNvSpPr/>
          <p:nvPr/>
        </p:nvSpPr>
        <p:spPr>
          <a:xfrm rot="21600000" flipH="1">
            <a:off x="1539941" y="478676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7" name="直线">
            <a:extLst>
              <a:ext uri="{FF2B5EF4-FFF2-40B4-BE49-F238E27FC236}">
                <a16:creationId xmlns:a16="http://schemas.microsoft.com/office/drawing/2014/main" id="{1BE2495B-496B-4044-800E-0895A8B14D3C}"/>
              </a:ext>
            </a:extLst>
          </p:cNvPr>
          <p:cNvSpPr/>
          <p:nvPr/>
        </p:nvSpPr>
        <p:spPr>
          <a:xfrm rot="21600000" flipH="1">
            <a:off x="2386154" y="369599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Radix Based Translation in PIM</a:t>
            </a:r>
          </a:p>
        </p:txBody>
      </p:sp>
      <p:sp>
        <p:nvSpPr>
          <p:cNvPr id="11" name="矩形">
            <a:extLst>
              <a:ext uri="{FF2B5EF4-FFF2-40B4-BE49-F238E27FC236}">
                <a16:creationId xmlns:a16="http://schemas.microsoft.com/office/drawing/2014/main" id="{29DC37E9-5086-E942-90E6-F83A8A3D00CF}"/>
              </a:ext>
            </a:extLst>
          </p:cNvPr>
          <p:cNvSpPr/>
          <p:nvPr/>
        </p:nvSpPr>
        <p:spPr>
          <a:xfrm>
            <a:off x="1167936" y="255384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0</a:t>
            </a:r>
          </a:p>
        </p:txBody>
      </p:sp>
      <p:sp>
        <p:nvSpPr>
          <p:cNvPr id="13" name="矩形">
            <a:extLst>
              <a:ext uri="{FF2B5EF4-FFF2-40B4-BE49-F238E27FC236}">
                <a16:creationId xmlns:a16="http://schemas.microsoft.com/office/drawing/2014/main" id="{CA0254AD-AA88-D147-B742-15943DFF9FF1}"/>
              </a:ext>
            </a:extLst>
          </p:cNvPr>
          <p:cNvSpPr/>
          <p:nvPr/>
        </p:nvSpPr>
        <p:spPr>
          <a:xfrm>
            <a:off x="2046861" y="255915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4" name="矩形">
            <a:extLst>
              <a:ext uri="{FF2B5EF4-FFF2-40B4-BE49-F238E27FC236}">
                <a16:creationId xmlns:a16="http://schemas.microsoft.com/office/drawing/2014/main" id="{0040A778-04FF-EB44-8762-EAE556B51492}"/>
              </a:ext>
            </a:extLst>
          </p:cNvPr>
          <p:cNvSpPr/>
          <p:nvPr/>
        </p:nvSpPr>
        <p:spPr>
          <a:xfrm>
            <a:off x="1170575" y="329256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5" name="矩形">
            <a:extLst>
              <a:ext uri="{FF2B5EF4-FFF2-40B4-BE49-F238E27FC236}">
                <a16:creationId xmlns:a16="http://schemas.microsoft.com/office/drawing/2014/main" id="{A9C12EC0-50C7-6D40-BE16-4A337AF5A23B}"/>
              </a:ext>
            </a:extLst>
          </p:cNvPr>
          <p:cNvSpPr/>
          <p:nvPr/>
        </p:nvSpPr>
        <p:spPr>
          <a:xfrm>
            <a:off x="2046861" y="329256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6" name="直线">
            <a:extLst>
              <a:ext uri="{FF2B5EF4-FFF2-40B4-BE49-F238E27FC236}">
                <a16:creationId xmlns:a16="http://schemas.microsoft.com/office/drawing/2014/main" id="{9D6C18E5-1034-6742-AC6D-40833BE57304}"/>
              </a:ext>
            </a:extLst>
          </p:cNvPr>
          <p:cNvSpPr/>
          <p:nvPr/>
        </p:nvSpPr>
        <p:spPr>
          <a:xfrm>
            <a:off x="1533590" y="274336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230FAE07-B6C1-B949-8384-9A2140FB4BB8}"/>
              </a:ext>
            </a:extLst>
          </p:cNvPr>
          <p:cNvSpPr/>
          <p:nvPr/>
        </p:nvSpPr>
        <p:spPr>
          <a:xfrm>
            <a:off x="1552639" y="347795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C98B3459-3877-7646-B9BE-24BB0D9711D1}"/>
              </a:ext>
            </a:extLst>
          </p:cNvPr>
          <p:cNvSpPr/>
          <p:nvPr/>
        </p:nvSpPr>
        <p:spPr>
          <a:xfrm>
            <a:off x="1349442" y="293821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BDA2DF44-9F68-1C4F-8674-1C4005390856}"/>
              </a:ext>
            </a:extLst>
          </p:cNvPr>
          <p:cNvSpPr/>
          <p:nvPr/>
        </p:nvSpPr>
        <p:spPr>
          <a:xfrm>
            <a:off x="2232079" y="293186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直线">
            <a:extLst>
              <a:ext uri="{FF2B5EF4-FFF2-40B4-BE49-F238E27FC236}">
                <a16:creationId xmlns:a16="http://schemas.microsoft.com/office/drawing/2014/main" id="{4ADEEE10-056A-0A46-86AB-BFD3B10949F1}"/>
              </a:ext>
            </a:extLst>
          </p:cNvPr>
          <p:cNvSpPr/>
          <p:nvPr/>
        </p:nvSpPr>
        <p:spPr>
          <a:xfrm>
            <a:off x="1533590" y="292551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 name="直线">
            <a:extLst>
              <a:ext uri="{FF2B5EF4-FFF2-40B4-BE49-F238E27FC236}">
                <a16:creationId xmlns:a16="http://schemas.microsoft.com/office/drawing/2014/main" id="{8D022BFE-1CF7-3E42-B865-C5943533597F}"/>
              </a:ext>
            </a:extLst>
          </p:cNvPr>
          <p:cNvSpPr/>
          <p:nvPr/>
        </p:nvSpPr>
        <p:spPr>
          <a:xfrm rot="21600000" flipH="1">
            <a:off x="1539940" y="293821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2" name="矩形">
            <a:extLst>
              <a:ext uri="{FF2B5EF4-FFF2-40B4-BE49-F238E27FC236}">
                <a16:creationId xmlns:a16="http://schemas.microsoft.com/office/drawing/2014/main" id="{28D2C1E4-CCAF-A147-A845-3B3ACF11E0E0}"/>
              </a:ext>
            </a:extLst>
          </p:cNvPr>
          <p:cNvSpPr/>
          <p:nvPr/>
        </p:nvSpPr>
        <p:spPr>
          <a:xfrm>
            <a:off x="3272493" y="257512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4" name="矩形">
            <a:extLst>
              <a:ext uri="{FF2B5EF4-FFF2-40B4-BE49-F238E27FC236}">
                <a16:creationId xmlns:a16="http://schemas.microsoft.com/office/drawing/2014/main" id="{91B766AE-8467-BF4C-9AAE-05EBE3B19EB7}"/>
              </a:ext>
            </a:extLst>
          </p:cNvPr>
          <p:cNvSpPr/>
          <p:nvPr/>
        </p:nvSpPr>
        <p:spPr>
          <a:xfrm>
            <a:off x="3272493" y="33021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6" name="直线">
            <a:extLst>
              <a:ext uri="{FF2B5EF4-FFF2-40B4-BE49-F238E27FC236}">
                <a16:creationId xmlns:a16="http://schemas.microsoft.com/office/drawing/2014/main" id="{E28DD27E-BB68-714F-9D5C-4E3998BF3883}"/>
              </a:ext>
            </a:extLst>
          </p:cNvPr>
          <p:cNvSpPr/>
          <p:nvPr/>
        </p:nvSpPr>
        <p:spPr>
          <a:xfrm>
            <a:off x="3635508" y="275934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65ACB832-94BE-0242-B607-84807F877835}"/>
              </a:ext>
            </a:extLst>
          </p:cNvPr>
          <p:cNvSpPr/>
          <p:nvPr/>
        </p:nvSpPr>
        <p:spPr>
          <a:xfrm>
            <a:off x="3654557" y="349392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351C5A52-AAD8-6249-BF40-9B021B085259}"/>
              </a:ext>
            </a:extLst>
          </p:cNvPr>
          <p:cNvSpPr/>
          <p:nvPr/>
        </p:nvSpPr>
        <p:spPr>
          <a:xfrm>
            <a:off x="3451360" y="295418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直线">
            <a:extLst>
              <a:ext uri="{FF2B5EF4-FFF2-40B4-BE49-F238E27FC236}">
                <a16:creationId xmlns:a16="http://schemas.microsoft.com/office/drawing/2014/main" id="{E62819EC-A65F-1740-B463-1F7671CA6758}"/>
              </a:ext>
            </a:extLst>
          </p:cNvPr>
          <p:cNvSpPr/>
          <p:nvPr/>
        </p:nvSpPr>
        <p:spPr>
          <a:xfrm>
            <a:off x="4333992" y="2960703"/>
            <a:ext cx="5" cy="342726"/>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0" name="直线">
            <a:extLst>
              <a:ext uri="{FF2B5EF4-FFF2-40B4-BE49-F238E27FC236}">
                <a16:creationId xmlns:a16="http://schemas.microsoft.com/office/drawing/2014/main" id="{3C7A12BA-CD5A-0F44-A4D5-420CB597E636}"/>
              </a:ext>
            </a:extLst>
          </p:cNvPr>
          <p:cNvSpPr/>
          <p:nvPr/>
        </p:nvSpPr>
        <p:spPr>
          <a:xfrm>
            <a:off x="3635506" y="293097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2" name="直线">
            <a:extLst>
              <a:ext uri="{FF2B5EF4-FFF2-40B4-BE49-F238E27FC236}">
                <a16:creationId xmlns:a16="http://schemas.microsoft.com/office/drawing/2014/main" id="{97FEAD80-362E-A746-95F9-7C9A2AE3517D}"/>
              </a:ext>
            </a:extLst>
          </p:cNvPr>
          <p:cNvSpPr/>
          <p:nvPr/>
        </p:nvSpPr>
        <p:spPr>
          <a:xfrm>
            <a:off x="2428926" y="275406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3" name="矩形">
            <a:extLst>
              <a:ext uri="{FF2B5EF4-FFF2-40B4-BE49-F238E27FC236}">
                <a16:creationId xmlns:a16="http://schemas.microsoft.com/office/drawing/2014/main" id="{02FFEF89-6B0F-E54C-AFC5-AD29506E0C14}"/>
              </a:ext>
            </a:extLst>
          </p:cNvPr>
          <p:cNvSpPr/>
          <p:nvPr/>
        </p:nvSpPr>
        <p:spPr>
          <a:xfrm>
            <a:off x="1164326" y="439438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4" name="矩形">
            <a:extLst>
              <a:ext uri="{FF2B5EF4-FFF2-40B4-BE49-F238E27FC236}">
                <a16:creationId xmlns:a16="http://schemas.microsoft.com/office/drawing/2014/main" id="{4466A36F-5DE0-724D-B20F-608CFEAA774E}"/>
              </a:ext>
            </a:extLst>
          </p:cNvPr>
          <p:cNvSpPr/>
          <p:nvPr/>
        </p:nvSpPr>
        <p:spPr>
          <a:xfrm>
            <a:off x="2040612" y="439438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5" name="矩形">
            <a:extLst>
              <a:ext uri="{FF2B5EF4-FFF2-40B4-BE49-F238E27FC236}">
                <a16:creationId xmlns:a16="http://schemas.microsoft.com/office/drawing/2014/main" id="{09F3AFBD-7514-CD4A-8E97-ECFF69B2E283}"/>
              </a:ext>
            </a:extLst>
          </p:cNvPr>
          <p:cNvSpPr/>
          <p:nvPr/>
        </p:nvSpPr>
        <p:spPr>
          <a:xfrm>
            <a:off x="1164326" y="512779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6" name="矩形">
            <a:extLst>
              <a:ext uri="{FF2B5EF4-FFF2-40B4-BE49-F238E27FC236}">
                <a16:creationId xmlns:a16="http://schemas.microsoft.com/office/drawing/2014/main" id="{D562D89B-C4C4-8E4E-8881-69D2C760F4B9}"/>
              </a:ext>
            </a:extLst>
          </p:cNvPr>
          <p:cNvSpPr/>
          <p:nvPr/>
        </p:nvSpPr>
        <p:spPr>
          <a:xfrm>
            <a:off x="2040612" y="512779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7" name="直线">
            <a:extLst>
              <a:ext uri="{FF2B5EF4-FFF2-40B4-BE49-F238E27FC236}">
                <a16:creationId xmlns:a16="http://schemas.microsoft.com/office/drawing/2014/main" id="{717E4733-F332-F547-AC4A-067C5264F574}"/>
              </a:ext>
            </a:extLst>
          </p:cNvPr>
          <p:cNvSpPr/>
          <p:nvPr/>
        </p:nvSpPr>
        <p:spPr>
          <a:xfrm>
            <a:off x="1527340" y="457859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8" name="直线">
            <a:extLst>
              <a:ext uri="{FF2B5EF4-FFF2-40B4-BE49-F238E27FC236}">
                <a16:creationId xmlns:a16="http://schemas.microsoft.com/office/drawing/2014/main" id="{91A91835-0EF9-F44E-91A7-E3485D236C73}"/>
              </a:ext>
            </a:extLst>
          </p:cNvPr>
          <p:cNvSpPr/>
          <p:nvPr/>
        </p:nvSpPr>
        <p:spPr>
          <a:xfrm>
            <a:off x="1546390" y="531317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直线">
            <a:extLst>
              <a:ext uri="{FF2B5EF4-FFF2-40B4-BE49-F238E27FC236}">
                <a16:creationId xmlns:a16="http://schemas.microsoft.com/office/drawing/2014/main" id="{15359EF0-DA62-5F4A-9BB9-4A297599C218}"/>
              </a:ext>
            </a:extLst>
          </p:cNvPr>
          <p:cNvSpPr/>
          <p:nvPr/>
        </p:nvSpPr>
        <p:spPr>
          <a:xfrm>
            <a:off x="1343193" y="477343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0" name="直线">
            <a:extLst>
              <a:ext uri="{FF2B5EF4-FFF2-40B4-BE49-F238E27FC236}">
                <a16:creationId xmlns:a16="http://schemas.microsoft.com/office/drawing/2014/main" id="{23EA924C-18E4-0245-9B1C-55E86EAE2B1C}"/>
              </a:ext>
            </a:extLst>
          </p:cNvPr>
          <p:cNvSpPr/>
          <p:nvPr/>
        </p:nvSpPr>
        <p:spPr>
          <a:xfrm>
            <a:off x="2225829" y="476708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1" name="直线">
            <a:extLst>
              <a:ext uri="{FF2B5EF4-FFF2-40B4-BE49-F238E27FC236}">
                <a16:creationId xmlns:a16="http://schemas.microsoft.com/office/drawing/2014/main" id="{BFAFCA88-58D3-DA4A-8032-1FB34FE4331F}"/>
              </a:ext>
            </a:extLst>
          </p:cNvPr>
          <p:cNvSpPr/>
          <p:nvPr/>
        </p:nvSpPr>
        <p:spPr>
          <a:xfrm>
            <a:off x="1527340" y="476073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3" name="矩形">
            <a:extLst>
              <a:ext uri="{FF2B5EF4-FFF2-40B4-BE49-F238E27FC236}">
                <a16:creationId xmlns:a16="http://schemas.microsoft.com/office/drawing/2014/main" id="{39495C44-1D82-634E-86C3-1C4FFF6F6538}"/>
              </a:ext>
            </a:extLst>
          </p:cNvPr>
          <p:cNvSpPr/>
          <p:nvPr/>
        </p:nvSpPr>
        <p:spPr>
          <a:xfrm>
            <a:off x="3266242" y="441035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4" name="矩形">
            <a:extLst>
              <a:ext uri="{FF2B5EF4-FFF2-40B4-BE49-F238E27FC236}">
                <a16:creationId xmlns:a16="http://schemas.microsoft.com/office/drawing/2014/main" id="{485D89AE-87EB-DA46-A20F-D7E98AE5909E}"/>
              </a:ext>
            </a:extLst>
          </p:cNvPr>
          <p:cNvSpPr/>
          <p:nvPr/>
        </p:nvSpPr>
        <p:spPr>
          <a:xfrm>
            <a:off x="4170135" y="44019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S15</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5" name="矩形">
            <a:extLst>
              <a:ext uri="{FF2B5EF4-FFF2-40B4-BE49-F238E27FC236}">
                <a16:creationId xmlns:a16="http://schemas.microsoft.com/office/drawing/2014/main" id="{132FFEFB-8C88-F247-9FF1-DB2C0F1E15EE}"/>
              </a:ext>
            </a:extLst>
          </p:cNvPr>
          <p:cNvSpPr/>
          <p:nvPr/>
        </p:nvSpPr>
        <p:spPr>
          <a:xfrm>
            <a:off x="3266242" y="51437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6" name="矩形">
            <a:extLst>
              <a:ext uri="{FF2B5EF4-FFF2-40B4-BE49-F238E27FC236}">
                <a16:creationId xmlns:a16="http://schemas.microsoft.com/office/drawing/2014/main" id="{5B20C371-4BB0-B747-A6EA-F1CF8A332C80}"/>
              </a:ext>
            </a:extLst>
          </p:cNvPr>
          <p:cNvSpPr/>
          <p:nvPr/>
        </p:nvSpPr>
        <p:spPr>
          <a:xfrm>
            <a:off x="4170135" y="518657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7" name="直线">
            <a:extLst>
              <a:ext uri="{FF2B5EF4-FFF2-40B4-BE49-F238E27FC236}">
                <a16:creationId xmlns:a16="http://schemas.microsoft.com/office/drawing/2014/main" id="{9C5FFE57-CB30-F745-9404-3535CB6623CD}"/>
              </a:ext>
            </a:extLst>
          </p:cNvPr>
          <p:cNvSpPr/>
          <p:nvPr/>
        </p:nvSpPr>
        <p:spPr>
          <a:xfrm>
            <a:off x="3629256" y="459457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439BE31-73E9-184D-8A35-CD788C10023E}"/>
              </a:ext>
            </a:extLst>
          </p:cNvPr>
          <p:cNvSpPr/>
          <p:nvPr/>
        </p:nvSpPr>
        <p:spPr>
          <a:xfrm>
            <a:off x="3648307" y="529867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47B5411C-5317-E143-9EBB-E996C5565791}"/>
              </a:ext>
            </a:extLst>
          </p:cNvPr>
          <p:cNvSpPr/>
          <p:nvPr/>
        </p:nvSpPr>
        <p:spPr>
          <a:xfrm>
            <a:off x="3445110" y="478941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D51EEE01-7D35-A04D-9875-C8AFACEDE2F9}"/>
              </a:ext>
            </a:extLst>
          </p:cNvPr>
          <p:cNvSpPr/>
          <p:nvPr/>
        </p:nvSpPr>
        <p:spPr>
          <a:xfrm>
            <a:off x="3629256" y="477671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D6F87284-2C52-984C-8DFF-0FC450511589}"/>
              </a:ext>
            </a:extLst>
          </p:cNvPr>
          <p:cNvSpPr/>
          <p:nvPr/>
        </p:nvSpPr>
        <p:spPr>
          <a:xfrm rot="21600000" flipH="1">
            <a:off x="3635607" y="478941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3" name="直线">
            <a:extLst>
              <a:ext uri="{FF2B5EF4-FFF2-40B4-BE49-F238E27FC236}">
                <a16:creationId xmlns:a16="http://schemas.microsoft.com/office/drawing/2014/main" id="{1F32B03D-35B7-A246-9210-28FD14759A22}"/>
              </a:ext>
            </a:extLst>
          </p:cNvPr>
          <p:cNvSpPr/>
          <p:nvPr/>
        </p:nvSpPr>
        <p:spPr>
          <a:xfrm>
            <a:off x="2422675" y="531953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直线">
            <a:extLst>
              <a:ext uri="{FF2B5EF4-FFF2-40B4-BE49-F238E27FC236}">
                <a16:creationId xmlns:a16="http://schemas.microsoft.com/office/drawing/2014/main" id="{775B3E08-152B-4B4E-802E-1F893F47EB08}"/>
              </a:ext>
            </a:extLst>
          </p:cNvPr>
          <p:cNvSpPr/>
          <p:nvPr/>
        </p:nvSpPr>
        <p:spPr>
          <a:xfrm>
            <a:off x="1343092" y="367480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5" name="直线">
            <a:extLst>
              <a:ext uri="{FF2B5EF4-FFF2-40B4-BE49-F238E27FC236}">
                <a16:creationId xmlns:a16="http://schemas.microsoft.com/office/drawing/2014/main" id="{C26DD01A-FEF4-394D-8759-46D9C8882E4A}"/>
              </a:ext>
            </a:extLst>
          </p:cNvPr>
          <p:cNvSpPr/>
          <p:nvPr/>
        </p:nvSpPr>
        <p:spPr>
          <a:xfrm>
            <a:off x="4333997" y="3701856"/>
            <a:ext cx="0" cy="70849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6" name="直线">
            <a:extLst>
              <a:ext uri="{FF2B5EF4-FFF2-40B4-BE49-F238E27FC236}">
                <a16:creationId xmlns:a16="http://schemas.microsoft.com/office/drawing/2014/main" id="{CBF7FC72-2728-9649-BA2D-5CCCA48D741C}"/>
              </a:ext>
            </a:extLst>
          </p:cNvPr>
          <p:cNvSpPr/>
          <p:nvPr/>
        </p:nvSpPr>
        <p:spPr>
          <a:xfrm>
            <a:off x="2428926" y="366210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8" name="Rounded Rectangle 57">
            <a:extLst>
              <a:ext uri="{FF2B5EF4-FFF2-40B4-BE49-F238E27FC236}">
                <a16:creationId xmlns:a16="http://schemas.microsoft.com/office/drawing/2014/main" id="{FB95D364-23DA-B84F-82B2-3A652A7B03BC}"/>
              </a:ext>
            </a:extLst>
          </p:cNvPr>
          <p:cNvSpPr/>
          <p:nvPr/>
        </p:nvSpPr>
        <p:spPr>
          <a:xfrm rot="16200000">
            <a:off x="-990511" y="3811693"/>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9" name="Straight Arrow Connector 58">
            <a:extLst>
              <a:ext uri="{FF2B5EF4-FFF2-40B4-BE49-F238E27FC236}">
                <a16:creationId xmlns:a16="http://schemas.microsoft.com/office/drawing/2014/main" id="{2D1F314C-84BD-A641-BCFC-E042BE52E452}"/>
              </a:ext>
            </a:extLst>
          </p:cNvPr>
          <p:cNvCxnSpPr>
            <a:stCxn id="11" idx="1"/>
          </p:cNvCxnSpPr>
          <p:nvPr/>
        </p:nvCxnSpPr>
        <p:spPr>
          <a:xfrm flipH="1">
            <a:off x="688330" y="2751651"/>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60" name="Straight Arrow Connector 59">
            <a:extLst>
              <a:ext uri="{FF2B5EF4-FFF2-40B4-BE49-F238E27FC236}">
                <a16:creationId xmlns:a16="http://schemas.microsoft.com/office/drawing/2014/main" id="{32933F72-FD1C-A74D-900D-03360F983D99}"/>
              </a:ext>
            </a:extLst>
          </p:cNvPr>
          <p:cNvCxnSpPr>
            <a:stCxn id="35" idx="1"/>
          </p:cNvCxnSpPr>
          <p:nvPr/>
        </p:nvCxnSpPr>
        <p:spPr>
          <a:xfrm flipH="1">
            <a:off x="690969" y="532616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62" name="Elbow Connector 61">
            <a:extLst>
              <a:ext uri="{FF2B5EF4-FFF2-40B4-BE49-F238E27FC236}">
                <a16:creationId xmlns:a16="http://schemas.microsoft.com/office/drawing/2014/main" id="{74B97319-A456-534B-9636-824F3E69CBBA}"/>
              </a:ext>
            </a:extLst>
          </p:cNvPr>
          <p:cNvCxnSpPr>
            <a:cxnSpLocks/>
            <a:endCxn id="58" idx="1"/>
          </p:cNvCxnSpPr>
          <p:nvPr/>
        </p:nvCxnSpPr>
        <p:spPr>
          <a:xfrm rot="5400000" flipH="1">
            <a:off x="2384756" y="3597139"/>
            <a:ext cx="67866" cy="3870094"/>
          </a:xfrm>
          <a:prstGeom prst="bentConnector3">
            <a:avLst>
              <a:gd name="adj1" fmla="val -336840"/>
            </a:avLst>
          </a:prstGeom>
          <a:noFill/>
          <a:ln w="19050" cap="flat" cmpd="sng">
            <a:solidFill>
              <a:srgbClr val="000000"/>
            </a:solidFill>
            <a:prstDash val="solid"/>
            <a:miter/>
            <a:headEnd type="triangle" w="med" len="med"/>
            <a:tailEnd type="triangle" w="med" len="med"/>
          </a:ln>
        </p:spPr>
      </p:cxnSp>
      <p:sp>
        <p:nvSpPr>
          <p:cNvPr id="4" name="TextBox 3">
            <a:extLst>
              <a:ext uri="{FF2B5EF4-FFF2-40B4-BE49-F238E27FC236}">
                <a16:creationId xmlns:a16="http://schemas.microsoft.com/office/drawing/2014/main" id="{5A5464C9-2350-714E-8530-ACB605D3249A}"/>
              </a:ext>
            </a:extLst>
          </p:cNvPr>
          <p:cNvSpPr txBox="1"/>
          <p:nvPr/>
        </p:nvSpPr>
        <p:spPr>
          <a:xfrm>
            <a:off x="0" y="1100679"/>
            <a:ext cx="11863971" cy="994503"/>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t>Page Tables are distributed across the PIM stacks</a:t>
            </a:r>
          </a:p>
          <a:p>
            <a:pPr marL="342900" indent="-342900" algn="just">
              <a:lnSpc>
                <a:spcPct val="150000"/>
              </a:lnSpc>
              <a:buFont typeface="Arial" panose="020B0604020202020204" pitchFamily="34" charset="0"/>
              <a:buChar char="•"/>
            </a:pPr>
            <a:r>
              <a:rPr lang="en-US" sz="2500" dirty="0"/>
              <a:t>Each translation can require up to four accesses to different PIM stacks</a:t>
            </a:r>
          </a:p>
        </p:txBody>
      </p:sp>
      <p:sp>
        <p:nvSpPr>
          <p:cNvPr id="155" name="矩形">
            <a:extLst>
              <a:ext uri="{FF2B5EF4-FFF2-40B4-BE49-F238E27FC236}">
                <a16:creationId xmlns:a16="http://schemas.microsoft.com/office/drawing/2014/main" id="{37BD50BF-3F84-6145-978D-6D8E642B3FC8}"/>
              </a:ext>
            </a:extLst>
          </p:cNvPr>
          <p:cNvSpPr/>
          <p:nvPr/>
        </p:nvSpPr>
        <p:spPr>
          <a:xfrm>
            <a:off x="4162183" y="331343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sp>
        <p:nvSpPr>
          <p:cNvPr id="162" name="矩形">
            <a:extLst>
              <a:ext uri="{FF2B5EF4-FFF2-40B4-BE49-F238E27FC236}">
                <a16:creationId xmlns:a16="http://schemas.microsoft.com/office/drawing/2014/main" id="{1F5A47C0-690B-8845-8CAC-C0AB39778AEB}"/>
              </a:ext>
            </a:extLst>
          </p:cNvPr>
          <p:cNvSpPr/>
          <p:nvPr/>
        </p:nvSpPr>
        <p:spPr>
          <a:xfrm>
            <a:off x="2035932" y="2548990"/>
            <a:ext cx="388572" cy="386311"/>
          </a:xfrm>
          <a:prstGeom prst="rect">
            <a:avLst/>
          </a:prstGeom>
          <a:noFill/>
          <a:ln w="19050" cap="flat" cmpd="sng">
            <a:solidFill>
              <a:srgbClr val="FF0000"/>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cxnSp>
        <p:nvCxnSpPr>
          <p:cNvPr id="61" name="Elbow Connector 60">
            <a:extLst>
              <a:ext uri="{FF2B5EF4-FFF2-40B4-BE49-F238E27FC236}">
                <a16:creationId xmlns:a16="http://schemas.microsoft.com/office/drawing/2014/main" id="{9C66BD38-E63E-694A-8ADF-7854F8463443}"/>
              </a:ext>
            </a:extLst>
          </p:cNvPr>
          <p:cNvCxnSpPr>
            <a:cxnSpLocks/>
          </p:cNvCxnSpPr>
          <p:nvPr/>
        </p:nvCxnSpPr>
        <p:spPr>
          <a:xfrm rot="16200000" flipV="1">
            <a:off x="2395627" y="639551"/>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5" name="TextBox 4">
            <a:extLst>
              <a:ext uri="{FF2B5EF4-FFF2-40B4-BE49-F238E27FC236}">
                <a16:creationId xmlns:a16="http://schemas.microsoft.com/office/drawing/2014/main" id="{52B8AB6D-D5F0-36BB-2452-3644F717C915}"/>
              </a:ext>
            </a:extLst>
          </p:cNvPr>
          <p:cNvSpPr txBox="1"/>
          <p:nvPr/>
        </p:nvSpPr>
        <p:spPr>
          <a:xfrm>
            <a:off x="6383332" y="2915146"/>
            <a:ext cx="1232421" cy="369332"/>
          </a:xfrm>
          <a:prstGeom prst="rect">
            <a:avLst/>
          </a:prstGeom>
          <a:noFill/>
        </p:spPr>
        <p:txBody>
          <a:bodyPr wrap="square" rtlCol="0">
            <a:spAutoFit/>
          </a:bodyPr>
          <a:lstStyle/>
          <a:p>
            <a:r>
              <a:rPr lang="en-US" dirty="0"/>
              <a:t>	</a:t>
            </a:r>
          </a:p>
        </p:txBody>
      </p:sp>
      <p:sp>
        <p:nvSpPr>
          <p:cNvPr id="6" name="TextBox 5">
            <a:extLst>
              <a:ext uri="{FF2B5EF4-FFF2-40B4-BE49-F238E27FC236}">
                <a16:creationId xmlns:a16="http://schemas.microsoft.com/office/drawing/2014/main" id="{8D4F62F1-56A5-E252-C66F-E19E33DA6C56}"/>
              </a:ext>
            </a:extLst>
          </p:cNvPr>
          <p:cNvSpPr txBox="1"/>
          <p:nvPr/>
        </p:nvSpPr>
        <p:spPr>
          <a:xfrm>
            <a:off x="7006048" y="2315577"/>
            <a:ext cx="2296160" cy="477054"/>
          </a:xfrm>
          <a:prstGeom prst="rect">
            <a:avLst/>
          </a:prstGeom>
          <a:noFill/>
        </p:spPr>
        <p:txBody>
          <a:bodyPr wrap="square" rtlCol="0">
            <a:spAutoFit/>
          </a:bodyPr>
          <a:lstStyle/>
          <a:p>
            <a:r>
              <a:rPr lang="en-US" sz="2500" dirty="0"/>
              <a:t>Virtual Address</a:t>
            </a:r>
          </a:p>
        </p:txBody>
      </p:sp>
      <p:cxnSp>
        <p:nvCxnSpPr>
          <p:cNvPr id="10" name="Straight Connector 9">
            <a:extLst>
              <a:ext uri="{FF2B5EF4-FFF2-40B4-BE49-F238E27FC236}">
                <a16:creationId xmlns:a16="http://schemas.microsoft.com/office/drawing/2014/main" id="{93EEB0D7-9848-3B73-3F6D-E47B6C396D08}"/>
              </a:ext>
            </a:extLst>
          </p:cNvPr>
          <p:cNvCxnSpPr>
            <a:cxnSpLocks/>
          </p:cNvCxnSpPr>
          <p:nvPr/>
        </p:nvCxnSpPr>
        <p:spPr>
          <a:xfrm>
            <a:off x="8047934" y="2968037"/>
            <a:ext cx="0" cy="244552"/>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415A6DF-E5DB-BDBD-6653-8428F0EBDB59}"/>
              </a:ext>
            </a:extLst>
          </p:cNvPr>
          <p:cNvCxnSpPr>
            <a:cxnSpLocks/>
          </p:cNvCxnSpPr>
          <p:nvPr/>
        </p:nvCxnSpPr>
        <p:spPr>
          <a:xfrm>
            <a:off x="5802562" y="3219359"/>
            <a:ext cx="4148692" cy="4555"/>
          </a:xfrm>
          <a:prstGeom prst="line">
            <a:avLst/>
          </a:prstGeom>
          <a:ln w="19050"/>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7B1D97AD-A6DE-A2B3-9539-960F8890BE51}"/>
              </a:ext>
            </a:extLst>
          </p:cNvPr>
          <p:cNvCxnSpPr>
            <a:cxnSpLocks/>
            <a:endCxn id="67" idx="0"/>
          </p:cNvCxnSpPr>
          <p:nvPr/>
        </p:nvCxnSpPr>
        <p:spPr>
          <a:xfrm flipH="1">
            <a:off x="5805510" y="3212545"/>
            <a:ext cx="3877" cy="394992"/>
          </a:xfrm>
          <a:prstGeom prst="line">
            <a:avLst/>
          </a:prstGeom>
          <a:ln w="19050"/>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1A9F2BD4-3D65-FD95-C6BB-2F93B92CA4E0}"/>
              </a:ext>
            </a:extLst>
          </p:cNvPr>
          <p:cNvSpPr txBox="1"/>
          <p:nvPr/>
        </p:nvSpPr>
        <p:spPr>
          <a:xfrm>
            <a:off x="5767983" y="3135380"/>
            <a:ext cx="1119985" cy="477054"/>
          </a:xfrm>
          <a:prstGeom prst="rect">
            <a:avLst/>
          </a:prstGeom>
          <a:noFill/>
        </p:spPr>
        <p:txBody>
          <a:bodyPr wrap="square" rtlCol="0">
            <a:spAutoFit/>
          </a:bodyPr>
          <a:lstStyle/>
          <a:p>
            <a:r>
              <a:rPr lang="en-US" sz="2500" dirty="0">
                <a:cs typeface="Times New Roman" panose="02020603050405020304" pitchFamily="18" charset="0"/>
              </a:rPr>
              <a:t>47:39</a:t>
            </a:r>
          </a:p>
        </p:txBody>
      </p:sp>
      <p:sp>
        <p:nvSpPr>
          <p:cNvPr id="65" name="Rectangle 64">
            <a:extLst>
              <a:ext uri="{FF2B5EF4-FFF2-40B4-BE49-F238E27FC236}">
                <a16:creationId xmlns:a16="http://schemas.microsoft.com/office/drawing/2014/main" id="{405752F0-9AE4-BD02-880E-9AA546B54ACE}"/>
              </a:ext>
            </a:extLst>
          </p:cNvPr>
          <p:cNvSpPr/>
          <p:nvPr/>
        </p:nvSpPr>
        <p:spPr>
          <a:xfrm>
            <a:off x="6200408" y="3576600"/>
            <a:ext cx="747872" cy="9463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57A19068-0DF6-B482-7BEB-A960E0C28AB5}"/>
              </a:ext>
            </a:extLst>
          </p:cNvPr>
          <p:cNvSpPr txBox="1"/>
          <p:nvPr/>
        </p:nvSpPr>
        <p:spPr>
          <a:xfrm>
            <a:off x="5415628" y="4669099"/>
            <a:ext cx="787518" cy="477054"/>
          </a:xfrm>
          <a:prstGeom prst="rect">
            <a:avLst/>
          </a:prstGeom>
          <a:noFill/>
        </p:spPr>
        <p:txBody>
          <a:bodyPr wrap="square" rtlCol="0">
            <a:spAutoFit/>
          </a:bodyPr>
          <a:lstStyle/>
          <a:p>
            <a:r>
              <a:rPr lang="en-US" sz="2500" dirty="0">
                <a:cs typeface="Times New Roman" panose="02020603050405020304" pitchFamily="18" charset="0"/>
              </a:rPr>
              <a:t>CR3 </a:t>
            </a:r>
          </a:p>
        </p:txBody>
      </p:sp>
      <p:sp>
        <p:nvSpPr>
          <p:cNvPr id="67" name="Oval 66">
            <a:extLst>
              <a:ext uri="{FF2B5EF4-FFF2-40B4-BE49-F238E27FC236}">
                <a16:creationId xmlns:a16="http://schemas.microsoft.com/office/drawing/2014/main" id="{92904A3D-9352-116A-0912-75A02735BE4E}"/>
              </a:ext>
            </a:extLst>
          </p:cNvPr>
          <p:cNvSpPr/>
          <p:nvPr/>
        </p:nvSpPr>
        <p:spPr>
          <a:xfrm>
            <a:off x="5688605" y="3607537"/>
            <a:ext cx="233809" cy="2553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A44F2A82-A9D2-BBC5-7362-A0F491A174E7}"/>
              </a:ext>
            </a:extLst>
          </p:cNvPr>
          <p:cNvCxnSpPr>
            <a:cxnSpLocks/>
            <a:stCxn id="67" idx="0"/>
            <a:endCxn id="67" idx="4"/>
          </p:cNvCxnSpPr>
          <p:nvPr/>
        </p:nvCxnSpPr>
        <p:spPr>
          <a:xfrm>
            <a:off x="5805510" y="3607537"/>
            <a:ext cx="0" cy="255319"/>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74868F06-EA34-1884-F48B-C87514C05277}"/>
              </a:ext>
            </a:extLst>
          </p:cNvPr>
          <p:cNvCxnSpPr>
            <a:cxnSpLocks/>
          </p:cNvCxnSpPr>
          <p:nvPr/>
        </p:nvCxnSpPr>
        <p:spPr>
          <a:xfrm>
            <a:off x="5692482" y="3737729"/>
            <a:ext cx="233809" cy="0"/>
          </a:xfrm>
          <a:prstGeom prst="line">
            <a:avLst/>
          </a:prstGeom>
          <a:ln w="19050"/>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CB92A97B-7970-0DC9-671F-E95E57AEA6C5}"/>
              </a:ext>
            </a:extLst>
          </p:cNvPr>
          <p:cNvSpPr txBox="1"/>
          <p:nvPr/>
        </p:nvSpPr>
        <p:spPr>
          <a:xfrm>
            <a:off x="6438990" y="3832055"/>
            <a:ext cx="429020" cy="477054"/>
          </a:xfrm>
          <a:prstGeom prst="rect">
            <a:avLst/>
          </a:prstGeom>
          <a:noFill/>
        </p:spPr>
        <p:txBody>
          <a:bodyPr wrap="square" lIns="0" rIns="0" rtlCol="0">
            <a:spAutoFit/>
          </a:bodyPr>
          <a:lstStyle/>
          <a:p>
            <a:r>
              <a:rPr lang="en-US" sz="2500" dirty="0"/>
              <a:t>L4</a:t>
            </a:r>
          </a:p>
        </p:txBody>
      </p:sp>
      <p:sp>
        <p:nvSpPr>
          <p:cNvPr id="71" name="TextBox 70">
            <a:extLst>
              <a:ext uri="{FF2B5EF4-FFF2-40B4-BE49-F238E27FC236}">
                <a16:creationId xmlns:a16="http://schemas.microsoft.com/office/drawing/2014/main" id="{80419201-60C4-F469-F14D-357FB4C0A4B0}"/>
              </a:ext>
            </a:extLst>
          </p:cNvPr>
          <p:cNvSpPr txBox="1"/>
          <p:nvPr/>
        </p:nvSpPr>
        <p:spPr>
          <a:xfrm>
            <a:off x="7221519" y="3127618"/>
            <a:ext cx="1059893" cy="477054"/>
          </a:xfrm>
          <a:prstGeom prst="rect">
            <a:avLst/>
          </a:prstGeom>
          <a:noFill/>
        </p:spPr>
        <p:txBody>
          <a:bodyPr wrap="square" lIns="0" rIns="0" rtlCol="0">
            <a:spAutoFit/>
          </a:bodyPr>
          <a:lstStyle/>
          <a:p>
            <a:r>
              <a:rPr lang="en-US" sz="2500" dirty="0">
                <a:cs typeface="Times New Roman" panose="02020603050405020304" pitchFamily="18" charset="0"/>
              </a:rPr>
              <a:t>38:30</a:t>
            </a:r>
          </a:p>
        </p:txBody>
      </p:sp>
      <p:sp>
        <p:nvSpPr>
          <p:cNvPr id="72" name="TextBox 71">
            <a:extLst>
              <a:ext uri="{FF2B5EF4-FFF2-40B4-BE49-F238E27FC236}">
                <a16:creationId xmlns:a16="http://schemas.microsoft.com/office/drawing/2014/main" id="{352E7548-74CD-0E05-B427-91746B4CBAB0}"/>
              </a:ext>
            </a:extLst>
          </p:cNvPr>
          <p:cNvSpPr txBox="1"/>
          <p:nvPr/>
        </p:nvSpPr>
        <p:spPr>
          <a:xfrm>
            <a:off x="8601410" y="3120231"/>
            <a:ext cx="927219" cy="477054"/>
          </a:xfrm>
          <a:prstGeom prst="rect">
            <a:avLst/>
          </a:prstGeom>
          <a:noFill/>
        </p:spPr>
        <p:txBody>
          <a:bodyPr wrap="square" lIns="0" rIns="0" rtlCol="0">
            <a:spAutoFit/>
          </a:bodyPr>
          <a:lstStyle/>
          <a:p>
            <a:r>
              <a:rPr lang="en-US" sz="2500" dirty="0">
                <a:cs typeface="Times New Roman" panose="02020603050405020304" pitchFamily="18" charset="0"/>
              </a:rPr>
              <a:t>29:21</a:t>
            </a:r>
          </a:p>
        </p:txBody>
      </p:sp>
      <p:sp>
        <p:nvSpPr>
          <p:cNvPr id="73" name="TextBox 72">
            <a:extLst>
              <a:ext uri="{FF2B5EF4-FFF2-40B4-BE49-F238E27FC236}">
                <a16:creationId xmlns:a16="http://schemas.microsoft.com/office/drawing/2014/main" id="{98A89F78-A6CC-4D74-52F8-7C54F2E4EE05}"/>
              </a:ext>
            </a:extLst>
          </p:cNvPr>
          <p:cNvSpPr txBox="1"/>
          <p:nvPr/>
        </p:nvSpPr>
        <p:spPr>
          <a:xfrm>
            <a:off x="10005994" y="3106405"/>
            <a:ext cx="874257" cy="477054"/>
          </a:xfrm>
          <a:prstGeom prst="rect">
            <a:avLst/>
          </a:prstGeom>
          <a:noFill/>
        </p:spPr>
        <p:txBody>
          <a:bodyPr wrap="square" lIns="0" rIns="0" rtlCol="0">
            <a:spAutoFit/>
          </a:bodyPr>
          <a:lstStyle/>
          <a:p>
            <a:r>
              <a:rPr lang="en-US" sz="2500" dirty="0">
                <a:cs typeface="Times New Roman" panose="02020603050405020304" pitchFamily="18" charset="0"/>
              </a:rPr>
              <a:t>20:12</a:t>
            </a:r>
          </a:p>
        </p:txBody>
      </p:sp>
      <p:cxnSp>
        <p:nvCxnSpPr>
          <p:cNvPr id="76" name="Straight Arrow Connector 75">
            <a:extLst>
              <a:ext uri="{FF2B5EF4-FFF2-40B4-BE49-F238E27FC236}">
                <a16:creationId xmlns:a16="http://schemas.microsoft.com/office/drawing/2014/main" id="{3B1B561A-ADB6-8035-700C-7C8A92AE59FB}"/>
              </a:ext>
            </a:extLst>
          </p:cNvPr>
          <p:cNvCxnSpPr>
            <a:cxnSpLocks/>
          </p:cNvCxnSpPr>
          <p:nvPr/>
        </p:nvCxnSpPr>
        <p:spPr>
          <a:xfrm>
            <a:off x="5925954" y="3737729"/>
            <a:ext cx="27445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B519A448-B387-C59D-3579-CF855783E717}"/>
              </a:ext>
            </a:extLst>
          </p:cNvPr>
          <p:cNvCxnSpPr>
            <a:cxnSpLocks/>
            <a:endCxn id="66" idx="0"/>
          </p:cNvCxnSpPr>
          <p:nvPr/>
        </p:nvCxnSpPr>
        <p:spPr>
          <a:xfrm>
            <a:off x="5802562" y="3862856"/>
            <a:ext cx="6825" cy="806243"/>
          </a:xfrm>
          <a:prstGeom prst="line">
            <a:avLst/>
          </a:prstGeom>
          <a:ln w="19050"/>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4EBF786B-1EE0-B97C-94AD-0A772DA58DB1}"/>
              </a:ext>
            </a:extLst>
          </p:cNvPr>
          <p:cNvSpPr/>
          <p:nvPr/>
        </p:nvSpPr>
        <p:spPr>
          <a:xfrm>
            <a:off x="7615382" y="3576424"/>
            <a:ext cx="747872" cy="9463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4AD70885-E1F4-3E15-AEA9-509448F5376E}"/>
              </a:ext>
            </a:extLst>
          </p:cNvPr>
          <p:cNvSpPr txBox="1"/>
          <p:nvPr/>
        </p:nvSpPr>
        <p:spPr>
          <a:xfrm>
            <a:off x="7820581" y="3830132"/>
            <a:ext cx="429020" cy="477054"/>
          </a:xfrm>
          <a:prstGeom prst="rect">
            <a:avLst/>
          </a:prstGeom>
          <a:noFill/>
        </p:spPr>
        <p:txBody>
          <a:bodyPr wrap="square" lIns="0" rIns="0" rtlCol="0">
            <a:spAutoFit/>
          </a:bodyPr>
          <a:lstStyle/>
          <a:p>
            <a:r>
              <a:rPr lang="en-US" sz="2500" dirty="0"/>
              <a:t>L3</a:t>
            </a:r>
          </a:p>
        </p:txBody>
      </p:sp>
      <p:sp>
        <p:nvSpPr>
          <p:cNvPr id="91" name="Rectangle 90">
            <a:extLst>
              <a:ext uri="{FF2B5EF4-FFF2-40B4-BE49-F238E27FC236}">
                <a16:creationId xmlns:a16="http://schemas.microsoft.com/office/drawing/2014/main" id="{77AF5E73-835F-E209-EF93-786306AB9C10}"/>
              </a:ext>
            </a:extLst>
          </p:cNvPr>
          <p:cNvSpPr/>
          <p:nvPr/>
        </p:nvSpPr>
        <p:spPr>
          <a:xfrm>
            <a:off x="8996830" y="3582938"/>
            <a:ext cx="747872" cy="9463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2B24DFB9-2EEB-8A99-109E-7B35E747F7F8}"/>
              </a:ext>
            </a:extLst>
          </p:cNvPr>
          <p:cNvSpPr txBox="1"/>
          <p:nvPr/>
        </p:nvSpPr>
        <p:spPr>
          <a:xfrm>
            <a:off x="9203337" y="3830957"/>
            <a:ext cx="429020" cy="477054"/>
          </a:xfrm>
          <a:prstGeom prst="rect">
            <a:avLst/>
          </a:prstGeom>
          <a:noFill/>
        </p:spPr>
        <p:txBody>
          <a:bodyPr wrap="square" lIns="0" rIns="0" rtlCol="0">
            <a:spAutoFit/>
          </a:bodyPr>
          <a:lstStyle/>
          <a:p>
            <a:r>
              <a:rPr lang="en-US" sz="2500" dirty="0"/>
              <a:t>L2</a:t>
            </a:r>
          </a:p>
        </p:txBody>
      </p:sp>
      <p:sp>
        <p:nvSpPr>
          <p:cNvPr id="3" name="矩形">
            <a:extLst>
              <a:ext uri="{FF2B5EF4-FFF2-40B4-BE49-F238E27FC236}">
                <a16:creationId xmlns:a16="http://schemas.microsoft.com/office/drawing/2014/main" id="{C3BE7769-4F43-87E0-E8CB-8583E796DE58}"/>
              </a:ext>
            </a:extLst>
          </p:cNvPr>
          <p:cNvSpPr/>
          <p:nvPr/>
        </p:nvSpPr>
        <p:spPr>
          <a:xfrm>
            <a:off x="1163006" y="2543803"/>
            <a:ext cx="388572" cy="386311"/>
          </a:xfrm>
          <a:prstGeom prst="rect">
            <a:avLst/>
          </a:prstGeom>
          <a:noFill/>
          <a:ln w="19050" cap="flat" cmpd="sng">
            <a:solidFill>
              <a:srgbClr val="FF0000"/>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sp>
        <p:nvSpPr>
          <p:cNvPr id="7" name="Right Arrow 6">
            <a:extLst>
              <a:ext uri="{FF2B5EF4-FFF2-40B4-BE49-F238E27FC236}">
                <a16:creationId xmlns:a16="http://schemas.microsoft.com/office/drawing/2014/main" id="{8D5A4D2A-9648-CD53-58C5-88EC758C2C3B}"/>
              </a:ext>
            </a:extLst>
          </p:cNvPr>
          <p:cNvSpPr/>
          <p:nvPr/>
        </p:nvSpPr>
        <p:spPr>
          <a:xfrm rot="16200000">
            <a:off x="250085" y="3903917"/>
            <a:ext cx="2231696" cy="243516"/>
          </a:xfrm>
          <a:prstGeom prst="rightArrow">
            <a:avLst/>
          </a:prstGeom>
          <a:solidFill>
            <a:srgbClr val="FF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a:extLst>
              <a:ext uri="{FF2B5EF4-FFF2-40B4-BE49-F238E27FC236}">
                <a16:creationId xmlns:a16="http://schemas.microsoft.com/office/drawing/2014/main" id="{88DE5C47-0FD6-BD12-5E29-F849144F3709}"/>
              </a:ext>
            </a:extLst>
          </p:cNvPr>
          <p:cNvSpPr/>
          <p:nvPr/>
        </p:nvSpPr>
        <p:spPr>
          <a:xfrm>
            <a:off x="4170135" y="2576619"/>
            <a:ext cx="368294" cy="370967"/>
          </a:xfrm>
          <a:prstGeom prst="rect">
            <a:avLst/>
          </a:prstGeom>
          <a:solidFill>
            <a:srgbClr val="7F7F7F"/>
          </a:solidFill>
          <a:ln w="28575"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矩形">
            <a:extLst>
              <a:ext uri="{FF2B5EF4-FFF2-40B4-BE49-F238E27FC236}">
                <a16:creationId xmlns:a16="http://schemas.microsoft.com/office/drawing/2014/main" id="{0BE16DC3-99FF-5240-930F-3D41604D8CFF}"/>
              </a:ext>
            </a:extLst>
          </p:cNvPr>
          <p:cNvSpPr/>
          <p:nvPr/>
        </p:nvSpPr>
        <p:spPr>
          <a:xfrm>
            <a:off x="4158691" y="2568287"/>
            <a:ext cx="397123" cy="383285"/>
          </a:xfrm>
          <a:prstGeom prst="rect">
            <a:avLst/>
          </a:prstGeom>
          <a:noFill/>
          <a:ln w="19050" cap="flat" cmpd="sng">
            <a:solidFill>
              <a:srgbClr val="FF0000"/>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5" name="直线">
            <a:extLst>
              <a:ext uri="{FF2B5EF4-FFF2-40B4-BE49-F238E27FC236}">
                <a16:creationId xmlns:a16="http://schemas.microsoft.com/office/drawing/2014/main" id="{7EA09050-FB54-FD59-5F33-63D6B5D6EC97}"/>
              </a:ext>
            </a:extLst>
          </p:cNvPr>
          <p:cNvSpPr/>
          <p:nvPr/>
        </p:nvSpPr>
        <p:spPr>
          <a:xfrm>
            <a:off x="4333997" y="4767083"/>
            <a:ext cx="0" cy="41948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4" name="Right Arrow 103">
            <a:extLst>
              <a:ext uri="{FF2B5EF4-FFF2-40B4-BE49-F238E27FC236}">
                <a16:creationId xmlns:a16="http://schemas.microsoft.com/office/drawing/2014/main" id="{765F6DDB-AEE9-C990-0F31-B49A2F792A58}"/>
              </a:ext>
            </a:extLst>
          </p:cNvPr>
          <p:cNvSpPr/>
          <p:nvPr/>
        </p:nvSpPr>
        <p:spPr>
          <a:xfrm rot="19268816">
            <a:off x="1102791" y="3923422"/>
            <a:ext cx="3441137" cy="252339"/>
          </a:xfrm>
          <a:prstGeom prst="rightArrow">
            <a:avLst/>
          </a:prstGeom>
          <a:solidFill>
            <a:srgbClr val="FF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ight Arrow 105">
            <a:extLst>
              <a:ext uri="{FF2B5EF4-FFF2-40B4-BE49-F238E27FC236}">
                <a16:creationId xmlns:a16="http://schemas.microsoft.com/office/drawing/2014/main" id="{C26B94C4-15FA-A0D7-4389-F84C1EB2C24A}"/>
              </a:ext>
            </a:extLst>
          </p:cNvPr>
          <p:cNvSpPr/>
          <p:nvPr/>
        </p:nvSpPr>
        <p:spPr>
          <a:xfrm rot="17404313">
            <a:off x="702796" y="3909859"/>
            <a:ext cx="2306890" cy="230454"/>
          </a:xfrm>
          <a:prstGeom prst="rightArrow">
            <a:avLst/>
          </a:prstGeom>
          <a:solidFill>
            <a:srgbClr val="FF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50EAE9D3-207F-EAF5-AFBB-2681A9E45608}"/>
              </a:ext>
            </a:extLst>
          </p:cNvPr>
          <p:cNvSpPr txBox="1"/>
          <p:nvPr/>
        </p:nvSpPr>
        <p:spPr>
          <a:xfrm>
            <a:off x="1298799" y="5686600"/>
            <a:ext cx="2943616" cy="477054"/>
          </a:xfrm>
          <a:prstGeom prst="rect">
            <a:avLst/>
          </a:prstGeom>
          <a:noFill/>
        </p:spPr>
        <p:txBody>
          <a:bodyPr wrap="square" rtlCol="0">
            <a:spAutoFit/>
          </a:bodyPr>
          <a:lstStyle/>
          <a:p>
            <a:r>
              <a:rPr lang="en-US" sz="2500" b="1" dirty="0"/>
              <a:t>TLB Miss at Stack 5</a:t>
            </a:r>
          </a:p>
        </p:txBody>
      </p:sp>
      <p:cxnSp>
        <p:nvCxnSpPr>
          <p:cNvPr id="9" name="Straight Connector 8">
            <a:extLst>
              <a:ext uri="{FF2B5EF4-FFF2-40B4-BE49-F238E27FC236}">
                <a16:creationId xmlns:a16="http://schemas.microsoft.com/office/drawing/2014/main" id="{F8BB0F58-9EC4-D7BC-FA41-ED8B5A81D715}"/>
              </a:ext>
            </a:extLst>
          </p:cNvPr>
          <p:cNvCxnSpPr>
            <a:cxnSpLocks/>
            <a:endCxn id="31" idx="0"/>
          </p:cNvCxnSpPr>
          <p:nvPr/>
        </p:nvCxnSpPr>
        <p:spPr>
          <a:xfrm flipH="1">
            <a:off x="7166779" y="3225461"/>
            <a:ext cx="3877" cy="394992"/>
          </a:xfrm>
          <a:prstGeom prst="line">
            <a:avLst/>
          </a:prstGeom>
          <a:ln w="19050"/>
        </p:spPr>
        <p:style>
          <a:lnRef idx="1">
            <a:schemeClr val="dk1"/>
          </a:lnRef>
          <a:fillRef idx="0">
            <a:schemeClr val="dk1"/>
          </a:fillRef>
          <a:effectRef idx="0">
            <a:schemeClr val="dk1"/>
          </a:effectRef>
          <a:fontRef idx="minor">
            <a:schemeClr val="tx1"/>
          </a:fontRef>
        </p:style>
      </p:cxnSp>
      <p:sp>
        <p:nvSpPr>
          <p:cNvPr id="31" name="Oval 30">
            <a:extLst>
              <a:ext uri="{FF2B5EF4-FFF2-40B4-BE49-F238E27FC236}">
                <a16:creationId xmlns:a16="http://schemas.microsoft.com/office/drawing/2014/main" id="{E26AD8A5-5EA4-D020-DC0E-016C22F70AF0}"/>
              </a:ext>
            </a:extLst>
          </p:cNvPr>
          <p:cNvSpPr/>
          <p:nvPr/>
        </p:nvSpPr>
        <p:spPr>
          <a:xfrm>
            <a:off x="7049874" y="3620453"/>
            <a:ext cx="233809" cy="2553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984AEF53-B0B6-1E0C-4321-C71885C66BBD}"/>
              </a:ext>
            </a:extLst>
          </p:cNvPr>
          <p:cNvCxnSpPr>
            <a:cxnSpLocks/>
            <a:stCxn id="31" idx="0"/>
            <a:endCxn id="31" idx="4"/>
          </p:cNvCxnSpPr>
          <p:nvPr/>
        </p:nvCxnSpPr>
        <p:spPr>
          <a:xfrm>
            <a:off x="7166779" y="3620453"/>
            <a:ext cx="0" cy="255319"/>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1D0F7558-5235-76A8-0136-006B04C58ED5}"/>
              </a:ext>
            </a:extLst>
          </p:cNvPr>
          <p:cNvCxnSpPr>
            <a:cxnSpLocks/>
          </p:cNvCxnSpPr>
          <p:nvPr/>
        </p:nvCxnSpPr>
        <p:spPr>
          <a:xfrm>
            <a:off x="7053751" y="3750645"/>
            <a:ext cx="23380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55B95FE4-A98E-398B-14D6-28EAA53CF855}"/>
              </a:ext>
            </a:extLst>
          </p:cNvPr>
          <p:cNvCxnSpPr>
            <a:cxnSpLocks/>
          </p:cNvCxnSpPr>
          <p:nvPr/>
        </p:nvCxnSpPr>
        <p:spPr>
          <a:xfrm>
            <a:off x="7287223" y="3750645"/>
            <a:ext cx="33443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AB29A14C-72B4-9C3F-8EB4-86DBD4345C12}"/>
              </a:ext>
            </a:extLst>
          </p:cNvPr>
          <p:cNvCxnSpPr>
            <a:cxnSpLocks/>
            <a:stCxn id="31" idx="2"/>
          </p:cNvCxnSpPr>
          <p:nvPr/>
        </p:nvCxnSpPr>
        <p:spPr>
          <a:xfrm flipH="1">
            <a:off x="6961827" y="3748113"/>
            <a:ext cx="88047" cy="2756"/>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7E9199B6-F35C-F533-8FD9-00EF8350CE4F}"/>
              </a:ext>
            </a:extLst>
          </p:cNvPr>
          <p:cNvCxnSpPr>
            <a:cxnSpLocks/>
            <a:endCxn id="117" idx="0"/>
          </p:cNvCxnSpPr>
          <p:nvPr/>
        </p:nvCxnSpPr>
        <p:spPr>
          <a:xfrm flipH="1">
            <a:off x="8554523" y="3223914"/>
            <a:ext cx="3877" cy="394992"/>
          </a:xfrm>
          <a:prstGeom prst="line">
            <a:avLst/>
          </a:prstGeom>
          <a:ln w="19050"/>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0F7FE5D4-D859-0128-1AFE-657E0ED9C179}"/>
              </a:ext>
            </a:extLst>
          </p:cNvPr>
          <p:cNvSpPr/>
          <p:nvPr/>
        </p:nvSpPr>
        <p:spPr>
          <a:xfrm>
            <a:off x="8437618" y="3618906"/>
            <a:ext cx="233809" cy="2553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DF1C9629-DE07-554C-29B6-DEB220090498}"/>
              </a:ext>
            </a:extLst>
          </p:cNvPr>
          <p:cNvCxnSpPr>
            <a:cxnSpLocks/>
            <a:stCxn id="117" idx="0"/>
            <a:endCxn id="117" idx="4"/>
          </p:cNvCxnSpPr>
          <p:nvPr/>
        </p:nvCxnSpPr>
        <p:spPr>
          <a:xfrm>
            <a:off x="8554523" y="3618906"/>
            <a:ext cx="0" cy="255319"/>
          </a:xfrm>
          <a:prstGeom prst="line">
            <a:avLst/>
          </a:prstGeom>
          <a:ln w="19050"/>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D4CBD400-E34E-CCBE-A7E2-87B7F234CD00}"/>
              </a:ext>
            </a:extLst>
          </p:cNvPr>
          <p:cNvCxnSpPr>
            <a:cxnSpLocks/>
          </p:cNvCxnSpPr>
          <p:nvPr/>
        </p:nvCxnSpPr>
        <p:spPr>
          <a:xfrm>
            <a:off x="8441495" y="3749098"/>
            <a:ext cx="23380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9B82DE6A-9B82-0941-1167-292A7176AA3E}"/>
              </a:ext>
            </a:extLst>
          </p:cNvPr>
          <p:cNvCxnSpPr>
            <a:cxnSpLocks/>
          </p:cNvCxnSpPr>
          <p:nvPr/>
        </p:nvCxnSpPr>
        <p:spPr>
          <a:xfrm>
            <a:off x="8674967" y="3749098"/>
            <a:ext cx="32186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400B3DAD-413E-9530-6D8F-B7194A734514}"/>
              </a:ext>
            </a:extLst>
          </p:cNvPr>
          <p:cNvCxnSpPr>
            <a:cxnSpLocks/>
            <a:stCxn id="117" idx="2"/>
          </p:cNvCxnSpPr>
          <p:nvPr/>
        </p:nvCxnSpPr>
        <p:spPr>
          <a:xfrm flipH="1">
            <a:off x="8349571" y="3746566"/>
            <a:ext cx="88047" cy="2756"/>
          </a:xfrm>
          <a:prstGeom prst="line">
            <a:avLst/>
          </a:prstGeom>
          <a:ln w="19050"/>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3167240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直线">
            <a:extLst>
              <a:ext uri="{FF2B5EF4-FFF2-40B4-BE49-F238E27FC236}">
                <a16:creationId xmlns:a16="http://schemas.microsoft.com/office/drawing/2014/main" id="{BC522E40-E1D7-744F-A9F4-D9A308E336F8}"/>
              </a:ext>
            </a:extLst>
          </p:cNvPr>
          <p:cNvSpPr/>
          <p:nvPr/>
        </p:nvSpPr>
        <p:spPr>
          <a:xfrm rot="21600000" flipH="1">
            <a:off x="3654427" y="296250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5" name="直线">
            <a:extLst>
              <a:ext uri="{FF2B5EF4-FFF2-40B4-BE49-F238E27FC236}">
                <a16:creationId xmlns:a16="http://schemas.microsoft.com/office/drawing/2014/main" id="{77CA2B1B-8CC6-5645-B1F2-8AF08EBB88B4}"/>
              </a:ext>
            </a:extLst>
          </p:cNvPr>
          <p:cNvSpPr/>
          <p:nvPr/>
        </p:nvSpPr>
        <p:spPr>
          <a:xfrm rot="21600000" flipH="1">
            <a:off x="1539941" y="478676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7" name="直线">
            <a:extLst>
              <a:ext uri="{FF2B5EF4-FFF2-40B4-BE49-F238E27FC236}">
                <a16:creationId xmlns:a16="http://schemas.microsoft.com/office/drawing/2014/main" id="{1BE2495B-496B-4044-800E-0895A8B14D3C}"/>
              </a:ext>
            </a:extLst>
          </p:cNvPr>
          <p:cNvSpPr/>
          <p:nvPr/>
        </p:nvSpPr>
        <p:spPr>
          <a:xfrm rot="21600000" flipH="1">
            <a:off x="2386154" y="369599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Radix Based Translation in PIM</a:t>
            </a:r>
          </a:p>
        </p:txBody>
      </p:sp>
      <p:sp>
        <p:nvSpPr>
          <p:cNvPr id="11" name="矩形">
            <a:extLst>
              <a:ext uri="{FF2B5EF4-FFF2-40B4-BE49-F238E27FC236}">
                <a16:creationId xmlns:a16="http://schemas.microsoft.com/office/drawing/2014/main" id="{29DC37E9-5086-E942-90E6-F83A8A3D00CF}"/>
              </a:ext>
            </a:extLst>
          </p:cNvPr>
          <p:cNvSpPr/>
          <p:nvPr/>
        </p:nvSpPr>
        <p:spPr>
          <a:xfrm>
            <a:off x="1167936" y="255384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0</a:t>
            </a:r>
          </a:p>
        </p:txBody>
      </p:sp>
      <p:sp>
        <p:nvSpPr>
          <p:cNvPr id="13" name="矩形">
            <a:extLst>
              <a:ext uri="{FF2B5EF4-FFF2-40B4-BE49-F238E27FC236}">
                <a16:creationId xmlns:a16="http://schemas.microsoft.com/office/drawing/2014/main" id="{CA0254AD-AA88-D147-B742-15943DFF9FF1}"/>
              </a:ext>
            </a:extLst>
          </p:cNvPr>
          <p:cNvSpPr/>
          <p:nvPr/>
        </p:nvSpPr>
        <p:spPr>
          <a:xfrm>
            <a:off x="2046861" y="255915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4" name="矩形">
            <a:extLst>
              <a:ext uri="{FF2B5EF4-FFF2-40B4-BE49-F238E27FC236}">
                <a16:creationId xmlns:a16="http://schemas.microsoft.com/office/drawing/2014/main" id="{0040A778-04FF-EB44-8762-EAE556B51492}"/>
              </a:ext>
            </a:extLst>
          </p:cNvPr>
          <p:cNvSpPr/>
          <p:nvPr/>
        </p:nvSpPr>
        <p:spPr>
          <a:xfrm>
            <a:off x="1170575" y="329256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5" name="矩形">
            <a:extLst>
              <a:ext uri="{FF2B5EF4-FFF2-40B4-BE49-F238E27FC236}">
                <a16:creationId xmlns:a16="http://schemas.microsoft.com/office/drawing/2014/main" id="{A9C12EC0-50C7-6D40-BE16-4A337AF5A23B}"/>
              </a:ext>
            </a:extLst>
          </p:cNvPr>
          <p:cNvSpPr/>
          <p:nvPr/>
        </p:nvSpPr>
        <p:spPr>
          <a:xfrm>
            <a:off x="2046861" y="329256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6" name="直线">
            <a:extLst>
              <a:ext uri="{FF2B5EF4-FFF2-40B4-BE49-F238E27FC236}">
                <a16:creationId xmlns:a16="http://schemas.microsoft.com/office/drawing/2014/main" id="{9D6C18E5-1034-6742-AC6D-40833BE57304}"/>
              </a:ext>
            </a:extLst>
          </p:cNvPr>
          <p:cNvSpPr/>
          <p:nvPr/>
        </p:nvSpPr>
        <p:spPr>
          <a:xfrm>
            <a:off x="1533590" y="274336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230FAE07-B6C1-B949-8384-9A2140FB4BB8}"/>
              </a:ext>
            </a:extLst>
          </p:cNvPr>
          <p:cNvSpPr/>
          <p:nvPr/>
        </p:nvSpPr>
        <p:spPr>
          <a:xfrm>
            <a:off x="1552639" y="347795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C98B3459-3877-7646-B9BE-24BB0D9711D1}"/>
              </a:ext>
            </a:extLst>
          </p:cNvPr>
          <p:cNvSpPr/>
          <p:nvPr/>
        </p:nvSpPr>
        <p:spPr>
          <a:xfrm>
            <a:off x="1349442" y="293821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BDA2DF44-9F68-1C4F-8674-1C4005390856}"/>
              </a:ext>
            </a:extLst>
          </p:cNvPr>
          <p:cNvSpPr/>
          <p:nvPr/>
        </p:nvSpPr>
        <p:spPr>
          <a:xfrm>
            <a:off x="2232079" y="293186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直线">
            <a:extLst>
              <a:ext uri="{FF2B5EF4-FFF2-40B4-BE49-F238E27FC236}">
                <a16:creationId xmlns:a16="http://schemas.microsoft.com/office/drawing/2014/main" id="{4ADEEE10-056A-0A46-86AB-BFD3B10949F1}"/>
              </a:ext>
            </a:extLst>
          </p:cNvPr>
          <p:cNvSpPr/>
          <p:nvPr/>
        </p:nvSpPr>
        <p:spPr>
          <a:xfrm>
            <a:off x="1533590" y="292551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 name="直线">
            <a:extLst>
              <a:ext uri="{FF2B5EF4-FFF2-40B4-BE49-F238E27FC236}">
                <a16:creationId xmlns:a16="http://schemas.microsoft.com/office/drawing/2014/main" id="{8D022BFE-1CF7-3E42-B865-C5943533597F}"/>
              </a:ext>
            </a:extLst>
          </p:cNvPr>
          <p:cNvSpPr/>
          <p:nvPr/>
        </p:nvSpPr>
        <p:spPr>
          <a:xfrm rot="21600000" flipH="1">
            <a:off x="1539940" y="293821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2" name="矩形">
            <a:extLst>
              <a:ext uri="{FF2B5EF4-FFF2-40B4-BE49-F238E27FC236}">
                <a16:creationId xmlns:a16="http://schemas.microsoft.com/office/drawing/2014/main" id="{28D2C1E4-CCAF-A147-A845-3B3ACF11E0E0}"/>
              </a:ext>
            </a:extLst>
          </p:cNvPr>
          <p:cNvSpPr/>
          <p:nvPr/>
        </p:nvSpPr>
        <p:spPr>
          <a:xfrm>
            <a:off x="3272493" y="257512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4" name="矩形">
            <a:extLst>
              <a:ext uri="{FF2B5EF4-FFF2-40B4-BE49-F238E27FC236}">
                <a16:creationId xmlns:a16="http://schemas.microsoft.com/office/drawing/2014/main" id="{91B766AE-8467-BF4C-9AAE-05EBE3B19EB7}"/>
              </a:ext>
            </a:extLst>
          </p:cNvPr>
          <p:cNvSpPr/>
          <p:nvPr/>
        </p:nvSpPr>
        <p:spPr>
          <a:xfrm>
            <a:off x="3272493" y="33021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6" name="直线">
            <a:extLst>
              <a:ext uri="{FF2B5EF4-FFF2-40B4-BE49-F238E27FC236}">
                <a16:creationId xmlns:a16="http://schemas.microsoft.com/office/drawing/2014/main" id="{E28DD27E-BB68-714F-9D5C-4E3998BF3883}"/>
              </a:ext>
            </a:extLst>
          </p:cNvPr>
          <p:cNvSpPr/>
          <p:nvPr/>
        </p:nvSpPr>
        <p:spPr>
          <a:xfrm>
            <a:off x="3635508" y="275934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65ACB832-94BE-0242-B607-84807F877835}"/>
              </a:ext>
            </a:extLst>
          </p:cNvPr>
          <p:cNvSpPr/>
          <p:nvPr/>
        </p:nvSpPr>
        <p:spPr>
          <a:xfrm>
            <a:off x="3654557" y="349392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351C5A52-AAD8-6249-BF40-9B021B085259}"/>
              </a:ext>
            </a:extLst>
          </p:cNvPr>
          <p:cNvSpPr/>
          <p:nvPr/>
        </p:nvSpPr>
        <p:spPr>
          <a:xfrm>
            <a:off x="3451360" y="295418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直线">
            <a:extLst>
              <a:ext uri="{FF2B5EF4-FFF2-40B4-BE49-F238E27FC236}">
                <a16:creationId xmlns:a16="http://schemas.microsoft.com/office/drawing/2014/main" id="{E62819EC-A65F-1740-B463-1F7671CA6758}"/>
              </a:ext>
            </a:extLst>
          </p:cNvPr>
          <p:cNvSpPr/>
          <p:nvPr/>
        </p:nvSpPr>
        <p:spPr>
          <a:xfrm>
            <a:off x="4333992" y="2960703"/>
            <a:ext cx="5" cy="342726"/>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0" name="直线">
            <a:extLst>
              <a:ext uri="{FF2B5EF4-FFF2-40B4-BE49-F238E27FC236}">
                <a16:creationId xmlns:a16="http://schemas.microsoft.com/office/drawing/2014/main" id="{3C7A12BA-CD5A-0F44-A4D5-420CB597E636}"/>
              </a:ext>
            </a:extLst>
          </p:cNvPr>
          <p:cNvSpPr/>
          <p:nvPr/>
        </p:nvSpPr>
        <p:spPr>
          <a:xfrm>
            <a:off x="3635506" y="293097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2" name="直线">
            <a:extLst>
              <a:ext uri="{FF2B5EF4-FFF2-40B4-BE49-F238E27FC236}">
                <a16:creationId xmlns:a16="http://schemas.microsoft.com/office/drawing/2014/main" id="{97FEAD80-362E-A746-95F9-7C9A2AE3517D}"/>
              </a:ext>
            </a:extLst>
          </p:cNvPr>
          <p:cNvSpPr/>
          <p:nvPr/>
        </p:nvSpPr>
        <p:spPr>
          <a:xfrm>
            <a:off x="2428926" y="275406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3" name="矩形">
            <a:extLst>
              <a:ext uri="{FF2B5EF4-FFF2-40B4-BE49-F238E27FC236}">
                <a16:creationId xmlns:a16="http://schemas.microsoft.com/office/drawing/2014/main" id="{02FFEF89-6B0F-E54C-AFC5-AD29506E0C14}"/>
              </a:ext>
            </a:extLst>
          </p:cNvPr>
          <p:cNvSpPr/>
          <p:nvPr/>
        </p:nvSpPr>
        <p:spPr>
          <a:xfrm>
            <a:off x="1164326" y="439438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4" name="矩形">
            <a:extLst>
              <a:ext uri="{FF2B5EF4-FFF2-40B4-BE49-F238E27FC236}">
                <a16:creationId xmlns:a16="http://schemas.microsoft.com/office/drawing/2014/main" id="{4466A36F-5DE0-724D-B20F-608CFEAA774E}"/>
              </a:ext>
            </a:extLst>
          </p:cNvPr>
          <p:cNvSpPr/>
          <p:nvPr/>
        </p:nvSpPr>
        <p:spPr>
          <a:xfrm>
            <a:off x="2040612" y="439438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5" name="矩形">
            <a:extLst>
              <a:ext uri="{FF2B5EF4-FFF2-40B4-BE49-F238E27FC236}">
                <a16:creationId xmlns:a16="http://schemas.microsoft.com/office/drawing/2014/main" id="{09F3AFBD-7514-CD4A-8E97-ECFF69B2E283}"/>
              </a:ext>
            </a:extLst>
          </p:cNvPr>
          <p:cNvSpPr/>
          <p:nvPr/>
        </p:nvSpPr>
        <p:spPr>
          <a:xfrm>
            <a:off x="1164326" y="512779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6" name="矩形">
            <a:extLst>
              <a:ext uri="{FF2B5EF4-FFF2-40B4-BE49-F238E27FC236}">
                <a16:creationId xmlns:a16="http://schemas.microsoft.com/office/drawing/2014/main" id="{D562D89B-C4C4-8E4E-8881-69D2C760F4B9}"/>
              </a:ext>
            </a:extLst>
          </p:cNvPr>
          <p:cNvSpPr/>
          <p:nvPr/>
        </p:nvSpPr>
        <p:spPr>
          <a:xfrm>
            <a:off x="2040612" y="512779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7" name="直线">
            <a:extLst>
              <a:ext uri="{FF2B5EF4-FFF2-40B4-BE49-F238E27FC236}">
                <a16:creationId xmlns:a16="http://schemas.microsoft.com/office/drawing/2014/main" id="{717E4733-F332-F547-AC4A-067C5264F574}"/>
              </a:ext>
            </a:extLst>
          </p:cNvPr>
          <p:cNvSpPr/>
          <p:nvPr/>
        </p:nvSpPr>
        <p:spPr>
          <a:xfrm>
            <a:off x="1527340" y="457859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8" name="直线">
            <a:extLst>
              <a:ext uri="{FF2B5EF4-FFF2-40B4-BE49-F238E27FC236}">
                <a16:creationId xmlns:a16="http://schemas.microsoft.com/office/drawing/2014/main" id="{91A91835-0EF9-F44E-91A7-E3485D236C73}"/>
              </a:ext>
            </a:extLst>
          </p:cNvPr>
          <p:cNvSpPr/>
          <p:nvPr/>
        </p:nvSpPr>
        <p:spPr>
          <a:xfrm>
            <a:off x="1546390" y="531317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直线">
            <a:extLst>
              <a:ext uri="{FF2B5EF4-FFF2-40B4-BE49-F238E27FC236}">
                <a16:creationId xmlns:a16="http://schemas.microsoft.com/office/drawing/2014/main" id="{15359EF0-DA62-5F4A-9BB9-4A297599C218}"/>
              </a:ext>
            </a:extLst>
          </p:cNvPr>
          <p:cNvSpPr/>
          <p:nvPr/>
        </p:nvSpPr>
        <p:spPr>
          <a:xfrm>
            <a:off x="1343193" y="477343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0" name="直线">
            <a:extLst>
              <a:ext uri="{FF2B5EF4-FFF2-40B4-BE49-F238E27FC236}">
                <a16:creationId xmlns:a16="http://schemas.microsoft.com/office/drawing/2014/main" id="{23EA924C-18E4-0245-9B1C-55E86EAE2B1C}"/>
              </a:ext>
            </a:extLst>
          </p:cNvPr>
          <p:cNvSpPr/>
          <p:nvPr/>
        </p:nvSpPr>
        <p:spPr>
          <a:xfrm>
            <a:off x="2225829" y="476708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1" name="直线">
            <a:extLst>
              <a:ext uri="{FF2B5EF4-FFF2-40B4-BE49-F238E27FC236}">
                <a16:creationId xmlns:a16="http://schemas.microsoft.com/office/drawing/2014/main" id="{BFAFCA88-58D3-DA4A-8032-1FB34FE4331F}"/>
              </a:ext>
            </a:extLst>
          </p:cNvPr>
          <p:cNvSpPr/>
          <p:nvPr/>
        </p:nvSpPr>
        <p:spPr>
          <a:xfrm>
            <a:off x="1527340" y="476073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3" name="矩形">
            <a:extLst>
              <a:ext uri="{FF2B5EF4-FFF2-40B4-BE49-F238E27FC236}">
                <a16:creationId xmlns:a16="http://schemas.microsoft.com/office/drawing/2014/main" id="{39495C44-1D82-634E-86C3-1C4FFF6F6538}"/>
              </a:ext>
            </a:extLst>
          </p:cNvPr>
          <p:cNvSpPr/>
          <p:nvPr/>
        </p:nvSpPr>
        <p:spPr>
          <a:xfrm>
            <a:off x="3266242" y="441035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4" name="矩形">
            <a:extLst>
              <a:ext uri="{FF2B5EF4-FFF2-40B4-BE49-F238E27FC236}">
                <a16:creationId xmlns:a16="http://schemas.microsoft.com/office/drawing/2014/main" id="{485D89AE-87EB-DA46-A20F-D7E98AE5909E}"/>
              </a:ext>
            </a:extLst>
          </p:cNvPr>
          <p:cNvSpPr/>
          <p:nvPr/>
        </p:nvSpPr>
        <p:spPr>
          <a:xfrm>
            <a:off x="4170135" y="44019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S15</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5" name="矩形">
            <a:extLst>
              <a:ext uri="{FF2B5EF4-FFF2-40B4-BE49-F238E27FC236}">
                <a16:creationId xmlns:a16="http://schemas.microsoft.com/office/drawing/2014/main" id="{132FFEFB-8C88-F247-9FF1-DB2C0F1E15EE}"/>
              </a:ext>
            </a:extLst>
          </p:cNvPr>
          <p:cNvSpPr/>
          <p:nvPr/>
        </p:nvSpPr>
        <p:spPr>
          <a:xfrm>
            <a:off x="3266242" y="51437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6" name="矩形">
            <a:extLst>
              <a:ext uri="{FF2B5EF4-FFF2-40B4-BE49-F238E27FC236}">
                <a16:creationId xmlns:a16="http://schemas.microsoft.com/office/drawing/2014/main" id="{5B20C371-4BB0-B747-A6EA-F1CF8A332C80}"/>
              </a:ext>
            </a:extLst>
          </p:cNvPr>
          <p:cNvSpPr/>
          <p:nvPr/>
        </p:nvSpPr>
        <p:spPr>
          <a:xfrm>
            <a:off x="4170135" y="518657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7" name="直线">
            <a:extLst>
              <a:ext uri="{FF2B5EF4-FFF2-40B4-BE49-F238E27FC236}">
                <a16:creationId xmlns:a16="http://schemas.microsoft.com/office/drawing/2014/main" id="{9C5FFE57-CB30-F745-9404-3535CB6623CD}"/>
              </a:ext>
            </a:extLst>
          </p:cNvPr>
          <p:cNvSpPr/>
          <p:nvPr/>
        </p:nvSpPr>
        <p:spPr>
          <a:xfrm>
            <a:off x="3629256" y="459457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439BE31-73E9-184D-8A35-CD788C10023E}"/>
              </a:ext>
            </a:extLst>
          </p:cNvPr>
          <p:cNvSpPr/>
          <p:nvPr/>
        </p:nvSpPr>
        <p:spPr>
          <a:xfrm>
            <a:off x="3648307" y="529867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47B5411C-5317-E143-9EBB-E996C5565791}"/>
              </a:ext>
            </a:extLst>
          </p:cNvPr>
          <p:cNvSpPr/>
          <p:nvPr/>
        </p:nvSpPr>
        <p:spPr>
          <a:xfrm>
            <a:off x="3445110" y="478941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D51EEE01-7D35-A04D-9875-C8AFACEDE2F9}"/>
              </a:ext>
            </a:extLst>
          </p:cNvPr>
          <p:cNvSpPr/>
          <p:nvPr/>
        </p:nvSpPr>
        <p:spPr>
          <a:xfrm>
            <a:off x="3629256" y="477671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D6F87284-2C52-984C-8DFF-0FC450511589}"/>
              </a:ext>
            </a:extLst>
          </p:cNvPr>
          <p:cNvSpPr/>
          <p:nvPr/>
        </p:nvSpPr>
        <p:spPr>
          <a:xfrm rot="21600000" flipH="1">
            <a:off x="3635607" y="478941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3" name="直线">
            <a:extLst>
              <a:ext uri="{FF2B5EF4-FFF2-40B4-BE49-F238E27FC236}">
                <a16:creationId xmlns:a16="http://schemas.microsoft.com/office/drawing/2014/main" id="{1F32B03D-35B7-A246-9210-28FD14759A22}"/>
              </a:ext>
            </a:extLst>
          </p:cNvPr>
          <p:cNvSpPr/>
          <p:nvPr/>
        </p:nvSpPr>
        <p:spPr>
          <a:xfrm>
            <a:off x="2422675" y="531953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直线">
            <a:extLst>
              <a:ext uri="{FF2B5EF4-FFF2-40B4-BE49-F238E27FC236}">
                <a16:creationId xmlns:a16="http://schemas.microsoft.com/office/drawing/2014/main" id="{775B3E08-152B-4B4E-802E-1F893F47EB08}"/>
              </a:ext>
            </a:extLst>
          </p:cNvPr>
          <p:cNvSpPr/>
          <p:nvPr/>
        </p:nvSpPr>
        <p:spPr>
          <a:xfrm>
            <a:off x="1343092" y="367480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5" name="直线">
            <a:extLst>
              <a:ext uri="{FF2B5EF4-FFF2-40B4-BE49-F238E27FC236}">
                <a16:creationId xmlns:a16="http://schemas.microsoft.com/office/drawing/2014/main" id="{C26DD01A-FEF4-394D-8759-46D9C8882E4A}"/>
              </a:ext>
            </a:extLst>
          </p:cNvPr>
          <p:cNvSpPr/>
          <p:nvPr/>
        </p:nvSpPr>
        <p:spPr>
          <a:xfrm>
            <a:off x="4333997" y="3701856"/>
            <a:ext cx="0" cy="70849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6" name="直线">
            <a:extLst>
              <a:ext uri="{FF2B5EF4-FFF2-40B4-BE49-F238E27FC236}">
                <a16:creationId xmlns:a16="http://schemas.microsoft.com/office/drawing/2014/main" id="{CBF7FC72-2728-9649-BA2D-5CCCA48D741C}"/>
              </a:ext>
            </a:extLst>
          </p:cNvPr>
          <p:cNvSpPr/>
          <p:nvPr/>
        </p:nvSpPr>
        <p:spPr>
          <a:xfrm>
            <a:off x="2428926" y="366210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8" name="Rounded Rectangle 57">
            <a:extLst>
              <a:ext uri="{FF2B5EF4-FFF2-40B4-BE49-F238E27FC236}">
                <a16:creationId xmlns:a16="http://schemas.microsoft.com/office/drawing/2014/main" id="{FB95D364-23DA-B84F-82B2-3A652A7B03BC}"/>
              </a:ext>
            </a:extLst>
          </p:cNvPr>
          <p:cNvSpPr/>
          <p:nvPr/>
        </p:nvSpPr>
        <p:spPr>
          <a:xfrm rot="16200000">
            <a:off x="-990511" y="3811693"/>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9" name="Straight Arrow Connector 58">
            <a:extLst>
              <a:ext uri="{FF2B5EF4-FFF2-40B4-BE49-F238E27FC236}">
                <a16:creationId xmlns:a16="http://schemas.microsoft.com/office/drawing/2014/main" id="{2D1F314C-84BD-A641-BCFC-E042BE52E452}"/>
              </a:ext>
            </a:extLst>
          </p:cNvPr>
          <p:cNvCxnSpPr>
            <a:stCxn id="11" idx="1"/>
          </p:cNvCxnSpPr>
          <p:nvPr/>
        </p:nvCxnSpPr>
        <p:spPr>
          <a:xfrm flipH="1">
            <a:off x="688330" y="2751651"/>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60" name="Straight Arrow Connector 59">
            <a:extLst>
              <a:ext uri="{FF2B5EF4-FFF2-40B4-BE49-F238E27FC236}">
                <a16:creationId xmlns:a16="http://schemas.microsoft.com/office/drawing/2014/main" id="{32933F72-FD1C-A74D-900D-03360F983D99}"/>
              </a:ext>
            </a:extLst>
          </p:cNvPr>
          <p:cNvCxnSpPr>
            <a:stCxn id="35" idx="1"/>
          </p:cNvCxnSpPr>
          <p:nvPr/>
        </p:nvCxnSpPr>
        <p:spPr>
          <a:xfrm flipH="1">
            <a:off x="690969" y="532616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62" name="Elbow Connector 61">
            <a:extLst>
              <a:ext uri="{FF2B5EF4-FFF2-40B4-BE49-F238E27FC236}">
                <a16:creationId xmlns:a16="http://schemas.microsoft.com/office/drawing/2014/main" id="{74B97319-A456-534B-9636-824F3E69CBBA}"/>
              </a:ext>
            </a:extLst>
          </p:cNvPr>
          <p:cNvCxnSpPr>
            <a:cxnSpLocks/>
            <a:stCxn id="145" idx="2"/>
            <a:endCxn id="58" idx="1"/>
          </p:cNvCxnSpPr>
          <p:nvPr/>
        </p:nvCxnSpPr>
        <p:spPr>
          <a:xfrm rot="5400000" flipH="1">
            <a:off x="2384756" y="3597139"/>
            <a:ext cx="67866" cy="3870094"/>
          </a:xfrm>
          <a:prstGeom prst="bentConnector3">
            <a:avLst>
              <a:gd name="adj1" fmla="val -336840"/>
            </a:avLst>
          </a:prstGeom>
          <a:noFill/>
          <a:ln w="19050" cap="flat" cmpd="sng">
            <a:solidFill>
              <a:srgbClr val="000000"/>
            </a:solidFill>
            <a:prstDash val="solid"/>
            <a:miter/>
            <a:headEnd type="triangle" w="med" len="med"/>
            <a:tailEnd type="triangle" w="med" len="med"/>
          </a:ln>
        </p:spPr>
      </p:cxnSp>
      <p:sp>
        <p:nvSpPr>
          <p:cNvPr id="4" name="TextBox 3">
            <a:extLst>
              <a:ext uri="{FF2B5EF4-FFF2-40B4-BE49-F238E27FC236}">
                <a16:creationId xmlns:a16="http://schemas.microsoft.com/office/drawing/2014/main" id="{5A5464C9-2350-714E-8530-ACB605D3249A}"/>
              </a:ext>
            </a:extLst>
          </p:cNvPr>
          <p:cNvSpPr txBox="1"/>
          <p:nvPr/>
        </p:nvSpPr>
        <p:spPr>
          <a:xfrm>
            <a:off x="0" y="1100679"/>
            <a:ext cx="11863971" cy="994503"/>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t>Page Tables are distributed across the PIM stacks</a:t>
            </a:r>
          </a:p>
          <a:p>
            <a:pPr marL="342900" indent="-342900" algn="just">
              <a:lnSpc>
                <a:spcPct val="150000"/>
              </a:lnSpc>
              <a:buFont typeface="Arial" panose="020B0604020202020204" pitchFamily="34" charset="0"/>
              <a:buChar char="•"/>
            </a:pPr>
            <a:r>
              <a:rPr lang="en-US" sz="2500" dirty="0"/>
              <a:t>Each translation can require up to four accesses to different PIM stacks</a:t>
            </a:r>
          </a:p>
        </p:txBody>
      </p:sp>
      <p:sp>
        <p:nvSpPr>
          <p:cNvPr id="145" name="矩形">
            <a:extLst>
              <a:ext uri="{FF2B5EF4-FFF2-40B4-BE49-F238E27FC236}">
                <a16:creationId xmlns:a16="http://schemas.microsoft.com/office/drawing/2014/main" id="{4C8E9A6F-6BFA-1B49-93C7-6B48017D101F}"/>
              </a:ext>
            </a:extLst>
          </p:cNvPr>
          <p:cNvSpPr/>
          <p:nvPr/>
        </p:nvSpPr>
        <p:spPr>
          <a:xfrm>
            <a:off x="4161127" y="5176563"/>
            <a:ext cx="385218" cy="389556"/>
          </a:xfrm>
          <a:prstGeom prst="rect">
            <a:avLst/>
          </a:prstGeom>
          <a:noFill/>
          <a:ln w="19050" cap="flat" cmpd="sng">
            <a:solidFill>
              <a:srgbClr val="FF0000"/>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zh-CN"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55" name="矩形">
            <a:extLst>
              <a:ext uri="{FF2B5EF4-FFF2-40B4-BE49-F238E27FC236}">
                <a16:creationId xmlns:a16="http://schemas.microsoft.com/office/drawing/2014/main" id="{37BD50BF-3F84-6145-978D-6D8E642B3FC8}"/>
              </a:ext>
            </a:extLst>
          </p:cNvPr>
          <p:cNvSpPr/>
          <p:nvPr/>
        </p:nvSpPr>
        <p:spPr>
          <a:xfrm>
            <a:off x="4162183" y="331343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sp>
        <p:nvSpPr>
          <p:cNvPr id="162" name="矩形">
            <a:extLst>
              <a:ext uri="{FF2B5EF4-FFF2-40B4-BE49-F238E27FC236}">
                <a16:creationId xmlns:a16="http://schemas.microsoft.com/office/drawing/2014/main" id="{1F5A47C0-690B-8845-8CAC-C0AB39778AEB}"/>
              </a:ext>
            </a:extLst>
          </p:cNvPr>
          <p:cNvSpPr/>
          <p:nvPr/>
        </p:nvSpPr>
        <p:spPr>
          <a:xfrm>
            <a:off x="2035932" y="2548990"/>
            <a:ext cx="388572" cy="386311"/>
          </a:xfrm>
          <a:prstGeom prst="rect">
            <a:avLst/>
          </a:prstGeom>
          <a:noFill/>
          <a:ln w="19050" cap="flat" cmpd="sng">
            <a:solidFill>
              <a:srgbClr val="FF0000"/>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cxnSp>
        <p:nvCxnSpPr>
          <p:cNvPr id="61" name="Elbow Connector 60">
            <a:extLst>
              <a:ext uri="{FF2B5EF4-FFF2-40B4-BE49-F238E27FC236}">
                <a16:creationId xmlns:a16="http://schemas.microsoft.com/office/drawing/2014/main" id="{9C66BD38-E63E-694A-8ADF-7854F8463443}"/>
              </a:ext>
            </a:extLst>
          </p:cNvPr>
          <p:cNvCxnSpPr>
            <a:cxnSpLocks/>
          </p:cNvCxnSpPr>
          <p:nvPr/>
        </p:nvCxnSpPr>
        <p:spPr>
          <a:xfrm rot="16200000" flipV="1">
            <a:off x="2395627" y="639551"/>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5" name="TextBox 4">
            <a:extLst>
              <a:ext uri="{FF2B5EF4-FFF2-40B4-BE49-F238E27FC236}">
                <a16:creationId xmlns:a16="http://schemas.microsoft.com/office/drawing/2014/main" id="{52B8AB6D-D5F0-36BB-2452-3644F717C915}"/>
              </a:ext>
            </a:extLst>
          </p:cNvPr>
          <p:cNvSpPr txBox="1"/>
          <p:nvPr/>
        </p:nvSpPr>
        <p:spPr>
          <a:xfrm>
            <a:off x="6383332" y="2915146"/>
            <a:ext cx="1232421" cy="369332"/>
          </a:xfrm>
          <a:prstGeom prst="rect">
            <a:avLst/>
          </a:prstGeom>
          <a:noFill/>
        </p:spPr>
        <p:txBody>
          <a:bodyPr wrap="square" rtlCol="0">
            <a:spAutoFit/>
          </a:bodyPr>
          <a:lstStyle/>
          <a:p>
            <a:r>
              <a:rPr lang="en-US" dirty="0"/>
              <a:t>	</a:t>
            </a:r>
          </a:p>
        </p:txBody>
      </p:sp>
      <p:sp>
        <p:nvSpPr>
          <p:cNvPr id="6" name="TextBox 5">
            <a:extLst>
              <a:ext uri="{FF2B5EF4-FFF2-40B4-BE49-F238E27FC236}">
                <a16:creationId xmlns:a16="http://schemas.microsoft.com/office/drawing/2014/main" id="{8D4F62F1-56A5-E252-C66F-E19E33DA6C56}"/>
              </a:ext>
            </a:extLst>
          </p:cNvPr>
          <p:cNvSpPr txBox="1"/>
          <p:nvPr/>
        </p:nvSpPr>
        <p:spPr>
          <a:xfrm>
            <a:off x="7006048" y="2315577"/>
            <a:ext cx="2296160" cy="477054"/>
          </a:xfrm>
          <a:prstGeom prst="rect">
            <a:avLst/>
          </a:prstGeom>
          <a:noFill/>
        </p:spPr>
        <p:txBody>
          <a:bodyPr wrap="square" rtlCol="0">
            <a:spAutoFit/>
          </a:bodyPr>
          <a:lstStyle/>
          <a:p>
            <a:r>
              <a:rPr lang="en-US" sz="2500" dirty="0"/>
              <a:t>Virtual Address</a:t>
            </a:r>
          </a:p>
        </p:txBody>
      </p:sp>
      <p:cxnSp>
        <p:nvCxnSpPr>
          <p:cNvPr id="10" name="Straight Connector 9">
            <a:extLst>
              <a:ext uri="{FF2B5EF4-FFF2-40B4-BE49-F238E27FC236}">
                <a16:creationId xmlns:a16="http://schemas.microsoft.com/office/drawing/2014/main" id="{93EEB0D7-9848-3B73-3F6D-E47B6C396D08}"/>
              </a:ext>
            </a:extLst>
          </p:cNvPr>
          <p:cNvCxnSpPr>
            <a:cxnSpLocks/>
          </p:cNvCxnSpPr>
          <p:nvPr/>
        </p:nvCxnSpPr>
        <p:spPr>
          <a:xfrm>
            <a:off x="8047934" y="2968037"/>
            <a:ext cx="0" cy="244552"/>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415A6DF-E5DB-BDBD-6653-8428F0EBDB59}"/>
              </a:ext>
            </a:extLst>
          </p:cNvPr>
          <p:cNvCxnSpPr>
            <a:cxnSpLocks/>
          </p:cNvCxnSpPr>
          <p:nvPr/>
        </p:nvCxnSpPr>
        <p:spPr>
          <a:xfrm>
            <a:off x="5802562" y="3219359"/>
            <a:ext cx="4148692" cy="4555"/>
          </a:xfrm>
          <a:prstGeom prst="line">
            <a:avLst/>
          </a:prstGeom>
          <a:ln w="19050"/>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7B1D97AD-A6DE-A2B3-9539-960F8890BE51}"/>
              </a:ext>
            </a:extLst>
          </p:cNvPr>
          <p:cNvCxnSpPr>
            <a:cxnSpLocks/>
            <a:endCxn id="67" idx="0"/>
          </p:cNvCxnSpPr>
          <p:nvPr/>
        </p:nvCxnSpPr>
        <p:spPr>
          <a:xfrm flipH="1">
            <a:off x="5805510" y="3212545"/>
            <a:ext cx="3877" cy="394992"/>
          </a:xfrm>
          <a:prstGeom prst="line">
            <a:avLst/>
          </a:prstGeom>
          <a:ln w="19050"/>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1A9F2BD4-3D65-FD95-C6BB-2F93B92CA4E0}"/>
              </a:ext>
            </a:extLst>
          </p:cNvPr>
          <p:cNvSpPr txBox="1"/>
          <p:nvPr/>
        </p:nvSpPr>
        <p:spPr>
          <a:xfrm>
            <a:off x="5767983" y="3135380"/>
            <a:ext cx="1119985" cy="477054"/>
          </a:xfrm>
          <a:prstGeom prst="rect">
            <a:avLst/>
          </a:prstGeom>
          <a:noFill/>
        </p:spPr>
        <p:txBody>
          <a:bodyPr wrap="square" rtlCol="0">
            <a:spAutoFit/>
          </a:bodyPr>
          <a:lstStyle/>
          <a:p>
            <a:r>
              <a:rPr lang="en-US" sz="2500" dirty="0">
                <a:cs typeface="Times New Roman" panose="02020603050405020304" pitchFamily="18" charset="0"/>
              </a:rPr>
              <a:t>47:39</a:t>
            </a:r>
          </a:p>
        </p:txBody>
      </p:sp>
      <p:sp>
        <p:nvSpPr>
          <p:cNvPr id="65" name="Rectangle 64">
            <a:extLst>
              <a:ext uri="{FF2B5EF4-FFF2-40B4-BE49-F238E27FC236}">
                <a16:creationId xmlns:a16="http://schemas.microsoft.com/office/drawing/2014/main" id="{405752F0-9AE4-BD02-880E-9AA546B54ACE}"/>
              </a:ext>
            </a:extLst>
          </p:cNvPr>
          <p:cNvSpPr/>
          <p:nvPr/>
        </p:nvSpPr>
        <p:spPr>
          <a:xfrm>
            <a:off x="6200408" y="3576600"/>
            <a:ext cx="747872" cy="9463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57A19068-0DF6-B482-7BEB-A960E0C28AB5}"/>
              </a:ext>
            </a:extLst>
          </p:cNvPr>
          <p:cNvSpPr txBox="1"/>
          <p:nvPr/>
        </p:nvSpPr>
        <p:spPr>
          <a:xfrm>
            <a:off x="5415628" y="4669099"/>
            <a:ext cx="787518" cy="477054"/>
          </a:xfrm>
          <a:prstGeom prst="rect">
            <a:avLst/>
          </a:prstGeom>
          <a:noFill/>
        </p:spPr>
        <p:txBody>
          <a:bodyPr wrap="square" rtlCol="0">
            <a:spAutoFit/>
          </a:bodyPr>
          <a:lstStyle/>
          <a:p>
            <a:r>
              <a:rPr lang="en-US" sz="2500" dirty="0">
                <a:cs typeface="Times New Roman" panose="02020603050405020304" pitchFamily="18" charset="0"/>
              </a:rPr>
              <a:t>CR3 </a:t>
            </a:r>
          </a:p>
        </p:txBody>
      </p:sp>
      <p:sp>
        <p:nvSpPr>
          <p:cNvPr id="67" name="Oval 66">
            <a:extLst>
              <a:ext uri="{FF2B5EF4-FFF2-40B4-BE49-F238E27FC236}">
                <a16:creationId xmlns:a16="http://schemas.microsoft.com/office/drawing/2014/main" id="{92904A3D-9352-116A-0912-75A02735BE4E}"/>
              </a:ext>
            </a:extLst>
          </p:cNvPr>
          <p:cNvSpPr/>
          <p:nvPr/>
        </p:nvSpPr>
        <p:spPr>
          <a:xfrm>
            <a:off x="5688605" y="3607537"/>
            <a:ext cx="233809" cy="2553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A44F2A82-A9D2-BBC5-7362-A0F491A174E7}"/>
              </a:ext>
            </a:extLst>
          </p:cNvPr>
          <p:cNvCxnSpPr>
            <a:cxnSpLocks/>
            <a:stCxn id="67" idx="0"/>
            <a:endCxn id="67" idx="4"/>
          </p:cNvCxnSpPr>
          <p:nvPr/>
        </p:nvCxnSpPr>
        <p:spPr>
          <a:xfrm>
            <a:off x="5805510" y="3607537"/>
            <a:ext cx="0" cy="255319"/>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74868F06-EA34-1884-F48B-C87514C05277}"/>
              </a:ext>
            </a:extLst>
          </p:cNvPr>
          <p:cNvCxnSpPr>
            <a:cxnSpLocks/>
          </p:cNvCxnSpPr>
          <p:nvPr/>
        </p:nvCxnSpPr>
        <p:spPr>
          <a:xfrm>
            <a:off x="5692482" y="3737729"/>
            <a:ext cx="233809" cy="0"/>
          </a:xfrm>
          <a:prstGeom prst="line">
            <a:avLst/>
          </a:prstGeom>
          <a:ln w="19050"/>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CB92A97B-7970-0DC9-671F-E95E57AEA6C5}"/>
              </a:ext>
            </a:extLst>
          </p:cNvPr>
          <p:cNvSpPr txBox="1"/>
          <p:nvPr/>
        </p:nvSpPr>
        <p:spPr>
          <a:xfrm>
            <a:off x="6438990" y="3832055"/>
            <a:ext cx="429020" cy="477054"/>
          </a:xfrm>
          <a:prstGeom prst="rect">
            <a:avLst/>
          </a:prstGeom>
          <a:noFill/>
        </p:spPr>
        <p:txBody>
          <a:bodyPr wrap="square" lIns="0" rIns="0" rtlCol="0">
            <a:spAutoFit/>
          </a:bodyPr>
          <a:lstStyle/>
          <a:p>
            <a:r>
              <a:rPr lang="en-US" sz="2500" dirty="0"/>
              <a:t>L4</a:t>
            </a:r>
          </a:p>
        </p:txBody>
      </p:sp>
      <p:sp>
        <p:nvSpPr>
          <p:cNvPr id="71" name="TextBox 70">
            <a:extLst>
              <a:ext uri="{FF2B5EF4-FFF2-40B4-BE49-F238E27FC236}">
                <a16:creationId xmlns:a16="http://schemas.microsoft.com/office/drawing/2014/main" id="{80419201-60C4-F469-F14D-357FB4C0A4B0}"/>
              </a:ext>
            </a:extLst>
          </p:cNvPr>
          <p:cNvSpPr txBox="1"/>
          <p:nvPr/>
        </p:nvSpPr>
        <p:spPr>
          <a:xfrm>
            <a:off x="7221519" y="3127618"/>
            <a:ext cx="1059893" cy="477054"/>
          </a:xfrm>
          <a:prstGeom prst="rect">
            <a:avLst/>
          </a:prstGeom>
          <a:noFill/>
        </p:spPr>
        <p:txBody>
          <a:bodyPr wrap="square" lIns="0" rIns="0" rtlCol="0">
            <a:spAutoFit/>
          </a:bodyPr>
          <a:lstStyle/>
          <a:p>
            <a:r>
              <a:rPr lang="en-US" sz="2500" dirty="0">
                <a:cs typeface="Times New Roman" panose="02020603050405020304" pitchFamily="18" charset="0"/>
              </a:rPr>
              <a:t>38:30</a:t>
            </a:r>
          </a:p>
        </p:txBody>
      </p:sp>
      <p:sp>
        <p:nvSpPr>
          <p:cNvPr id="72" name="TextBox 71">
            <a:extLst>
              <a:ext uri="{FF2B5EF4-FFF2-40B4-BE49-F238E27FC236}">
                <a16:creationId xmlns:a16="http://schemas.microsoft.com/office/drawing/2014/main" id="{352E7548-74CD-0E05-B427-91746B4CBAB0}"/>
              </a:ext>
            </a:extLst>
          </p:cNvPr>
          <p:cNvSpPr txBox="1"/>
          <p:nvPr/>
        </p:nvSpPr>
        <p:spPr>
          <a:xfrm>
            <a:off x="8601410" y="3120231"/>
            <a:ext cx="927219" cy="477054"/>
          </a:xfrm>
          <a:prstGeom prst="rect">
            <a:avLst/>
          </a:prstGeom>
          <a:noFill/>
        </p:spPr>
        <p:txBody>
          <a:bodyPr wrap="square" lIns="0" rIns="0" rtlCol="0">
            <a:spAutoFit/>
          </a:bodyPr>
          <a:lstStyle/>
          <a:p>
            <a:r>
              <a:rPr lang="en-US" sz="2500" dirty="0">
                <a:cs typeface="Times New Roman" panose="02020603050405020304" pitchFamily="18" charset="0"/>
              </a:rPr>
              <a:t>29:21</a:t>
            </a:r>
          </a:p>
        </p:txBody>
      </p:sp>
      <p:sp>
        <p:nvSpPr>
          <p:cNvPr id="73" name="TextBox 72">
            <a:extLst>
              <a:ext uri="{FF2B5EF4-FFF2-40B4-BE49-F238E27FC236}">
                <a16:creationId xmlns:a16="http://schemas.microsoft.com/office/drawing/2014/main" id="{98A89F78-A6CC-4D74-52F8-7C54F2E4EE05}"/>
              </a:ext>
            </a:extLst>
          </p:cNvPr>
          <p:cNvSpPr txBox="1"/>
          <p:nvPr/>
        </p:nvSpPr>
        <p:spPr>
          <a:xfrm>
            <a:off x="10005994" y="3106405"/>
            <a:ext cx="874257" cy="477054"/>
          </a:xfrm>
          <a:prstGeom prst="rect">
            <a:avLst/>
          </a:prstGeom>
          <a:noFill/>
        </p:spPr>
        <p:txBody>
          <a:bodyPr wrap="square" lIns="0" rIns="0" rtlCol="0">
            <a:spAutoFit/>
          </a:bodyPr>
          <a:lstStyle/>
          <a:p>
            <a:r>
              <a:rPr lang="en-US" sz="2500" dirty="0">
                <a:cs typeface="Times New Roman" panose="02020603050405020304" pitchFamily="18" charset="0"/>
              </a:rPr>
              <a:t>20:12</a:t>
            </a:r>
          </a:p>
        </p:txBody>
      </p:sp>
      <p:cxnSp>
        <p:nvCxnSpPr>
          <p:cNvPr id="76" name="Straight Arrow Connector 75">
            <a:extLst>
              <a:ext uri="{FF2B5EF4-FFF2-40B4-BE49-F238E27FC236}">
                <a16:creationId xmlns:a16="http://schemas.microsoft.com/office/drawing/2014/main" id="{3B1B561A-ADB6-8035-700C-7C8A92AE59FB}"/>
              </a:ext>
            </a:extLst>
          </p:cNvPr>
          <p:cNvCxnSpPr>
            <a:cxnSpLocks/>
          </p:cNvCxnSpPr>
          <p:nvPr/>
        </p:nvCxnSpPr>
        <p:spPr>
          <a:xfrm>
            <a:off x="5925954" y="3737729"/>
            <a:ext cx="27445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B519A448-B387-C59D-3579-CF855783E717}"/>
              </a:ext>
            </a:extLst>
          </p:cNvPr>
          <p:cNvCxnSpPr>
            <a:cxnSpLocks/>
            <a:endCxn id="66" idx="0"/>
          </p:cNvCxnSpPr>
          <p:nvPr/>
        </p:nvCxnSpPr>
        <p:spPr>
          <a:xfrm>
            <a:off x="5802562" y="3862856"/>
            <a:ext cx="6825" cy="806243"/>
          </a:xfrm>
          <a:prstGeom prst="line">
            <a:avLst/>
          </a:prstGeom>
          <a:ln w="19050"/>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4EBF786B-1EE0-B97C-94AD-0A772DA58DB1}"/>
              </a:ext>
            </a:extLst>
          </p:cNvPr>
          <p:cNvSpPr/>
          <p:nvPr/>
        </p:nvSpPr>
        <p:spPr>
          <a:xfrm>
            <a:off x="7615382" y="3576424"/>
            <a:ext cx="747872" cy="9463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4AD70885-E1F4-3E15-AEA9-509448F5376E}"/>
              </a:ext>
            </a:extLst>
          </p:cNvPr>
          <p:cNvSpPr txBox="1"/>
          <p:nvPr/>
        </p:nvSpPr>
        <p:spPr>
          <a:xfrm>
            <a:off x="7820581" y="3830132"/>
            <a:ext cx="429020" cy="477054"/>
          </a:xfrm>
          <a:prstGeom prst="rect">
            <a:avLst/>
          </a:prstGeom>
          <a:noFill/>
        </p:spPr>
        <p:txBody>
          <a:bodyPr wrap="square" lIns="0" rIns="0" rtlCol="0">
            <a:spAutoFit/>
          </a:bodyPr>
          <a:lstStyle/>
          <a:p>
            <a:r>
              <a:rPr lang="en-US" sz="2500" dirty="0"/>
              <a:t>L3</a:t>
            </a:r>
          </a:p>
        </p:txBody>
      </p:sp>
      <p:sp>
        <p:nvSpPr>
          <p:cNvPr id="91" name="Rectangle 90">
            <a:extLst>
              <a:ext uri="{FF2B5EF4-FFF2-40B4-BE49-F238E27FC236}">
                <a16:creationId xmlns:a16="http://schemas.microsoft.com/office/drawing/2014/main" id="{77AF5E73-835F-E209-EF93-786306AB9C10}"/>
              </a:ext>
            </a:extLst>
          </p:cNvPr>
          <p:cNvSpPr/>
          <p:nvPr/>
        </p:nvSpPr>
        <p:spPr>
          <a:xfrm>
            <a:off x="8996830" y="3582938"/>
            <a:ext cx="747872" cy="9463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2B24DFB9-2EEB-8A99-109E-7B35E747F7F8}"/>
              </a:ext>
            </a:extLst>
          </p:cNvPr>
          <p:cNvSpPr txBox="1"/>
          <p:nvPr/>
        </p:nvSpPr>
        <p:spPr>
          <a:xfrm>
            <a:off x="9203337" y="3830957"/>
            <a:ext cx="429020" cy="477054"/>
          </a:xfrm>
          <a:prstGeom prst="rect">
            <a:avLst/>
          </a:prstGeom>
          <a:noFill/>
        </p:spPr>
        <p:txBody>
          <a:bodyPr wrap="square" lIns="0" rIns="0" rtlCol="0">
            <a:spAutoFit/>
          </a:bodyPr>
          <a:lstStyle/>
          <a:p>
            <a:r>
              <a:rPr lang="en-US" sz="2500" dirty="0"/>
              <a:t>L2</a:t>
            </a:r>
          </a:p>
        </p:txBody>
      </p:sp>
      <p:sp>
        <p:nvSpPr>
          <p:cNvPr id="99" name="Rectangle 98">
            <a:extLst>
              <a:ext uri="{FF2B5EF4-FFF2-40B4-BE49-F238E27FC236}">
                <a16:creationId xmlns:a16="http://schemas.microsoft.com/office/drawing/2014/main" id="{23369780-477E-9D95-3FEC-695BA64FD51E}"/>
              </a:ext>
            </a:extLst>
          </p:cNvPr>
          <p:cNvSpPr/>
          <p:nvPr/>
        </p:nvSpPr>
        <p:spPr>
          <a:xfrm>
            <a:off x="10378181" y="3576424"/>
            <a:ext cx="747872" cy="9463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7E6F2AC7-72AA-0C4E-B23C-C3F7286C1737}"/>
              </a:ext>
            </a:extLst>
          </p:cNvPr>
          <p:cNvSpPr txBox="1"/>
          <p:nvPr/>
        </p:nvSpPr>
        <p:spPr>
          <a:xfrm>
            <a:off x="10588610" y="3826901"/>
            <a:ext cx="429020" cy="477054"/>
          </a:xfrm>
          <a:prstGeom prst="rect">
            <a:avLst/>
          </a:prstGeom>
          <a:noFill/>
        </p:spPr>
        <p:txBody>
          <a:bodyPr wrap="square" lIns="0" rIns="0" rtlCol="0">
            <a:spAutoFit/>
          </a:bodyPr>
          <a:lstStyle/>
          <a:p>
            <a:r>
              <a:rPr lang="en-US" sz="2500" dirty="0"/>
              <a:t>L1</a:t>
            </a:r>
          </a:p>
        </p:txBody>
      </p:sp>
      <p:cxnSp>
        <p:nvCxnSpPr>
          <p:cNvPr id="102" name="Straight Arrow Connector 101">
            <a:extLst>
              <a:ext uri="{FF2B5EF4-FFF2-40B4-BE49-F238E27FC236}">
                <a16:creationId xmlns:a16="http://schemas.microsoft.com/office/drawing/2014/main" id="{5F02E2FE-565E-04E5-4E8B-C1FDD86E5200}"/>
              </a:ext>
            </a:extLst>
          </p:cNvPr>
          <p:cNvCxnSpPr>
            <a:cxnSpLocks/>
            <a:stCxn id="99" idx="3"/>
          </p:cNvCxnSpPr>
          <p:nvPr/>
        </p:nvCxnSpPr>
        <p:spPr>
          <a:xfrm>
            <a:off x="11126053" y="4049591"/>
            <a:ext cx="53929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3" name="TextBox 102">
            <a:extLst>
              <a:ext uri="{FF2B5EF4-FFF2-40B4-BE49-F238E27FC236}">
                <a16:creationId xmlns:a16="http://schemas.microsoft.com/office/drawing/2014/main" id="{F695CD14-B48F-73E6-B2F0-9D48926DFCD5}"/>
              </a:ext>
            </a:extLst>
          </p:cNvPr>
          <p:cNvSpPr txBox="1"/>
          <p:nvPr/>
        </p:nvSpPr>
        <p:spPr>
          <a:xfrm>
            <a:off x="11117784" y="3612434"/>
            <a:ext cx="822723" cy="477054"/>
          </a:xfrm>
          <a:prstGeom prst="rect">
            <a:avLst/>
          </a:prstGeom>
          <a:noFill/>
        </p:spPr>
        <p:txBody>
          <a:bodyPr wrap="square" rtlCol="0">
            <a:spAutoFit/>
          </a:bodyPr>
          <a:lstStyle/>
          <a:p>
            <a:r>
              <a:rPr lang="en-US" sz="2500" dirty="0"/>
              <a:t>PPN</a:t>
            </a:r>
          </a:p>
        </p:txBody>
      </p:sp>
      <p:sp>
        <p:nvSpPr>
          <p:cNvPr id="3" name="矩形">
            <a:extLst>
              <a:ext uri="{FF2B5EF4-FFF2-40B4-BE49-F238E27FC236}">
                <a16:creationId xmlns:a16="http://schemas.microsoft.com/office/drawing/2014/main" id="{C3BE7769-4F43-87E0-E8CB-8583E796DE58}"/>
              </a:ext>
            </a:extLst>
          </p:cNvPr>
          <p:cNvSpPr/>
          <p:nvPr/>
        </p:nvSpPr>
        <p:spPr>
          <a:xfrm>
            <a:off x="1163006" y="2543803"/>
            <a:ext cx="388572" cy="386311"/>
          </a:xfrm>
          <a:prstGeom prst="rect">
            <a:avLst/>
          </a:prstGeom>
          <a:noFill/>
          <a:ln w="19050" cap="flat" cmpd="sng">
            <a:solidFill>
              <a:srgbClr val="FF0000"/>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sp>
        <p:nvSpPr>
          <p:cNvPr id="7" name="Right Arrow 6">
            <a:extLst>
              <a:ext uri="{FF2B5EF4-FFF2-40B4-BE49-F238E27FC236}">
                <a16:creationId xmlns:a16="http://schemas.microsoft.com/office/drawing/2014/main" id="{8D5A4D2A-9648-CD53-58C5-88EC758C2C3B}"/>
              </a:ext>
            </a:extLst>
          </p:cNvPr>
          <p:cNvSpPr/>
          <p:nvPr/>
        </p:nvSpPr>
        <p:spPr>
          <a:xfrm rot="16200000">
            <a:off x="250085" y="3903917"/>
            <a:ext cx="2231696" cy="243516"/>
          </a:xfrm>
          <a:prstGeom prst="rightArrow">
            <a:avLst/>
          </a:prstGeom>
          <a:solidFill>
            <a:srgbClr val="FF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a:extLst>
              <a:ext uri="{FF2B5EF4-FFF2-40B4-BE49-F238E27FC236}">
                <a16:creationId xmlns:a16="http://schemas.microsoft.com/office/drawing/2014/main" id="{88DE5C47-0FD6-BD12-5E29-F849144F3709}"/>
              </a:ext>
            </a:extLst>
          </p:cNvPr>
          <p:cNvSpPr/>
          <p:nvPr/>
        </p:nvSpPr>
        <p:spPr>
          <a:xfrm>
            <a:off x="4170135" y="2576619"/>
            <a:ext cx="368294" cy="370967"/>
          </a:xfrm>
          <a:prstGeom prst="rect">
            <a:avLst/>
          </a:prstGeom>
          <a:solidFill>
            <a:srgbClr val="7F7F7F"/>
          </a:solidFill>
          <a:ln w="28575"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矩形">
            <a:extLst>
              <a:ext uri="{FF2B5EF4-FFF2-40B4-BE49-F238E27FC236}">
                <a16:creationId xmlns:a16="http://schemas.microsoft.com/office/drawing/2014/main" id="{0BE16DC3-99FF-5240-930F-3D41604D8CFF}"/>
              </a:ext>
            </a:extLst>
          </p:cNvPr>
          <p:cNvSpPr/>
          <p:nvPr/>
        </p:nvSpPr>
        <p:spPr>
          <a:xfrm>
            <a:off x="4158691" y="2568287"/>
            <a:ext cx="397123" cy="383285"/>
          </a:xfrm>
          <a:prstGeom prst="rect">
            <a:avLst/>
          </a:prstGeom>
          <a:noFill/>
          <a:ln w="19050" cap="flat" cmpd="sng">
            <a:solidFill>
              <a:srgbClr val="FF0000"/>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5" name="直线">
            <a:extLst>
              <a:ext uri="{FF2B5EF4-FFF2-40B4-BE49-F238E27FC236}">
                <a16:creationId xmlns:a16="http://schemas.microsoft.com/office/drawing/2014/main" id="{7EA09050-FB54-FD59-5F33-63D6B5D6EC97}"/>
              </a:ext>
            </a:extLst>
          </p:cNvPr>
          <p:cNvSpPr/>
          <p:nvPr/>
        </p:nvSpPr>
        <p:spPr>
          <a:xfrm>
            <a:off x="4333997" y="4767083"/>
            <a:ext cx="0" cy="41948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4" name="Right Arrow 103">
            <a:extLst>
              <a:ext uri="{FF2B5EF4-FFF2-40B4-BE49-F238E27FC236}">
                <a16:creationId xmlns:a16="http://schemas.microsoft.com/office/drawing/2014/main" id="{765F6DDB-AEE9-C990-0F31-B49A2F792A58}"/>
              </a:ext>
            </a:extLst>
          </p:cNvPr>
          <p:cNvSpPr/>
          <p:nvPr/>
        </p:nvSpPr>
        <p:spPr>
          <a:xfrm rot="19268816">
            <a:off x="1102791" y="3923422"/>
            <a:ext cx="3441137" cy="252339"/>
          </a:xfrm>
          <a:prstGeom prst="rightArrow">
            <a:avLst/>
          </a:prstGeom>
          <a:solidFill>
            <a:srgbClr val="FF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ight Arrow 104">
            <a:extLst>
              <a:ext uri="{FF2B5EF4-FFF2-40B4-BE49-F238E27FC236}">
                <a16:creationId xmlns:a16="http://schemas.microsoft.com/office/drawing/2014/main" id="{A6461AE6-B38F-F116-BAD7-A9F142AFEFE7}"/>
              </a:ext>
            </a:extLst>
          </p:cNvPr>
          <p:cNvSpPr/>
          <p:nvPr/>
        </p:nvSpPr>
        <p:spPr>
          <a:xfrm>
            <a:off x="1555549" y="5190512"/>
            <a:ext cx="2620143" cy="243516"/>
          </a:xfrm>
          <a:prstGeom prst="rightArrow">
            <a:avLst/>
          </a:prstGeom>
          <a:solidFill>
            <a:srgbClr val="FF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ight Arrow 105">
            <a:extLst>
              <a:ext uri="{FF2B5EF4-FFF2-40B4-BE49-F238E27FC236}">
                <a16:creationId xmlns:a16="http://schemas.microsoft.com/office/drawing/2014/main" id="{C26B94C4-15FA-A0D7-4389-F84C1EB2C24A}"/>
              </a:ext>
            </a:extLst>
          </p:cNvPr>
          <p:cNvSpPr/>
          <p:nvPr/>
        </p:nvSpPr>
        <p:spPr>
          <a:xfrm rot="17404313">
            <a:off x="702796" y="3909859"/>
            <a:ext cx="2306890" cy="230454"/>
          </a:xfrm>
          <a:prstGeom prst="rightArrow">
            <a:avLst/>
          </a:prstGeom>
          <a:solidFill>
            <a:srgbClr val="FF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50EAE9D3-207F-EAF5-AFBB-2681A9E45608}"/>
              </a:ext>
            </a:extLst>
          </p:cNvPr>
          <p:cNvSpPr txBox="1"/>
          <p:nvPr/>
        </p:nvSpPr>
        <p:spPr>
          <a:xfrm>
            <a:off x="1298799" y="5686600"/>
            <a:ext cx="2943616" cy="477054"/>
          </a:xfrm>
          <a:prstGeom prst="rect">
            <a:avLst/>
          </a:prstGeom>
          <a:noFill/>
        </p:spPr>
        <p:txBody>
          <a:bodyPr wrap="square" rtlCol="0">
            <a:spAutoFit/>
          </a:bodyPr>
          <a:lstStyle/>
          <a:p>
            <a:r>
              <a:rPr lang="en-US" sz="2500" b="1" dirty="0"/>
              <a:t>TLB Miss at Stack 5</a:t>
            </a:r>
          </a:p>
        </p:txBody>
      </p:sp>
      <p:cxnSp>
        <p:nvCxnSpPr>
          <p:cNvPr id="9" name="Straight Connector 8">
            <a:extLst>
              <a:ext uri="{FF2B5EF4-FFF2-40B4-BE49-F238E27FC236}">
                <a16:creationId xmlns:a16="http://schemas.microsoft.com/office/drawing/2014/main" id="{F8BB0F58-9EC4-D7BC-FA41-ED8B5A81D715}"/>
              </a:ext>
            </a:extLst>
          </p:cNvPr>
          <p:cNvCxnSpPr>
            <a:cxnSpLocks/>
            <a:endCxn id="31" idx="0"/>
          </p:cNvCxnSpPr>
          <p:nvPr/>
        </p:nvCxnSpPr>
        <p:spPr>
          <a:xfrm flipH="1">
            <a:off x="7166779" y="3225461"/>
            <a:ext cx="3877" cy="394992"/>
          </a:xfrm>
          <a:prstGeom prst="line">
            <a:avLst/>
          </a:prstGeom>
          <a:ln w="19050"/>
        </p:spPr>
        <p:style>
          <a:lnRef idx="1">
            <a:schemeClr val="dk1"/>
          </a:lnRef>
          <a:fillRef idx="0">
            <a:schemeClr val="dk1"/>
          </a:fillRef>
          <a:effectRef idx="0">
            <a:schemeClr val="dk1"/>
          </a:effectRef>
          <a:fontRef idx="minor">
            <a:schemeClr val="tx1"/>
          </a:fontRef>
        </p:style>
      </p:cxnSp>
      <p:sp>
        <p:nvSpPr>
          <p:cNvPr id="31" name="Oval 30">
            <a:extLst>
              <a:ext uri="{FF2B5EF4-FFF2-40B4-BE49-F238E27FC236}">
                <a16:creationId xmlns:a16="http://schemas.microsoft.com/office/drawing/2014/main" id="{E26AD8A5-5EA4-D020-DC0E-016C22F70AF0}"/>
              </a:ext>
            </a:extLst>
          </p:cNvPr>
          <p:cNvSpPr/>
          <p:nvPr/>
        </p:nvSpPr>
        <p:spPr>
          <a:xfrm>
            <a:off x="7049874" y="3620453"/>
            <a:ext cx="233809" cy="2553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984AEF53-B0B6-1E0C-4321-C71885C66BBD}"/>
              </a:ext>
            </a:extLst>
          </p:cNvPr>
          <p:cNvCxnSpPr>
            <a:cxnSpLocks/>
            <a:stCxn id="31" idx="0"/>
            <a:endCxn id="31" idx="4"/>
          </p:cNvCxnSpPr>
          <p:nvPr/>
        </p:nvCxnSpPr>
        <p:spPr>
          <a:xfrm>
            <a:off x="7166779" y="3620453"/>
            <a:ext cx="0" cy="255319"/>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1D0F7558-5235-76A8-0136-006B04C58ED5}"/>
              </a:ext>
            </a:extLst>
          </p:cNvPr>
          <p:cNvCxnSpPr>
            <a:cxnSpLocks/>
          </p:cNvCxnSpPr>
          <p:nvPr/>
        </p:nvCxnSpPr>
        <p:spPr>
          <a:xfrm>
            <a:off x="7053751" y="3750645"/>
            <a:ext cx="23380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55B95FE4-A98E-398B-14D6-28EAA53CF855}"/>
              </a:ext>
            </a:extLst>
          </p:cNvPr>
          <p:cNvCxnSpPr>
            <a:cxnSpLocks/>
          </p:cNvCxnSpPr>
          <p:nvPr/>
        </p:nvCxnSpPr>
        <p:spPr>
          <a:xfrm>
            <a:off x="7287223" y="3750645"/>
            <a:ext cx="33443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AB29A14C-72B4-9C3F-8EB4-86DBD4345C12}"/>
              </a:ext>
            </a:extLst>
          </p:cNvPr>
          <p:cNvCxnSpPr>
            <a:cxnSpLocks/>
            <a:stCxn id="31" idx="2"/>
          </p:cNvCxnSpPr>
          <p:nvPr/>
        </p:nvCxnSpPr>
        <p:spPr>
          <a:xfrm flipH="1">
            <a:off x="6961827" y="3748113"/>
            <a:ext cx="88047" cy="2756"/>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7E9199B6-F35C-F533-8FD9-00EF8350CE4F}"/>
              </a:ext>
            </a:extLst>
          </p:cNvPr>
          <p:cNvCxnSpPr>
            <a:cxnSpLocks/>
            <a:endCxn id="117" idx="0"/>
          </p:cNvCxnSpPr>
          <p:nvPr/>
        </p:nvCxnSpPr>
        <p:spPr>
          <a:xfrm flipH="1">
            <a:off x="8554523" y="3223914"/>
            <a:ext cx="3877" cy="394992"/>
          </a:xfrm>
          <a:prstGeom prst="line">
            <a:avLst/>
          </a:prstGeom>
          <a:ln w="19050"/>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0F7FE5D4-D859-0128-1AFE-657E0ED9C179}"/>
              </a:ext>
            </a:extLst>
          </p:cNvPr>
          <p:cNvSpPr/>
          <p:nvPr/>
        </p:nvSpPr>
        <p:spPr>
          <a:xfrm>
            <a:off x="8437618" y="3618906"/>
            <a:ext cx="233809" cy="2553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DF1C9629-DE07-554C-29B6-DEB220090498}"/>
              </a:ext>
            </a:extLst>
          </p:cNvPr>
          <p:cNvCxnSpPr>
            <a:cxnSpLocks/>
            <a:stCxn id="117" idx="0"/>
            <a:endCxn id="117" idx="4"/>
          </p:cNvCxnSpPr>
          <p:nvPr/>
        </p:nvCxnSpPr>
        <p:spPr>
          <a:xfrm>
            <a:off x="8554523" y="3618906"/>
            <a:ext cx="0" cy="255319"/>
          </a:xfrm>
          <a:prstGeom prst="line">
            <a:avLst/>
          </a:prstGeom>
          <a:ln w="19050"/>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D4CBD400-E34E-CCBE-A7E2-87B7F234CD00}"/>
              </a:ext>
            </a:extLst>
          </p:cNvPr>
          <p:cNvCxnSpPr>
            <a:cxnSpLocks/>
          </p:cNvCxnSpPr>
          <p:nvPr/>
        </p:nvCxnSpPr>
        <p:spPr>
          <a:xfrm>
            <a:off x="8441495" y="3749098"/>
            <a:ext cx="23380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9B82DE6A-9B82-0941-1167-292A7176AA3E}"/>
              </a:ext>
            </a:extLst>
          </p:cNvPr>
          <p:cNvCxnSpPr>
            <a:cxnSpLocks/>
          </p:cNvCxnSpPr>
          <p:nvPr/>
        </p:nvCxnSpPr>
        <p:spPr>
          <a:xfrm>
            <a:off x="8674967" y="3749098"/>
            <a:ext cx="32186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400B3DAD-413E-9530-6D8F-B7194A734514}"/>
              </a:ext>
            </a:extLst>
          </p:cNvPr>
          <p:cNvCxnSpPr>
            <a:cxnSpLocks/>
            <a:stCxn id="117" idx="2"/>
          </p:cNvCxnSpPr>
          <p:nvPr/>
        </p:nvCxnSpPr>
        <p:spPr>
          <a:xfrm flipH="1">
            <a:off x="8349571" y="3746566"/>
            <a:ext cx="88047" cy="2756"/>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C44B4F8E-3C22-958A-4391-AFEEF384BDC1}"/>
              </a:ext>
            </a:extLst>
          </p:cNvPr>
          <p:cNvCxnSpPr>
            <a:cxnSpLocks/>
            <a:endCxn id="123" idx="0"/>
          </p:cNvCxnSpPr>
          <p:nvPr/>
        </p:nvCxnSpPr>
        <p:spPr>
          <a:xfrm flipH="1">
            <a:off x="9951254" y="3212545"/>
            <a:ext cx="3877" cy="394992"/>
          </a:xfrm>
          <a:prstGeom prst="line">
            <a:avLst/>
          </a:prstGeom>
          <a:ln w="19050"/>
        </p:spPr>
        <p:style>
          <a:lnRef idx="1">
            <a:schemeClr val="dk1"/>
          </a:lnRef>
          <a:fillRef idx="0">
            <a:schemeClr val="dk1"/>
          </a:fillRef>
          <a:effectRef idx="0">
            <a:schemeClr val="dk1"/>
          </a:effectRef>
          <a:fontRef idx="minor">
            <a:schemeClr val="tx1"/>
          </a:fontRef>
        </p:style>
      </p:cxnSp>
      <p:sp>
        <p:nvSpPr>
          <p:cNvPr id="123" name="Oval 122">
            <a:extLst>
              <a:ext uri="{FF2B5EF4-FFF2-40B4-BE49-F238E27FC236}">
                <a16:creationId xmlns:a16="http://schemas.microsoft.com/office/drawing/2014/main" id="{A07FD356-99A7-F3FB-2FB4-D853B45622C8}"/>
              </a:ext>
            </a:extLst>
          </p:cNvPr>
          <p:cNvSpPr/>
          <p:nvPr/>
        </p:nvSpPr>
        <p:spPr>
          <a:xfrm>
            <a:off x="9834349" y="3607537"/>
            <a:ext cx="233809" cy="2553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60599AF6-B326-C0D3-D412-B5908D3FF361}"/>
              </a:ext>
            </a:extLst>
          </p:cNvPr>
          <p:cNvCxnSpPr>
            <a:cxnSpLocks/>
            <a:stCxn id="123" idx="0"/>
            <a:endCxn id="123" idx="4"/>
          </p:cNvCxnSpPr>
          <p:nvPr/>
        </p:nvCxnSpPr>
        <p:spPr>
          <a:xfrm>
            <a:off x="9951254" y="3607537"/>
            <a:ext cx="0" cy="255319"/>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452F18A1-9E86-7BDF-331F-3B9F91DA2AE1}"/>
              </a:ext>
            </a:extLst>
          </p:cNvPr>
          <p:cNvCxnSpPr>
            <a:cxnSpLocks/>
          </p:cNvCxnSpPr>
          <p:nvPr/>
        </p:nvCxnSpPr>
        <p:spPr>
          <a:xfrm>
            <a:off x="9838226" y="3737729"/>
            <a:ext cx="23380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A704CA9C-E510-50EF-6FC5-906D84D67755}"/>
              </a:ext>
            </a:extLst>
          </p:cNvPr>
          <p:cNvCxnSpPr>
            <a:cxnSpLocks/>
          </p:cNvCxnSpPr>
          <p:nvPr/>
        </p:nvCxnSpPr>
        <p:spPr>
          <a:xfrm flipV="1">
            <a:off x="10071698" y="3735197"/>
            <a:ext cx="306483" cy="253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3CB4435-85A2-855D-E319-8351D79A342C}"/>
              </a:ext>
            </a:extLst>
          </p:cNvPr>
          <p:cNvCxnSpPr>
            <a:cxnSpLocks/>
            <a:stCxn id="123" idx="2"/>
          </p:cNvCxnSpPr>
          <p:nvPr/>
        </p:nvCxnSpPr>
        <p:spPr>
          <a:xfrm flipH="1">
            <a:off x="9746302" y="3735197"/>
            <a:ext cx="88047" cy="2756"/>
          </a:xfrm>
          <a:prstGeom prst="line">
            <a:avLst/>
          </a:prstGeom>
          <a:ln w="19050"/>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1822690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直线">
            <a:extLst>
              <a:ext uri="{FF2B5EF4-FFF2-40B4-BE49-F238E27FC236}">
                <a16:creationId xmlns:a16="http://schemas.microsoft.com/office/drawing/2014/main" id="{BC522E40-E1D7-744F-A9F4-D9A308E336F8}"/>
              </a:ext>
            </a:extLst>
          </p:cNvPr>
          <p:cNvSpPr/>
          <p:nvPr/>
        </p:nvSpPr>
        <p:spPr>
          <a:xfrm rot="21600000" flipH="1">
            <a:off x="3654427" y="296250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5" name="直线">
            <a:extLst>
              <a:ext uri="{FF2B5EF4-FFF2-40B4-BE49-F238E27FC236}">
                <a16:creationId xmlns:a16="http://schemas.microsoft.com/office/drawing/2014/main" id="{77CA2B1B-8CC6-5645-B1F2-8AF08EBB88B4}"/>
              </a:ext>
            </a:extLst>
          </p:cNvPr>
          <p:cNvSpPr/>
          <p:nvPr/>
        </p:nvSpPr>
        <p:spPr>
          <a:xfrm rot="21600000" flipH="1">
            <a:off x="1539941" y="478676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7" name="直线">
            <a:extLst>
              <a:ext uri="{FF2B5EF4-FFF2-40B4-BE49-F238E27FC236}">
                <a16:creationId xmlns:a16="http://schemas.microsoft.com/office/drawing/2014/main" id="{1BE2495B-496B-4044-800E-0895A8B14D3C}"/>
              </a:ext>
            </a:extLst>
          </p:cNvPr>
          <p:cNvSpPr/>
          <p:nvPr/>
        </p:nvSpPr>
        <p:spPr>
          <a:xfrm rot="21600000" flipH="1">
            <a:off x="2386154" y="369599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Radix Based Translation in PIM</a:t>
            </a:r>
          </a:p>
        </p:txBody>
      </p:sp>
      <p:sp>
        <p:nvSpPr>
          <p:cNvPr id="11" name="矩形">
            <a:extLst>
              <a:ext uri="{FF2B5EF4-FFF2-40B4-BE49-F238E27FC236}">
                <a16:creationId xmlns:a16="http://schemas.microsoft.com/office/drawing/2014/main" id="{29DC37E9-5086-E942-90E6-F83A8A3D00CF}"/>
              </a:ext>
            </a:extLst>
          </p:cNvPr>
          <p:cNvSpPr/>
          <p:nvPr/>
        </p:nvSpPr>
        <p:spPr>
          <a:xfrm>
            <a:off x="1167936" y="255384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0</a:t>
            </a:r>
          </a:p>
        </p:txBody>
      </p:sp>
      <p:sp>
        <p:nvSpPr>
          <p:cNvPr id="13" name="矩形">
            <a:extLst>
              <a:ext uri="{FF2B5EF4-FFF2-40B4-BE49-F238E27FC236}">
                <a16:creationId xmlns:a16="http://schemas.microsoft.com/office/drawing/2014/main" id="{CA0254AD-AA88-D147-B742-15943DFF9FF1}"/>
              </a:ext>
            </a:extLst>
          </p:cNvPr>
          <p:cNvSpPr/>
          <p:nvPr/>
        </p:nvSpPr>
        <p:spPr>
          <a:xfrm>
            <a:off x="2046861" y="255915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4" name="矩形">
            <a:extLst>
              <a:ext uri="{FF2B5EF4-FFF2-40B4-BE49-F238E27FC236}">
                <a16:creationId xmlns:a16="http://schemas.microsoft.com/office/drawing/2014/main" id="{0040A778-04FF-EB44-8762-EAE556B51492}"/>
              </a:ext>
            </a:extLst>
          </p:cNvPr>
          <p:cNvSpPr/>
          <p:nvPr/>
        </p:nvSpPr>
        <p:spPr>
          <a:xfrm>
            <a:off x="1170575" y="329256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5" name="矩形">
            <a:extLst>
              <a:ext uri="{FF2B5EF4-FFF2-40B4-BE49-F238E27FC236}">
                <a16:creationId xmlns:a16="http://schemas.microsoft.com/office/drawing/2014/main" id="{A9C12EC0-50C7-6D40-BE16-4A337AF5A23B}"/>
              </a:ext>
            </a:extLst>
          </p:cNvPr>
          <p:cNvSpPr/>
          <p:nvPr/>
        </p:nvSpPr>
        <p:spPr>
          <a:xfrm>
            <a:off x="2046861" y="329256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6" name="直线">
            <a:extLst>
              <a:ext uri="{FF2B5EF4-FFF2-40B4-BE49-F238E27FC236}">
                <a16:creationId xmlns:a16="http://schemas.microsoft.com/office/drawing/2014/main" id="{9D6C18E5-1034-6742-AC6D-40833BE57304}"/>
              </a:ext>
            </a:extLst>
          </p:cNvPr>
          <p:cNvSpPr/>
          <p:nvPr/>
        </p:nvSpPr>
        <p:spPr>
          <a:xfrm>
            <a:off x="1533590" y="274336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230FAE07-B6C1-B949-8384-9A2140FB4BB8}"/>
              </a:ext>
            </a:extLst>
          </p:cNvPr>
          <p:cNvSpPr/>
          <p:nvPr/>
        </p:nvSpPr>
        <p:spPr>
          <a:xfrm>
            <a:off x="1552639" y="347795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C98B3459-3877-7646-B9BE-24BB0D9711D1}"/>
              </a:ext>
            </a:extLst>
          </p:cNvPr>
          <p:cNvSpPr/>
          <p:nvPr/>
        </p:nvSpPr>
        <p:spPr>
          <a:xfrm>
            <a:off x="1349442" y="293821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BDA2DF44-9F68-1C4F-8674-1C4005390856}"/>
              </a:ext>
            </a:extLst>
          </p:cNvPr>
          <p:cNvSpPr/>
          <p:nvPr/>
        </p:nvSpPr>
        <p:spPr>
          <a:xfrm>
            <a:off x="2232079" y="293186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直线">
            <a:extLst>
              <a:ext uri="{FF2B5EF4-FFF2-40B4-BE49-F238E27FC236}">
                <a16:creationId xmlns:a16="http://schemas.microsoft.com/office/drawing/2014/main" id="{4ADEEE10-056A-0A46-86AB-BFD3B10949F1}"/>
              </a:ext>
            </a:extLst>
          </p:cNvPr>
          <p:cNvSpPr/>
          <p:nvPr/>
        </p:nvSpPr>
        <p:spPr>
          <a:xfrm>
            <a:off x="1533590" y="292551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 name="直线">
            <a:extLst>
              <a:ext uri="{FF2B5EF4-FFF2-40B4-BE49-F238E27FC236}">
                <a16:creationId xmlns:a16="http://schemas.microsoft.com/office/drawing/2014/main" id="{8D022BFE-1CF7-3E42-B865-C5943533597F}"/>
              </a:ext>
            </a:extLst>
          </p:cNvPr>
          <p:cNvSpPr/>
          <p:nvPr/>
        </p:nvSpPr>
        <p:spPr>
          <a:xfrm rot="21600000" flipH="1">
            <a:off x="1539940" y="293821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2" name="矩形">
            <a:extLst>
              <a:ext uri="{FF2B5EF4-FFF2-40B4-BE49-F238E27FC236}">
                <a16:creationId xmlns:a16="http://schemas.microsoft.com/office/drawing/2014/main" id="{28D2C1E4-CCAF-A147-A845-3B3ACF11E0E0}"/>
              </a:ext>
            </a:extLst>
          </p:cNvPr>
          <p:cNvSpPr/>
          <p:nvPr/>
        </p:nvSpPr>
        <p:spPr>
          <a:xfrm>
            <a:off x="3272493" y="257512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4" name="矩形">
            <a:extLst>
              <a:ext uri="{FF2B5EF4-FFF2-40B4-BE49-F238E27FC236}">
                <a16:creationId xmlns:a16="http://schemas.microsoft.com/office/drawing/2014/main" id="{91B766AE-8467-BF4C-9AAE-05EBE3B19EB7}"/>
              </a:ext>
            </a:extLst>
          </p:cNvPr>
          <p:cNvSpPr/>
          <p:nvPr/>
        </p:nvSpPr>
        <p:spPr>
          <a:xfrm>
            <a:off x="3272493" y="33021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6" name="直线">
            <a:extLst>
              <a:ext uri="{FF2B5EF4-FFF2-40B4-BE49-F238E27FC236}">
                <a16:creationId xmlns:a16="http://schemas.microsoft.com/office/drawing/2014/main" id="{E28DD27E-BB68-714F-9D5C-4E3998BF3883}"/>
              </a:ext>
            </a:extLst>
          </p:cNvPr>
          <p:cNvSpPr/>
          <p:nvPr/>
        </p:nvSpPr>
        <p:spPr>
          <a:xfrm>
            <a:off x="3635508" y="275934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65ACB832-94BE-0242-B607-84807F877835}"/>
              </a:ext>
            </a:extLst>
          </p:cNvPr>
          <p:cNvSpPr/>
          <p:nvPr/>
        </p:nvSpPr>
        <p:spPr>
          <a:xfrm>
            <a:off x="3654557" y="349392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351C5A52-AAD8-6249-BF40-9B021B085259}"/>
              </a:ext>
            </a:extLst>
          </p:cNvPr>
          <p:cNvSpPr/>
          <p:nvPr/>
        </p:nvSpPr>
        <p:spPr>
          <a:xfrm>
            <a:off x="3451360" y="295418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直线">
            <a:extLst>
              <a:ext uri="{FF2B5EF4-FFF2-40B4-BE49-F238E27FC236}">
                <a16:creationId xmlns:a16="http://schemas.microsoft.com/office/drawing/2014/main" id="{E62819EC-A65F-1740-B463-1F7671CA6758}"/>
              </a:ext>
            </a:extLst>
          </p:cNvPr>
          <p:cNvSpPr/>
          <p:nvPr/>
        </p:nvSpPr>
        <p:spPr>
          <a:xfrm>
            <a:off x="4333992" y="2960703"/>
            <a:ext cx="5" cy="342726"/>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0" name="直线">
            <a:extLst>
              <a:ext uri="{FF2B5EF4-FFF2-40B4-BE49-F238E27FC236}">
                <a16:creationId xmlns:a16="http://schemas.microsoft.com/office/drawing/2014/main" id="{3C7A12BA-CD5A-0F44-A4D5-420CB597E636}"/>
              </a:ext>
            </a:extLst>
          </p:cNvPr>
          <p:cNvSpPr/>
          <p:nvPr/>
        </p:nvSpPr>
        <p:spPr>
          <a:xfrm>
            <a:off x="3635506" y="293097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2" name="直线">
            <a:extLst>
              <a:ext uri="{FF2B5EF4-FFF2-40B4-BE49-F238E27FC236}">
                <a16:creationId xmlns:a16="http://schemas.microsoft.com/office/drawing/2014/main" id="{97FEAD80-362E-A746-95F9-7C9A2AE3517D}"/>
              </a:ext>
            </a:extLst>
          </p:cNvPr>
          <p:cNvSpPr/>
          <p:nvPr/>
        </p:nvSpPr>
        <p:spPr>
          <a:xfrm>
            <a:off x="2428926" y="275406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3" name="矩形">
            <a:extLst>
              <a:ext uri="{FF2B5EF4-FFF2-40B4-BE49-F238E27FC236}">
                <a16:creationId xmlns:a16="http://schemas.microsoft.com/office/drawing/2014/main" id="{02FFEF89-6B0F-E54C-AFC5-AD29506E0C14}"/>
              </a:ext>
            </a:extLst>
          </p:cNvPr>
          <p:cNvSpPr/>
          <p:nvPr/>
        </p:nvSpPr>
        <p:spPr>
          <a:xfrm>
            <a:off x="1164326" y="439438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4" name="矩形">
            <a:extLst>
              <a:ext uri="{FF2B5EF4-FFF2-40B4-BE49-F238E27FC236}">
                <a16:creationId xmlns:a16="http://schemas.microsoft.com/office/drawing/2014/main" id="{4466A36F-5DE0-724D-B20F-608CFEAA774E}"/>
              </a:ext>
            </a:extLst>
          </p:cNvPr>
          <p:cNvSpPr/>
          <p:nvPr/>
        </p:nvSpPr>
        <p:spPr>
          <a:xfrm>
            <a:off x="2040612" y="439438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5" name="矩形">
            <a:extLst>
              <a:ext uri="{FF2B5EF4-FFF2-40B4-BE49-F238E27FC236}">
                <a16:creationId xmlns:a16="http://schemas.microsoft.com/office/drawing/2014/main" id="{09F3AFBD-7514-CD4A-8E97-ECFF69B2E283}"/>
              </a:ext>
            </a:extLst>
          </p:cNvPr>
          <p:cNvSpPr/>
          <p:nvPr/>
        </p:nvSpPr>
        <p:spPr>
          <a:xfrm>
            <a:off x="1164326" y="512779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6" name="矩形">
            <a:extLst>
              <a:ext uri="{FF2B5EF4-FFF2-40B4-BE49-F238E27FC236}">
                <a16:creationId xmlns:a16="http://schemas.microsoft.com/office/drawing/2014/main" id="{D562D89B-C4C4-8E4E-8881-69D2C760F4B9}"/>
              </a:ext>
            </a:extLst>
          </p:cNvPr>
          <p:cNvSpPr/>
          <p:nvPr/>
        </p:nvSpPr>
        <p:spPr>
          <a:xfrm>
            <a:off x="2040612" y="512779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7" name="直线">
            <a:extLst>
              <a:ext uri="{FF2B5EF4-FFF2-40B4-BE49-F238E27FC236}">
                <a16:creationId xmlns:a16="http://schemas.microsoft.com/office/drawing/2014/main" id="{717E4733-F332-F547-AC4A-067C5264F574}"/>
              </a:ext>
            </a:extLst>
          </p:cNvPr>
          <p:cNvSpPr/>
          <p:nvPr/>
        </p:nvSpPr>
        <p:spPr>
          <a:xfrm>
            <a:off x="1527340" y="457859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8" name="直线">
            <a:extLst>
              <a:ext uri="{FF2B5EF4-FFF2-40B4-BE49-F238E27FC236}">
                <a16:creationId xmlns:a16="http://schemas.microsoft.com/office/drawing/2014/main" id="{91A91835-0EF9-F44E-91A7-E3485D236C73}"/>
              </a:ext>
            </a:extLst>
          </p:cNvPr>
          <p:cNvSpPr/>
          <p:nvPr/>
        </p:nvSpPr>
        <p:spPr>
          <a:xfrm>
            <a:off x="1546390" y="531317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直线">
            <a:extLst>
              <a:ext uri="{FF2B5EF4-FFF2-40B4-BE49-F238E27FC236}">
                <a16:creationId xmlns:a16="http://schemas.microsoft.com/office/drawing/2014/main" id="{15359EF0-DA62-5F4A-9BB9-4A297599C218}"/>
              </a:ext>
            </a:extLst>
          </p:cNvPr>
          <p:cNvSpPr/>
          <p:nvPr/>
        </p:nvSpPr>
        <p:spPr>
          <a:xfrm>
            <a:off x="1343193" y="477343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0" name="直线">
            <a:extLst>
              <a:ext uri="{FF2B5EF4-FFF2-40B4-BE49-F238E27FC236}">
                <a16:creationId xmlns:a16="http://schemas.microsoft.com/office/drawing/2014/main" id="{23EA924C-18E4-0245-9B1C-55E86EAE2B1C}"/>
              </a:ext>
            </a:extLst>
          </p:cNvPr>
          <p:cNvSpPr/>
          <p:nvPr/>
        </p:nvSpPr>
        <p:spPr>
          <a:xfrm>
            <a:off x="2225829" y="476708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1" name="直线">
            <a:extLst>
              <a:ext uri="{FF2B5EF4-FFF2-40B4-BE49-F238E27FC236}">
                <a16:creationId xmlns:a16="http://schemas.microsoft.com/office/drawing/2014/main" id="{BFAFCA88-58D3-DA4A-8032-1FB34FE4331F}"/>
              </a:ext>
            </a:extLst>
          </p:cNvPr>
          <p:cNvSpPr/>
          <p:nvPr/>
        </p:nvSpPr>
        <p:spPr>
          <a:xfrm>
            <a:off x="1527340" y="476073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3" name="矩形">
            <a:extLst>
              <a:ext uri="{FF2B5EF4-FFF2-40B4-BE49-F238E27FC236}">
                <a16:creationId xmlns:a16="http://schemas.microsoft.com/office/drawing/2014/main" id="{39495C44-1D82-634E-86C3-1C4FFF6F6538}"/>
              </a:ext>
            </a:extLst>
          </p:cNvPr>
          <p:cNvSpPr/>
          <p:nvPr/>
        </p:nvSpPr>
        <p:spPr>
          <a:xfrm>
            <a:off x="3266242" y="441035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4" name="矩形">
            <a:extLst>
              <a:ext uri="{FF2B5EF4-FFF2-40B4-BE49-F238E27FC236}">
                <a16:creationId xmlns:a16="http://schemas.microsoft.com/office/drawing/2014/main" id="{485D89AE-87EB-DA46-A20F-D7E98AE5909E}"/>
              </a:ext>
            </a:extLst>
          </p:cNvPr>
          <p:cNvSpPr/>
          <p:nvPr/>
        </p:nvSpPr>
        <p:spPr>
          <a:xfrm>
            <a:off x="4170135" y="44019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S15</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5" name="矩形">
            <a:extLst>
              <a:ext uri="{FF2B5EF4-FFF2-40B4-BE49-F238E27FC236}">
                <a16:creationId xmlns:a16="http://schemas.microsoft.com/office/drawing/2014/main" id="{132FFEFB-8C88-F247-9FF1-DB2C0F1E15EE}"/>
              </a:ext>
            </a:extLst>
          </p:cNvPr>
          <p:cNvSpPr/>
          <p:nvPr/>
        </p:nvSpPr>
        <p:spPr>
          <a:xfrm>
            <a:off x="3266242" y="51437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6" name="矩形">
            <a:extLst>
              <a:ext uri="{FF2B5EF4-FFF2-40B4-BE49-F238E27FC236}">
                <a16:creationId xmlns:a16="http://schemas.microsoft.com/office/drawing/2014/main" id="{5B20C371-4BB0-B747-A6EA-F1CF8A332C80}"/>
              </a:ext>
            </a:extLst>
          </p:cNvPr>
          <p:cNvSpPr/>
          <p:nvPr/>
        </p:nvSpPr>
        <p:spPr>
          <a:xfrm>
            <a:off x="4170135" y="518657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7" name="直线">
            <a:extLst>
              <a:ext uri="{FF2B5EF4-FFF2-40B4-BE49-F238E27FC236}">
                <a16:creationId xmlns:a16="http://schemas.microsoft.com/office/drawing/2014/main" id="{9C5FFE57-CB30-F745-9404-3535CB6623CD}"/>
              </a:ext>
            </a:extLst>
          </p:cNvPr>
          <p:cNvSpPr/>
          <p:nvPr/>
        </p:nvSpPr>
        <p:spPr>
          <a:xfrm>
            <a:off x="3629256" y="459457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439BE31-73E9-184D-8A35-CD788C10023E}"/>
              </a:ext>
            </a:extLst>
          </p:cNvPr>
          <p:cNvSpPr/>
          <p:nvPr/>
        </p:nvSpPr>
        <p:spPr>
          <a:xfrm>
            <a:off x="3648307" y="529867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47B5411C-5317-E143-9EBB-E996C5565791}"/>
              </a:ext>
            </a:extLst>
          </p:cNvPr>
          <p:cNvSpPr/>
          <p:nvPr/>
        </p:nvSpPr>
        <p:spPr>
          <a:xfrm>
            <a:off x="3445110" y="478941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D51EEE01-7D35-A04D-9875-C8AFACEDE2F9}"/>
              </a:ext>
            </a:extLst>
          </p:cNvPr>
          <p:cNvSpPr/>
          <p:nvPr/>
        </p:nvSpPr>
        <p:spPr>
          <a:xfrm>
            <a:off x="3629256" y="477671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D6F87284-2C52-984C-8DFF-0FC450511589}"/>
              </a:ext>
            </a:extLst>
          </p:cNvPr>
          <p:cNvSpPr/>
          <p:nvPr/>
        </p:nvSpPr>
        <p:spPr>
          <a:xfrm rot="21600000" flipH="1">
            <a:off x="3635607" y="478941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3" name="直线">
            <a:extLst>
              <a:ext uri="{FF2B5EF4-FFF2-40B4-BE49-F238E27FC236}">
                <a16:creationId xmlns:a16="http://schemas.microsoft.com/office/drawing/2014/main" id="{1F32B03D-35B7-A246-9210-28FD14759A22}"/>
              </a:ext>
            </a:extLst>
          </p:cNvPr>
          <p:cNvSpPr/>
          <p:nvPr/>
        </p:nvSpPr>
        <p:spPr>
          <a:xfrm>
            <a:off x="2422675" y="531953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直线">
            <a:extLst>
              <a:ext uri="{FF2B5EF4-FFF2-40B4-BE49-F238E27FC236}">
                <a16:creationId xmlns:a16="http://schemas.microsoft.com/office/drawing/2014/main" id="{775B3E08-152B-4B4E-802E-1F893F47EB08}"/>
              </a:ext>
            </a:extLst>
          </p:cNvPr>
          <p:cNvSpPr/>
          <p:nvPr/>
        </p:nvSpPr>
        <p:spPr>
          <a:xfrm>
            <a:off x="1343092" y="367480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5" name="直线">
            <a:extLst>
              <a:ext uri="{FF2B5EF4-FFF2-40B4-BE49-F238E27FC236}">
                <a16:creationId xmlns:a16="http://schemas.microsoft.com/office/drawing/2014/main" id="{C26DD01A-FEF4-394D-8759-46D9C8882E4A}"/>
              </a:ext>
            </a:extLst>
          </p:cNvPr>
          <p:cNvSpPr/>
          <p:nvPr/>
        </p:nvSpPr>
        <p:spPr>
          <a:xfrm>
            <a:off x="4333997" y="3701856"/>
            <a:ext cx="0" cy="70849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6" name="直线">
            <a:extLst>
              <a:ext uri="{FF2B5EF4-FFF2-40B4-BE49-F238E27FC236}">
                <a16:creationId xmlns:a16="http://schemas.microsoft.com/office/drawing/2014/main" id="{CBF7FC72-2728-9649-BA2D-5CCCA48D741C}"/>
              </a:ext>
            </a:extLst>
          </p:cNvPr>
          <p:cNvSpPr/>
          <p:nvPr/>
        </p:nvSpPr>
        <p:spPr>
          <a:xfrm>
            <a:off x="2428926" y="366210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8" name="Rounded Rectangle 57">
            <a:extLst>
              <a:ext uri="{FF2B5EF4-FFF2-40B4-BE49-F238E27FC236}">
                <a16:creationId xmlns:a16="http://schemas.microsoft.com/office/drawing/2014/main" id="{FB95D364-23DA-B84F-82B2-3A652A7B03BC}"/>
              </a:ext>
            </a:extLst>
          </p:cNvPr>
          <p:cNvSpPr/>
          <p:nvPr/>
        </p:nvSpPr>
        <p:spPr>
          <a:xfrm rot="16200000">
            <a:off x="-990511" y="3811693"/>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9" name="Straight Arrow Connector 58">
            <a:extLst>
              <a:ext uri="{FF2B5EF4-FFF2-40B4-BE49-F238E27FC236}">
                <a16:creationId xmlns:a16="http://schemas.microsoft.com/office/drawing/2014/main" id="{2D1F314C-84BD-A641-BCFC-E042BE52E452}"/>
              </a:ext>
            </a:extLst>
          </p:cNvPr>
          <p:cNvCxnSpPr>
            <a:stCxn id="11" idx="1"/>
          </p:cNvCxnSpPr>
          <p:nvPr/>
        </p:nvCxnSpPr>
        <p:spPr>
          <a:xfrm flipH="1">
            <a:off x="688330" y="2751651"/>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60" name="Straight Arrow Connector 59">
            <a:extLst>
              <a:ext uri="{FF2B5EF4-FFF2-40B4-BE49-F238E27FC236}">
                <a16:creationId xmlns:a16="http://schemas.microsoft.com/office/drawing/2014/main" id="{32933F72-FD1C-A74D-900D-03360F983D99}"/>
              </a:ext>
            </a:extLst>
          </p:cNvPr>
          <p:cNvCxnSpPr>
            <a:stCxn id="35" idx="1"/>
          </p:cNvCxnSpPr>
          <p:nvPr/>
        </p:nvCxnSpPr>
        <p:spPr>
          <a:xfrm flipH="1">
            <a:off x="690969" y="532616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62" name="Elbow Connector 61">
            <a:extLst>
              <a:ext uri="{FF2B5EF4-FFF2-40B4-BE49-F238E27FC236}">
                <a16:creationId xmlns:a16="http://schemas.microsoft.com/office/drawing/2014/main" id="{74B97319-A456-534B-9636-824F3E69CBBA}"/>
              </a:ext>
            </a:extLst>
          </p:cNvPr>
          <p:cNvCxnSpPr>
            <a:cxnSpLocks/>
            <a:stCxn id="145" idx="2"/>
            <a:endCxn id="58" idx="1"/>
          </p:cNvCxnSpPr>
          <p:nvPr/>
        </p:nvCxnSpPr>
        <p:spPr>
          <a:xfrm rot="5400000" flipH="1">
            <a:off x="2384756" y="3597139"/>
            <a:ext cx="67866" cy="3870094"/>
          </a:xfrm>
          <a:prstGeom prst="bentConnector3">
            <a:avLst>
              <a:gd name="adj1" fmla="val -336840"/>
            </a:avLst>
          </a:prstGeom>
          <a:noFill/>
          <a:ln w="19050" cap="flat" cmpd="sng">
            <a:solidFill>
              <a:srgbClr val="000000"/>
            </a:solidFill>
            <a:prstDash val="solid"/>
            <a:miter/>
            <a:headEnd type="triangle" w="med" len="med"/>
            <a:tailEnd type="triangle" w="med" len="med"/>
          </a:ln>
        </p:spPr>
      </p:cxnSp>
      <p:sp>
        <p:nvSpPr>
          <p:cNvPr id="4" name="TextBox 3">
            <a:extLst>
              <a:ext uri="{FF2B5EF4-FFF2-40B4-BE49-F238E27FC236}">
                <a16:creationId xmlns:a16="http://schemas.microsoft.com/office/drawing/2014/main" id="{5A5464C9-2350-714E-8530-ACB605D3249A}"/>
              </a:ext>
            </a:extLst>
          </p:cNvPr>
          <p:cNvSpPr txBox="1"/>
          <p:nvPr/>
        </p:nvSpPr>
        <p:spPr>
          <a:xfrm>
            <a:off x="0" y="1100679"/>
            <a:ext cx="11863971" cy="994503"/>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t>Page Tables are distributed across the PIM stacks</a:t>
            </a:r>
          </a:p>
          <a:p>
            <a:pPr marL="342900" indent="-342900" algn="just">
              <a:lnSpc>
                <a:spcPct val="150000"/>
              </a:lnSpc>
              <a:buFont typeface="Arial" panose="020B0604020202020204" pitchFamily="34" charset="0"/>
              <a:buChar char="•"/>
            </a:pPr>
            <a:r>
              <a:rPr lang="en-US" sz="2500" dirty="0"/>
              <a:t>Each translation can require up to four accesses to different PIM stacks</a:t>
            </a:r>
          </a:p>
        </p:txBody>
      </p:sp>
      <p:sp>
        <p:nvSpPr>
          <p:cNvPr id="145" name="矩形">
            <a:extLst>
              <a:ext uri="{FF2B5EF4-FFF2-40B4-BE49-F238E27FC236}">
                <a16:creationId xmlns:a16="http://schemas.microsoft.com/office/drawing/2014/main" id="{4C8E9A6F-6BFA-1B49-93C7-6B48017D101F}"/>
              </a:ext>
            </a:extLst>
          </p:cNvPr>
          <p:cNvSpPr/>
          <p:nvPr/>
        </p:nvSpPr>
        <p:spPr>
          <a:xfrm>
            <a:off x="4161127" y="5176563"/>
            <a:ext cx="385218" cy="389556"/>
          </a:xfrm>
          <a:prstGeom prst="rect">
            <a:avLst/>
          </a:prstGeom>
          <a:noFill/>
          <a:ln w="19050" cap="flat" cmpd="sng">
            <a:solidFill>
              <a:srgbClr val="FF0000"/>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zh-CN"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55" name="矩形">
            <a:extLst>
              <a:ext uri="{FF2B5EF4-FFF2-40B4-BE49-F238E27FC236}">
                <a16:creationId xmlns:a16="http://schemas.microsoft.com/office/drawing/2014/main" id="{37BD50BF-3F84-6145-978D-6D8E642B3FC8}"/>
              </a:ext>
            </a:extLst>
          </p:cNvPr>
          <p:cNvSpPr/>
          <p:nvPr/>
        </p:nvSpPr>
        <p:spPr>
          <a:xfrm>
            <a:off x="4162183" y="331343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sp>
        <p:nvSpPr>
          <p:cNvPr id="162" name="矩形">
            <a:extLst>
              <a:ext uri="{FF2B5EF4-FFF2-40B4-BE49-F238E27FC236}">
                <a16:creationId xmlns:a16="http://schemas.microsoft.com/office/drawing/2014/main" id="{1F5A47C0-690B-8845-8CAC-C0AB39778AEB}"/>
              </a:ext>
            </a:extLst>
          </p:cNvPr>
          <p:cNvSpPr/>
          <p:nvPr/>
        </p:nvSpPr>
        <p:spPr>
          <a:xfrm>
            <a:off x="2035932" y="2548990"/>
            <a:ext cx="388572" cy="386311"/>
          </a:xfrm>
          <a:prstGeom prst="rect">
            <a:avLst/>
          </a:prstGeom>
          <a:noFill/>
          <a:ln w="19050" cap="flat" cmpd="sng">
            <a:solidFill>
              <a:srgbClr val="FF0000"/>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cxnSp>
        <p:nvCxnSpPr>
          <p:cNvPr id="61" name="Elbow Connector 60">
            <a:extLst>
              <a:ext uri="{FF2B5EF4-FFF2-40B4-BE49-F238E27FC236}">
                <a16:creationId xmlns:a16="http://schemas.microsoft.com/office/drawing/2014/main" id="{9C66BD38-E63E-694A-8ADF-7854F8463443}"/>
              </a:ext>
            </a:extLst>
          </p:cNvPr>
          <p:cNvCxnSpPr>
            <a:cxnSpLocks/>
          </p:cNvCxnSpPr>
          <p:nvPr/>
        </p:nvCxnSpPr>
        <p:spPr>
          <a:xfrm rot="16200000" flipV="1">
            <a:off x="2395627" y="639551"/>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5" name="TextBox 4">
            <a:extLst>
              <a:ext uri="{FF2B5EF4-FFF2-40B4-BE49-F238E27FC236}">
                <a16:creationId xmlns:a16="http://schemas.microsoft.com/office/drawing/2014/main" id="{52B8AB6D-D5F0-36BB-2452-3644F717C915}"/>
              </a:ext>
            </a:extLst>
          </p:cNvPr>
          <p:cNvSpPr txBox="1"/>
          <p:nvPr/>
        </p:nvSpPr>
        <p:spPr>
          <a:xfrm>
            <a:off x="6383332" y="2915146"/>
            <a:ext cx="1232421" cy="369332"/>
          </a:xfrm>
          <a:prstGeom prst="rect">
            <a:avLst/>
          </a:prstGeom>
          <a:noFill/>
        </p:spPr>
        <p:txBody>
          <a:bodyPr wrap="square" rtlCol="0">
            <a:spAutoFit/>
          </a:bodyPr>
          <a:lstStyle/>
          <a:p>
            <a:r>
              <a:rPr lang="en-US" dirty="0"/>
              <a:t>	</a:t>
            </a:r>
          </a:p>
        </p:txBody>
      </p:sp>
      <p:sp>
        <p:nvSpPr>
          <p:cNvPr id="6" name="TextBox 5">
            <a:extLst>
              <a:ext uri="{FF2B5EF4-FFF2-40B4-BE49-F238E27FC236}">
                <a16:creationId xmlns:a16="http://schemas.microsoft.com/office/drawing/2014/main" id="{8D4F62F1-56A5-E252-C66F-E19E33DA6C56}"/>
              </a:ext>
            </a:extLst>
          </p:cNvPr>
          <p:cNvSpPr txBox="1"/>
          <p:nvPr/>
        </p:nvSpPr>
        <p:spPr>
          <a:xfrm>
            <a:off x="7006048" y="2315577"/>
            <a:ext cx="2296160" cy="477054"/>
          </a:xfrm>
          <a:prstGeom prst="rect">
            <a:avLst/>
          </a:prstGeom>
          <a:noFill/>
        </p:spPr>
        <p:txBody>
          <a:bodyPr wrap="square" rtlCol="0">
            <a:spAutoFit/>
          </a:bodyPr>
          <a:lstStyle/>
          <a:p>
            <a:r>
              <a:rPr lang="en-US" sz="2500" dirty="0"/>
              <a:t>Virtual Address</a:t>
            </a:r>
          </a:p>
        </p:txBody>
      </p:sp>
      <p:cxnSp>
        <p:nvCxnSpPr>
          <p:cNvPr id="10" name="Straight Connector 9">
            <a:extLst>
              <a:ext uri="{FF2B5EF4-FFF2-40B4-BE49-F238E27FC236}">
                <a16:creationId xmlns:a16="http://schemas.microsoft.com/office/drawing/2014/main" id="{93EEB0D7-9848-3B73-3F6D-E47B6C396D08}"/>
              </a:ext>
            </a:extLst>
          </p:cNvPr>
          <p:cNvCxnSpPr>
            <a:cxnSpLocks/>
          </p:cNvCxnSpPr>
          <p:nvPr/>
        </p:nvCxnSpPr>
        <p:spPr>
          <a:xfrm>
            <a:off x="8047934" y="2968037"/>
            <a:ext cx="0" cy="244552"/>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415A6DF-E5DB-BDBD-6653-8428F0EBDB59}"/>
              </a:ext>
            </a:extLst>
          </p:cNvPr>
          <p:cNvCxnSpPr>
            <a:cxnSpLocks/>
          </p:cNvCxnSpPr>
          <p:nvPr/>
        </p:nvCxnSpPr>
        <p:spPr>
          <a:xfrm>
            <a:off x="5802562" y="3219359"/>
            <a:ext cx="4148692" cy="4555"/>
          </a:xfrm>
          <a:prstGeom prst="line">
            <a:avLst/>
          </a:prstGeom>
          <a:ln w="19050"/>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7B1D97AD-A6DE-A2B3-9539-960F8890BE51}"/>
              </a:ext>
            </a:extLst>
          </p:cNvPr>
          <p:cNvCxnSpPr>
            <a:cxnSpLocks/>
            <a:endCxn id="67" idx="0"/>
          </p:cNvCxnSpPr>
          <p:nvPr/>
        </p:nvCxnSpPr>
        <p:spPr>
          <a:xfrm flipH="1">
            <a:off x="5805510" y="3212545"/>
            <a:ext cx="3877" cy="394992"/>
          </a:xfrm>
          <a:prstGeom prst="line">
            <a:avLst/>
          </a:prstGeom>
          <a:ln w="19050"/>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1A9F2BD4-3D65-FD95-C6BB-2F93B92CA4E0}"/>
              </a:ext>
            </a:extLst>
          </p:cNvPr>
          <p:cNvSpPr txBox="1"/>
          <p:nvPr/>
        </p:nvSpPr>
        <p:spPr>
          <a:xfrm>
            <a:off x="5767983" y="3135380"/>
            <a:ext cx="1119985" cy="477054"/>
          </a:xfrm>
          <a:prstGeom prst="rect">
            <a:avLst/>
          </a:prstGeom>
          <a:noFill/>
        </p:spPr>
        <p:txBody>
          <a:bodyPr wrap="square" rtlCol="0">
            <a:spAutoFit/>
          </a:bodyPr>
          <a:lstStyle/>
          <a:p>
            <a:r>
              <a:rPr lang="en-US" sz="2500" dirty="0">
                <a:cs typeface="Times New Roman" panose="02020603050405020304" pitchFamily="18" charset="0"/>
              </a:rPr>
              <a:t>47:39</a:t>
            </a:r>
          </a:p>
        </p:txBody>
      </p:sp>
      <p:sp>
        <p:nvSpPr>
          <p:cNvPr id="65" name="Rectangle 64">
            <a:extLst>
              <a:ext uri="{FF2B5EF4-FFF2-40B4-BE49-F238E27FC236}">
                <a16:creationId xmlns:a16="http://schemas.microsoft.com/office/drawing/2014/main" id="{405752F0-9AE4-BD02-880E-9AA546B54ACE}"/>
              </a:ext>
            </a:extLst>
          </p:cNvPr>
          <p:cNvSpPr/>
          <p:nvPr/>
        </p:nvSpPr>
        <p:spPr>
          <a:xfrm>
            <a:off x="6200408" y="3576600"/>
            <a:ext cx="747872" cy="9463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57A19068-0DF6-B482-7BEB-A960E0C28AB5}"/>
              </a:ext>
            </a:extLst>
          </p:cNvPr>
          <p:cNvSpPr txBox="1"/>
          <p:nvPr/>
        </p:nvSpPr>
        <p:spPr>
          <a:xfrm>
            <a:off x="5415628" y="4669099"/>
            <a:ext cx="787518" cy="477054"/>
          </a:xfrm>
          <a:prstGeom prst="rect">
            <a:avLst/>
          </a:prstGeom>
          <a:noFill/>
        </p:spPr>
        <p:txBody>
          <a:bodyPr wrap="square" rtlCol="0">
            <a:spAutoFit/>
          </a:bodyPr>
          <a:lstStyle/>
          <a:p>
            <a:r>
              <a:rPr lang="en-US" sz="2500" dirty="0">
                <a:cs typeface="Times New Roman" panose="02020603050405020304" pitchFamily="18" charset="0"/>
              </a:rPr>
              <a:t>CR3 </a:t>
            </a:r>
          </a:p>
        </p:txBody>
      </p:sp>
      <p:sp>
        <p:nvSpPr>
          <p:cNvPr id="67" name="Oval 66">
            <a:extLst>
              <a:ext uri="{FF2B5EF4-FFF2-40B4-BE49-F238E27FC236}">
                <a16:creationId xmlns:a16="http://schemas.microsoft.com/office/drawing/2014/main" id="{92904A3D-9352-116A-0912-75A02735BE4E}"/>
              </a:ext>
            </a:extLst>
          </p:cNvPr>
          <p:cNvSpPr/>
          <p:nvPr/>
        </p:nvSpPr>
        <p:spPr>
          <a:xfrm>
            <a:off x="5688605" y="3607537"/>
            <a:ext cx="233809" cy="2553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A44F2A82-A9D2-BBC5-7362-A0F491A174E7}"/>
              </a:ext>
            </a:extLst>
          </p:cNvPr>
          <p:cNvCxnSpPr>
            <a:cxnSpLocks/>
            <a:stCxn id="67" idx="0"/>
            <a:endCxn id="67" idx="4"/>
          </p:cNvCxnSpPr>
          <p:nvPr/>
        </p:nvCxnSpPr>
        <p:spPr>
          <a:xfrm>
            <a:off x="5805510" y="3607537"/>
            <a:ext cx="0" cy="255319"/>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74868F06-EA34-1884-F48B-C87514C05277}"/>
              </a:ext>
            </a:extLst>
          </p:cNvPr>
          <p:cNvCxnSpPr>
            <a:cxnSpLocks/>
          </p:cNvCxnSpPr>
          <p:nvPr/>
        </p:nvCxnSpPr>
        <p:spPr>
          <a:xfrm>
            <a:off x="5692482" y="3737729"/>
            <a:ext cx="233809" cy="0"/>
          </a:xfrm>
          <a:prstGeom prst="line">
            <a:avLst/>
          </a:prstGeom>
          <a:ln w="19050"/>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CB92A97B-7970-0DC9-671F-E95E57AEA6C5}"/>
              </a:ext>
            </a:extLst>
          </p:cNvPr>
          <p:cNvSpPr txBox="1"/>
          <p:nvPr/>
        </p:nvSpPr>
        <p:spPr>
          <a:xfrm>
            <a:off x="6438990" y="3832055"/>
            <a:ext cx="429020" cy="477054"/>
          </a:xfrm>
          <a:prstGeom prst="rect">
            <a:avLst/>
          </a:prstGeom>
          <a:noFill/>
        </p:spPr>
        <p:txBody>
          <a:bodyPr wrap="square" lIns="0" rIns="0" rtlCol="0">
            <a:spAutoFit/>
          </a:bodyPr>
          <a:lstStyle/>
          <a:p>
            <a:r>
              <a:rPr lang="en-US" sz="2500" dirty="0"/>
              <a:t>L4</a:t>
            </a:r>
          </a:p>
        </p:txBody>
      </p:sp>
      <p:sp>
        <p:nvSpPr>
          <p:cNvPr id="71" name="TextBox 70">
            <a:extLst>
              <a:ext uri="{FF2B5EF4-FFF2-40B4-BE49-F238E27FC236}">
                <a16:creationId xmlns:a16="http://schemas.microsoft.com/office/drawing/2014/main" id="{80419201-60C4-F469-F14D-357FB4C0A4B0}"/>
              </a:ext>
            </a:extLst>
          </p:cNvPr>
          <p:cNvSpPr txBox="1"/>
          <p:nvPr/>
        </p:nvSpPr>
        <p:spPr>
          <a:xfrm>
            <a:off x="7221519" y="3127618"/>
            <a:ext cx="1059893" cy="477054"/>
          </a:xfrm>
          <a:prstGeom prst="rect">
            <a:avLst/>
          </a:prstGeom>
          <a:noFill/>
        </p:spPr>
        <p:txBody>
          <a:bodyPr wrap="square" lIns="0" rIns="0" rtlCol="0">
            <a:spAutoFit/>
          </a:bodyPr>
          <a:lstStyle/>
          <a:p>
            <a:r>
              <a:rPr lang="en-US" sz="2500" dirty="0">
                <a:cs typeface="Times New Roman" panose="02020603050405020304" pitchFamily="18" charset="0"/>
              </a:rPr>
              <a:t>38:30</a:t>
            </a:r>
          </a:p>
        </p:txBody>
      </p:sp>
      <p:sp>
        <p:nvSpPr>
          <p:cNvPr id="72" name="TextBox 71">
            <a:extLst>
              <a:ext uri="{FF2B5EF4-FFF2-40B4-BE49-F238E27FC236}">
                <a16:creationId xmlns:a16="http://schemas.microsoft.com/office/drawing/2014/main" id="{352E7548-74CD-0E05-B427-91746B4CBAB0}"/>
              </a:ext>
            </a:extLst>
          </p:cNvPr>
          <p:cNvSpPr txBox="1"/>
          <p:nvPr/>
        </p:nvSpPr>
        <p:spPr>
          <a:xfrm>
            <a:off x="8601410" y="3120231"/>
            <a:ext cx="927219" cy="477054"/>
          </a:xfrm>
          <a:prstGeom prst="rect">
            <a:avLst/>
          </a:prstGeom>
          <a:noFill/>
        </p:spPr>
        <p:txBody>
          <a:bodyPr wrap="square" lIns="0" rIns="0" rtlCol="0">
            <a:spAutoFit/>
          </a:bodyPr>
          <a:lstStyle/>
          <a:p>
            <a:r>
              <a:rPr lang="en-US" sz="2500" dirty="0">
                <a:cs typeface="Times New Roman" panose="02020603050405020304" pitchFamily="18" charset="0"/>
              </a:rPr>
              <a:t>29:21</a:t>
            </a:r>
          </a:p>
        </p:txBody>
      </p:sp>
      <p:sp>
        <p:nvSpPr>
          <p:cNvPr id="73" name="TextBox 72">
            <a:extLst>
              <a:ext uri="{FF2B5EF4-FFF2-40B4-BE49-F238E27FC236}">
                <a16:creationId xmlns:a16="http://schemas.microsoft.com/office/drawing/2014/main" id="{98A89F78-A6CC-4D74-52F8-7C54F2E4EE05}"/>
              </a:ext>
            </a:extLst>
          </p:cNvPr>
          <p:cNvSpPr txBox="1"/>
          <p:nvPr/>
        </p:nvSpPr>
        <p:spPr>
          <a:xfrm>
            <a:off x="10005994" y="3106405"/>
            <a:ext cx="874257" cy="477054"/>
          </a:xfrm>
          <a:prstGeom prst="rect">
            <a:avLst/>
          </a:prstGeom>
          <a:noFill/>
        </p:spPr>
        <p:txBody>
          <a:bodyPr wrap="square" lIns="0" rIns="0" rtlCol="0">
            <a:spAutoFit/>
          </a:bodyPr>
          <a:lstStyle/>
          <a:p>
            <a:r>
              <a:rPr lang="en-US" sz="2500" dirty="0">
                <a:cs typeface="Times New Roman" panose="02020603050405020304" pitchFamily="18" charset="0"/>
              </a:rPr>
              <a:t>20:12</a:t>
            </a:r>
          </a:p>
        </p:txBody>
      </p:sp>
      <p:cxnSp>
        <p:nvCxnSpPr>
          <p:cNvPr id="76" name="Straight Arrow Connector 75">
            <a:extLst>
              <a:ext uri="{FF2B5EF4-FFF2-40B4-BE49-F238E27FC236}">
                <a16:creationId xmlns:a16="http://schemas.microsoft.com/office/drawing/2014/main" id="{3B1B561A-ADB6-8035-700C-7C8A92AE59FB}"/>
              </a:ext>
            </a:extLst>
          </p:cNvPr>
          <p:cNvCxnSpPr>
            <a:cxnSpLocks/>
          </p:cNvCxnSpPr>
          <p:nvPr/>
        </p:nvCxnSpPr>
        <p:spPr>
          <a:xfrm>
            <a:off x="5925954" y="3737729"/>
            <a:ext cx="27445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B519A448-B387-C59D-3579-CF855783E717}"/>
              </a:ext>
            </a:extLst>
          </p:cNvPr>
          <p:cNvCxnSpPr>
            <a:cxnSpLocks/>
            <a:endCxn id="66" idx="0"/>
          </p:cNvCxnSpPr>
          <p:nvPr/>
        </p:nvCxnSpPr>
        <p:spPr>
          <a:xfrm>
            <a:off x="5802562" y="3862856"/>
            <a:ext cx="6825" cy="806243"/>
          </a:xfrm>
          <a:prstGeom prst="line">
            <a:avLst/>
          </a:prstGeom>
          <a:ln w="19050"/>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4EBF786B-1EE0-B97C-94AD-0A772DA58DB1}"/>
              </a:ext>
            </a:extLst>
          </p:cNvPr>
          <p:cNvSpPr/>
          <p:nvPr/>
        </p:nvSpPr>
        <p:spPr>
          <a:xfrm>
            <a:off x="7615382" y="3576424"/>
            <a:ext cx="747872" cy="9463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4AD70885-E1F4-3E15-AEA9-509448F5376E}"/>
              </a:ext>
            </a:extLst>
          </p:cNvPr>
          <p:cNvSpPr txBox="1"/>
          <p:nvPr/>
        </p:nvSpPr>
        <p:spPr>
          <a:xfrm>
            <a:off x="7820581" y="3830132"/>
            <a:ext cx="429020" cy="477054"/>
          </a:xfrm>
          <a:prstGeom prst="rect">
            <a:avLst/>
          </a:prstGeom>
          <a:noFill/>
        </p:spPr>
        <p:txBody>
          <a:bodyPr wrap="square" lIns="0" rIns="0" rtlCol="0">
            <a:spAutoFit/>
          </a:bodyPr>
          <a:lstStyle/>
          <a:p>
            <a:r>
              <a:rPr lang="en-US" sz="2500" dirty="0"/>
              <a:t>L3</a:t>
            </a:r>
          </a:p>
        </p:txBody>
      </p:sp>
      <p:sp>
        <p:nvSpPr>
          <p:cNvPr id="91" name="Rectangle 90">
            <a:extLst>
              <a:ext uri="{FF2B5EF4-FFF2-40B4-BE49-F238E27FC236}">
                <a16:creationId xmlns:a16="http://schemas.microsoft.com/office/drawing/2014/main" id="{77AF5E73-835F-E209-EF93-786306AB9C10}"/>
              </a:ext>
            </a:extLst>
          </p:cNvPr>
          <p:cNvSpPr/>
          <p:nvPr/>
        </p:nvSpPr>
        <p:spPr>
          <a:xfrm>
            <a:off x="8996830" y="3582938"/>
            <a:ext cx="747872" cy="9463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2B24DFB9-2EEB-8A99-109E-7B35E747F7F8}"/>
              </a:ext>
            </a:extLst>
          </p:cNvPr>
          <p:cNvSpPr txBox="1"/>
          <p:nvPr/>
        </p:nvSpPr>
        <p:spPr>
          <a:xfrm>
            <a:off x="9203337" y="3830957"/>
            <a:ext cx="429020" cy="477054"/>
          </a:xfrm>
          <a:prstGeom prst="rect">
            <a:avLst/>
          </a:prstGeom>
          <a:noFill/>
        </p:spPr>
        <p:txBody>
          <a:bodyPr wrap="square" lIns="0" rIns="0" rtlCol="0">
            <a:spAutoFit/>
          </a:bodyPr>
          <a:lstStyle/>
          <a:p>
            <a:r>
              <a:rPr lang="en-US" sz="2500" dirty="0"/>
              <a:t>L2</a:t>
            </a:r>
          </a:p>
        </p:txBody>
      </p:sp>
      <p:sp>
        <p:nvSpPr>
          <p:cNvPr id="99" name="Rectangle 98">
            <a:extLst>
              <a:ext uri="{FF2B5EF4-FFF2-40B4-BE49-F238E27FC236}">
                <a16:creationId xmlns:a16="http://schemas.microsoft.com/office/drawing/2014/main" id="{23369780-477E-9D95-3FEC-695BA64FD51E}"/>
              </a:ext>
            </a:extLst>
          </p:cNvPr>
          <p:cNvSpPr/>
          <p:nvPr/>
        </p:nvSpPr>
        <p:spPr>
          <a:xfrm>
            <a:off x="10378181" y="3576424"/>
            <a:ext cx="747872" cy="9463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7E6F2AC7-72AA-0C4E-B23C-C3F7286C1737}"/>
              </a:ext>
            </a:extLst>
          </p:cNvPr>
          <p:cNvSpPr txBox="1"/>
          <p:nvPr/>
        </p:nvSpPr>
        <p:spPr>
          <a:xfrm>
            <a:off x="10588610" y="3826901"/>
            <a:ext cx="429020" cy="477054"/>
          </a:xfrm>
          <a:prstGeom prst="rect">
            <a:avLst/>
          </a:prstGeom>
          <a:noFill/>
        </p:spPr>
        <p:txBody>
          <a:bodyPr wrap="square" lIns="0" rIns="0" rtlCol="0">
            <a:spAutoFit/>
          </a:bodyPr>
          <a:lstStyle/>
          <a:p>
            <a:r>
              <a:rPr lang="en-US" sz="2500" dirty="0"/>
              <a:t>L1</a:t>
            </a:r>
          </a:p>
        </p:txBody>
      </p:sp>
      <p:cxnSp>
        <p:nvCxnSpPr>
          <p:cNvPr id="102" name="Straight Arrow Connector 101">
            <a:extLst>
              <a:ext uri="{FF2B5EF4-FFF2-40B4-BE49-F238E27FC236}">
                <a16:creationId xmlns:a16="http://schemas.microsoft.com/office/drawing/2014/main" id="{5F02E2FE-565E-04E5-4E8B-C1FDD86E5200}"/>
              </a:ext>
            </a:extLst>
          </p:cNvPr>
          <p:cNvCxnSpPr>
            <a:cxnSpLocks/>
            <a:stCxn id="99" idx="3"/>
          </p:cNvCxnSpPr>
          <p:nvPr/>
        </p:nvCxnSpPr>
        <p:spPr>
          <a:xfrm>
            <a:off x="11126053" y="4049591"/>
            <a:ext cx="53929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03" name="TextBox 102">
            <a:extLst>
              <a:ext uri="{FF2B5EF4-FFF2-40B4-BE49-F238E27FC236}">
                <a16:creationId xmlns:a16="http://schemas.microsoft.com/office/drawing/2014/main" id="{F695CD14-B48F-73E6-B2F0-9D48926DFCD5}"/>
              </a:ext>
            </a:extLst>
          </p:cNvPr>
          <p:cNvSpPr txBox="1"/>
          <p:nvPr/>
        </p:nvSpPr>
        <p:spPr>
          <a:xfrm>
            <a:off x="11117784" y="3612434"/>
            <a:ext cx="822723" cy="477054"/>
          </a:xfrm>
          <a:prstGeom prst="rect">
            <a:avLst/>
          </a:prstGeom>
          <a:noFill/>
        </p:spPr>
        <p:txBody>
          <a:bodyPr wrap="square" rtlCol="0">
            <a:spAutoFit/>
          </a:bodyPr>
          <a:lstStyle/>
          <a:p>
            <a:r>
              <a:rPr lang="en-US" sz="2500" dirty="0"/>
              <a:t>PPN</a:t>
            </a:r>
          </a:p>
        </p:txBody>
      </p:sp>
      <p:sp>
        <p:nvSpPr>
          <p:cNvPr id="3" name="矩形">
            <a:extLst>
              <a:ext uri="{FF2B5EF4-FFF2-40B4-BE49-F238E27FC236}">
                <a16:creationId xmlns:a16="http://schemas.microsoft.com/office/drawing/2014/main" id="{C3BE7769-4F43-87E0-E8CB-8583E796DE58}"/>
              </a:ext>
            </a:extLst>
          </p:cNvPr>
          <p:cNvSpPr/>
          <p:nvPr/>
        </p:nvSpPr>
        <p:spPr>
          <a:xfrm>
            <a:off x="1163006" y="2543803"/>
            <a:ext cx="388572" cy="386311"/>
          </a:xfrm>
          <a:prstGeom prst="rect">
            <a:avLst/>
          </a:prstGeom>
          <a:noFill/>
          <a:ln w="19050" cap="flat" cmpd="sng">
            <a:solidFill>
              <a:srgbClr val="FF0000"/>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sp>
        <p:nvSpPr>
          <p:cNvPr id="7" name="Right Arrow 6">
            <a:extLst>
              <a:ext uri="{FF2B5EF4-FFF2-40B4-BE49-F238E27FC236}">
                <a16:creationId xmlns:a16="http://schemas.microsoft.com/office/drawing/2014/main" id="{8D5A4D2A-9648-CD53-58C5-88EC758C2C3B}"/>
              </a:ext>
            </a:extLst>
          </p:cNvPr>
          <p:cNvSpPr/>
          <p:nvPr/>
        </p:nvSpPr>
        <p:spPr>
          <a:xfrm rot="16200000">
            <a:off x="250085" y="3903917"/>
            <a:ext cx="2231696" cy="243516"/>
          </a:xfrm>
          <a:prstGeom prst="rightArrow">
            <a:avLst/>
          </a:prstGeom>
          <a:solidFill>
            <a:srgbClr val="FF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矩形">
            <a:extLst>
              <a:ext uri="{FF2B5EF4-FFF2-40B4-BE49-F238E27FC236}">
                <a16:creationId xmlns:a16="http://schemas.microsoft.com/office/drawing/2014/main" id="{88DE5C47-0FD6-BD12-5E29-F849144F3709}"/>
              </a:ext>
            </a:extLst>
          </p:cNvPr>
          <p:cNvSpPr/>
          <p:nvPr/>
        </p:nvSpPr>
        <p:spPr>
          <a:xfrm>
            <a:off x="4170135" y="2576619"/>
            <a:ext cx="368294" cy="370967"/>
          </a:xfrm>
          <a:prstGeom prst="rect">
            <a:avLst/>
          </a:prstGeom>
          <a:solidFill>
            <a:srgbClr val="7F7F7F"/>
          </a:solidFill>
          <a:ln w="28575"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矩形">
            <a:extLst>
              <a:ext uri="{FF2B5EF4-FFF2-40B4-BE49-F238E27FC236}">
                <a16:creationId xmlns:a16="http://schemas.microsoft.com/office/drawing/2014/main" id="{0BE16DC3-99FF-5240-930F-3D41604D8CFF}"/>
              </a:ext>
            </a:extLst>
          </p:cNvPr>
          <p:cNvSpPr/>
          <p:nvPr/>
        </p:nvSpPr>
        <p:spPr>
          <a:xfrm>
            <a:off x="4158691" y="2568287"/>
            <a:ext cx="397123" cy="383285"/>
          </a:xfrm>
          <a:prstGeom prst="rect">
            <a:avLst/>
          </a:prstGeom>
          <a:noFill/>
          <a:ln w="19050" cap="flat" cmpd="sng">
            <a:solidFill>
              <a:srgbClr val="FF0000"/>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5" name="直线">
            <a:extLst>
              <a:ext uri="{FF2B5EF4-FFF2-40B4-BE49-F238E27FC236}">
                <a16:creationId xmlns:a16="http://schemas.microsoft.com/office/drawing/2014/main" id="{7EA09050-FB54-FD59-5F33-63D6B5D6EC97}"/>
              </a:ext>
            </a:extLst>
          </p:cNvPr>
          <p:cNvSpPr/>
          <p:nvPr/>
        </p:nvSpPr>
        <p:spPr>
          <a:xfrm>
            <a:off x="4333997" y="4767083"/>
            <a:ext cx="0" cy="41948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4" name="Right Arrow 103">
            <a:extLst>
              <a:ext uri="{FF2B5EF4-FFF2-40B4-BE49-F238E27FC236}">
                <a16:creationId xmlns:a16="http://schemas.microsoft.com/office/drawing/2014/main" id="{765F6DDB-AEE9-C990-0F31-B49A2F792A58}"/>
              </a:ext>
            </a:extLst>
          </p:cNvPr>
          <p:cNvSpPr/>
          <p:nvPr/>
        </p:nvSpPr>
        <p:spPr>
          <a:xfrm rot="19268816">
            <a:off x="1102791" y="3923422"/>
            <a:ext cx="3441137" cy="252339"/>
          </a:xfrm>
          <a:prstGeom prst="rightArrow">
            <a:avLst/>
          </a:prstGeom>
          <a:solidFill>
            <a:srgbClr val="FF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ight Arrow 104">
            <a:extLst>
              <a:ext uri="{FF2B5EF4-FFF2-40B4-BE49-F238E27FC236}">
                <a16:creationId xmlns:a16="http://schemas.microsoft.com/office/drawing/2014/main" id="{A6461AE6-B38F-F116-BAD7-A9F142AFEFE7}"/>
              </a:ext>
            </a:extLst>
          </p:cNvPr>
          <p:cNvSpPr/>
          <p:nvPr/>
        </p:nvSpPr>
        <p:spPr>
          <a:xfrm>
            <a:off x="1555549" y="5190512"/>
            <a:ext cx="2620143" cy="243516"/>
          </a:xfrm>
          <a:prstGeom prst="rightArrow">
            <a:avLst/>
          </a:prstGeom>
          <a:solidFill>
            <a:srgbClr val="FF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ight Arrow 105">
            <a:extLst>
              <a:ext uri="{FF2B5EF4-FFF2-40B4-BE49-F238E27FC236}">
                <a16:creationId xmlns:a16="http://schemas.microsoft.com/office/drawing/2014/main" id="{C26B94C4-15FA-A0D7-4389-F84C1EB2C24A}"/>
              </a:ext>
            </a:extLst>
          </p:cNvPr>
          <p:cNvSpPr/>
          <p:nvPr/>
        </p:nvSpPr>
        <p:spPr>
          <a:xfrm rot="17404313">
            <a:off x="702796" y="3909859"/>
            <a:ext cx="2306890" cy="230454"/>
          </a:xfrm>
          <a:prstGeom prst="rightArrow">
            <a:avLst/>
          </a:prstGeom>
          <a:solidFill>
            <a:srgbClr val="FF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50EAE9D3-207F-EAF5-AFBB-2681A9E45608}"/>
              </a:ext>
            </a:extLst>
          </p:cNvPr>
          <p:cNvSpPr txBox="1"/>
          <p:nvPr/>
        </p:nvSpPr>
        <p:spPr>
          <a:xfrm>
            <a:off x="1298799" y="5686600"/>
            <a:ext cx="2943616" cy="477054"/>
          </a:xfrm>
          <a:prstGeom prst="rect">
            <a:avLst/>
          </a:prstGeom>
          <a:noFill/>
        </p:spPr>
        <p:txBody>
          <a:bodyPr wrap="square" rtlCol="0">
            <a:spAutoFit/>
          </a:bodyPr>
          <a:lstStyle/>
          <a:p>
            <a:r>
              <a:rPr lang="en-US" sz="2500" b="1" dirty="0"/>
              <a:t>TLB Miss at Stack 5</a:t>
            </a:r>
          </a:p>
        </p:txBody>
      </p:sp>
      <p:sp>
        <p:nvSpPr>
          <p:cNvPr id="89" name="Rounded Rectangle 88">
            <a:extLst>
              <a:ext uri="{FF2B5EF4-FFF2-40B4-BE49-F238E27FC236}">
                <a16:creationId xmlns:a16="http://schemas.microsoft.com/office/drawing/2014/main" id="{90632BB2-9BFC-534E-AD19-E753288AC4A4}"/>
              </a:ext>
            </a:extLst>
          </p:cNvPr>
          <p:cNvSpPr/>
          <p:nvPr/>
        </p:nvSpPr>
        <p:spPr>
          <a:xfrm>
            <a:off x="0" y="6148616"/>
            <a:ext cx="12192000" cy="728287"/>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lnSpc>
                <a:spcPts val="3500"/>
              </a:lnSpc>
            </a:pPr>
            <a:r>
              <a:rPr lang="en-US" sz="3200" b="1" dirty="0">
                <a:solidFill>
                  <a:schemeClr val="bg1"/>
                </a:solidFill>
              </a:rPr>
              <a:t>A single radix page walk can introduce </a:t>
            </a:r>
          </a:p>
          <a:p>
            <a:pPr algn="ctr">
              <a:lnSpc>
                <a:spcPts val="3500"/>
              </a:lnSpc>
            </a:pPr>
            <a:r>
              <a:rPr lang="en-US" sz="3200" b="1" dirty="0">
                <a:solidFill>
                  <a:schemeClr val="bg1"/>
                </a:solidFill>
              </a:rPr>
              <a:t>sequential accesses to multiple memory stacks </a:t>
            </a:r>
          </a:p>
        </p:txBody>
      </p:sp>
      <p:cxnSp>
        <p:nvCxnSpPr>
          <p:cNvPr id="9" name="Straight Connector 8">
            <a:extLst>
              <a:ext uri="{FF2B5EF4-FFF2-40B4-BE49-F238E27FC236}">
                <a16:creationId xmlns:a16="http://schemas.microsoft.com/office/drawing/2014/main" id="{F8BB0F58-9EC4-D7BC-FA41-ED8B5A81D715}"/>
              </a:ext>
            </a:extLst>
          </p:cNvPr>
          <p:cNvCxnSpPr>
            <a:cxnSpLocks/>
            <a:endCxn id="31" idx="0"/>
          </p:cNvCxnSpPr>
          <p:nvPr/>
        </p:nvCxnSpPr>
        <p:spPr>
          <a:xfrm flipH="1">
            <a:off x="7166779" y="3225461"/>
            <a:ext cx="3877" cy="394992"/>
          </a:xfrm>
          <a:prstGeom prst="line">
            <a:avLst/>
          </a:prstGeom>
          <a:ln w="19050"/>
        </p:spPr>
        <p:style>
          <a:lnRef idx="1">
            <a:schemeClr val="dk1"/>
          </a:lnRef>
          <a:fillRef idx="0">
            <a:schemeClr val="dk1"/>
          </a:fillRef>
          <a:effectRef idx="0">
            <a:schemeClr val="dk1"/>
          </a:effectRef>
          <a:fontRef idx="minor">
            <a:schemeClr val="tx1"/>
          </a:fontRef>
        </p:style>
      </p:cxnSp>
      <p:sp>
        <p:nvSpPr>
          <p:cNvPr id="31" name="Oval 30">
            <a:extLst>
              <a:ext uri="{FF2B5EF4-FFF2-40B4-BE49-F238E27FC236}">
                <a16:creationId xmlns:a16="http://schemas.microsoft.com/office/drawing/2014/main" id="{E26AD8A5-5EA4-D020-DC0E-016C22F70AF0}"/>
              </a:ext>
            </a:extLst>
          </p:cNvPr>
          <p:cNvSpPr/>
          <p:nvPr/>
        </p:nvSpPr>
        <p:spPr>
          <a:xfrm>
            <a:off x="7049874" y="3620453"/>
            <a:ext cx="233809" cy="2553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984AEF53-B0B6-1E0C-4321-C71885C66BBD}"/>
              </a:ext>
            </a:extLst>
          </p:cNvPr>
          <p:cNvCxnSpPr>
            <a:cxnSpLocks/>
            <a:stCxn id="31" idx="0"/>
            <a:endCxn id="31" idx="4"/>
          </p:cNvCxnSpPr>
          <p:nvPr/>
        </p:nvCxnSpPr>
        <p:spPr>
          <a:xfrm>
            <a:off x="7166779" y="3620453"/>
            <a:ext cx="0" cy="255319"/>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1D0F7558-5235-76A8-0136-006B04C58ED5}"/>
              </a:ext>
            </a:extLst>
          </p:cNvPr>
          <p:cNvCxnSpPr>
            <a:cxnSpLocks/>
          </p:cNvCxnSpPr>
          <p:nvPr/>
        </p:nvCxnSpPr>
        <p:spPr>
          <a:xfrm>
            <a:off x="7053751" y="3750645"/>
            <a:ext cx="23380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55B95FE4-A98E-398B-14D6-28EAA53CF855}"/>
              </a:ext>
            </a:extLst>
          </p:cNvPr>
          <p:cNvCxnSpPr>
            <a:cxnSpLocks/>
          </p:cNvCxnSpPr>
          <p:nvPr/>
        </p:nvCxnSpPr>
        <p:spPr>
          <a:xfrm>
            <a:off x="7287223" y="3750645"/>
            <a:ext cx="33443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AB29A14C-72B4-9C3F-8EB4-86DBD4345C12}"/>
              </a:ext>
            </a:extLst>
          </p:cNvPr>
          <p:cNvCxnSpPr>
            <a:cxnSpLocks/>
            <a:stCxn id="31" idx="2"/>
          </p:cNvCxnSpPr>
          <p:nvPr/>
        </p:nvCxnSpPr>
        <p:spPr>
          <a:xfrm flipH="1">
            <a:off x="6961827" y="3748113"/>
            <a:ext cx="88047" cy="2756"/>
          </a:xfrm>
          <a:prstGeom prst="line">
            <a:avLst/>
          </a:prstGeom>
          <a:ln w="19050"/>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7E9199B6-F35C-F533-8FD9-00EF8350CE4F}"/>
              </a:ext>
            </a:extLst>
          </p:cNvPr>
          <p:cNvCxnSpPr>
            <a:cxnSpLocks/>
            <a:endCxn id="117" idx="0"/>
          </p:cNvCxnSpPr>
          <p:nvPr/>
        </p:nvCxnSpPr>
        <p:spPr>
          <a:xfrm flipH="1">
            <a:off x="8554523" y="3223914"/>
            <a:ext cx="3877" cy="394992"/>
          </a:xfrm>
          <a:prstGeom prst="line">
            <a:avLst/>
          </a:prstGeom>
          <a:ln w="19050"/>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0F7FE5D4-D859-0128-1AFE-657E0ED9C179}"/>
              </a:ext>
            </a:extLst>
          </p:cNvPr>
          <p:cNvSpPr/>
          <p:nvPr/>
        </p:nvSpPr>
        <p:spPr>
          <a:xfrm>
            <a:off x="8437618" y="3618906"/>
            <a:ext cx="233809" cy="2553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DF1C9629-DE07-554C-29B6-DEB220090498}"/>
              </a:ext>
            </a:extLst>
          </p:cNvPr>
          <p:cNvCxnSpPr>
            <a:cxnSpLocks/>
            <a:stCxn id="117" idx="0"/>
            <a:endCxn id="117" idx="4"/>
          </p:cNvCxnSpPr>
          <p:nvPr/>
        </p:nvCxnSpPr>
        <p:spPr>
          <a:xfrm>
            <a:off x="8554523" y="3618906"/>
            <a:ext cx="0" cy="255319"/>
          </a:xfrm>
          <a:prstGeom prst="line">
            <a:avLst/>
          </a:prstGeom>
          <a:ln w="19050"/>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D4CBD400-E34E-CCBE-A7E2-87B7F234CD00}"/>
              </a:ext>
            </a:extLst>
          </p:cNvPr>
          <p:cNvCxnSpPr>
            <a:cxnSpLocks/>
          </p:cNvCxnSpPr>
          <p:nvPr/>
        </p:nvCxnSpPr>
        <p:spPr>
          <a:xfrm>
            <a:off x="8441495" y="3749098"/>
            <a:ext cx="23380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0" name="Straight Arrow Connector 119">
            <a:extLst>
              <a:ext uri="{FF2B5EF4-FFF2-40B4-BE49-F238E27FC236}">
                <a16:creationId xmlns:a16="http://schemas.microsoft.com/office/drawing/2014/main" id="{9B82DE6A-9B82-0941-1167-292A7176AA3E}"/>
              </a:ext>
            </a:extLst>
          </p:cNvPr>
          <p:cNvCxnSpPr>
            <a:cxnSpLocks/>
          </p:cNvCxnSpPr>
          <p:nvPr/>
        </p:nvCxnSpPr>
        <p:spPr>
          <a:xfrm>
            <a:off x="8674967" y="3749098"/>
            <a:ext cx="32186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400B3DAD-413E-9530-6D8F-B7194A734514}"/>
              </a:ext>
            </a:extLst>
          </p:cNvPr>
          <p:cNvCxnSpPr>
            <a:cxnSpLocks/>
            <a:stCxn id="117" idx="2"/>
          </p:cNvCxnSpPr>
          <p:nvPr/>
        </p:nvCxnSpPr>
        <p:spPr>
          <a:xfrm flipH="1">
            <a:off x="8349571" y="3746566"/>
            <a:ext cx="88047" cy="2756"/>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C44B4F8E-3C22-958A-4391-AFEEF384BDC1}"/>
              </a:ext>
            </a:extLst>
          </p:cNvPr>
          <p:cNvCxnSpPr>
            <a:cxnSpLocks/>
            <a:endCxn id="123" idx="0"/>
          </p:cNvCxnSpPr>
          <p:nvPr/>
        </p:nvCxnSpPr>
        <p:spPr>
          <a:xfrm flipH="1">
            <a:off x="9951254" y="3212545"/>
            <a:ext cx="3877" cy="394992"/>
          </a:xfrm>
          <a:prstGeom prst="line">
            <a:avLst/>
          </a:prstGeom>
          <a:ln w="19050"/>
        </p:spPr>
        <p:style>
          <a:lnRef idx="1">
            <a:schemeClr val="dk1"/>
          </a:lnRef>
          <a:fillRef idx="0">
            <a:schemeClr val="dk1"/>
          </a:fillRef>
          <a:effectRef idx="0">
            <a:schemeClr val="dk1"/>
          </a:effectRef>
          <a:fontRef idx="minor">
            <a:schemeClr val="tx1"/>
          </a:fontRef>
        </p:style>
      </p:cxnSp>
      <p:sp>
        <p:nvSpPr>
          <p:cNvPr id="123" name="Oval 122">
            <a:extLst>
              <a:ext uri="{FF2B5EF4-FFF2-40B4-BE49-F238E27FC236}">
                <a16:creationId xmlns:a16="http://schemas.microsoft.com/office/drawing/2014/main" id="{A07FD356-99A7-F3FB-2FB4-D853B45622C8}"/>
              </a:ext>
            </a:extLst>
          </p:cNvPr>
          <p:cNvSpPr/>
          <p:nvPr/>
        </p:nvSpPr>
        <p:spPr>
          <a:xfrm>
            <a:off x="9834349" y="3607537"/>
            <a:ext cx="233809" cy="2553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60599AF6-B326-C0D3-D412-B5908D3FF361}"/>
              </a:ext>
            </a:extLst>
          </p:cNvPr>
          <p:cNvCxnSpPr>
            <a:cxnSpLocks/>
            <a:stCxn id="123" idx="0"/>
            <a:endCxn id="123" idx="4"/>
          </p:cNvCxnSpPr>
          <p:nvPr/>
        </p:nvCxnSpPr>
        <p:spPr>
          <a:xfrm>
            <a:off x="9951254" y="3607537"/>
            <a:ext cx="0" cy="255319"/>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452F18A1-9E86-7BDF-331F-3B9F91DA2AE1}"/>
              </a:ext>
            </a:extLst>
          </p:cNvPr>
          <p:cNvCxnSpPr>
            <a:cxnSpLocks/>
          </p:cNvCxnSpPr>
          <p:nvPr/>
        </p:nvCxnSpPr>
        <p:spPr>
          <a:xfrm>
            <a:off x="9838226" y="3737729"/>
            <a:ext cx="23380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A704CA9C-E510-50EF-6FC5-906D84D67755}"/>
              </a:ext>
            </a:extLst>
          </p:cNvPr>
          <p:cNvCxnSpPr>
            <a:cxnSpLocks/>
          </p:cNvCxnSpPr>
          <p:nvPr/>
        </p:nvCxnSpPr>
        <p:spPr>
          <a:xfrm flipV="1">
            <a:off x="10071698" y="3735197"/>
            <a:ext cx="306483" cy="253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3CB4435-85A2-855D-E319-8351D79A342C}"/>
              </a:ext>
            </a:extLst>
          </p:cNvPr>
          <p:cNvCxnSpPr>
            <a:cxnSpLocks/>
            <a:stCxn id="123" idx="2"/>
          </p:cNvCxnSpPr>
          <p:nvPr/>
        </p:nvCxnSpPr>
        <p:spPr>
          <a:xfrm flipH="1">
            <a:off x="9746302" y="3735197"/>
            <a:ext cx="88047" cy="2756"/>
          </a:xfrm>
          <a:prstGeom prst="line">
            <a:avLst/>
          </a:prstGeom>
          <a:ln w="19050"/>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1088959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199" y="0"/>
            <a:ext cx="11225981" cy="1325563"/>
          </a:xfrm>
        </p:spPr>
        <p:txBody>
          <a:bodyPr/>
          <a:lstStyle/>
          <a:p>
            <a:r>
              <a:rPr lang="en-US" dirty="0">
                <a:latin typeface="+mn-lt"/>
              </a:rPr>
              <a:t>Hash Based Address Translation </a:t>
            </a:r>
          </a:p>
        </p:txBody>
      </p:sp>
      <p:sp>
        <p:nvSpPr>
          <p:cNvPr id="4" name="TextBox 3">
            <a:extLst>
              <a:ext uri="{FF2B5EF4-FFF2-40B4-BE49-F238E27FC236}">
                <a16:creationId xmlns:a16="http://schemas.microsoft.com/office/drawing/2014/main" id="{5A5464C9-2350-714E-8530-ACB605D3249A}"/>
              </a:ext>
            </a:extLst>
          </p:cNvPr>
          <p:cNvSpPr txBox="1"/>
          <p:nvPr/>
        </p:nvSpPr>
        <p:spPr>
          <a:xfrm>
            <a:off x="0" y="973679"/>
            <a:ext cx="11851271" cy="1186863"/>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500" dirty="0"/>
              <a:t>Hash based translation use hash table to lookup a physical address</a:t>
            </a:r>
          </a:p>
          <a:p>
            <a:pPr algn="just">
              <a:lnSpc>
                <a:spcPct val="150000"/>
              </a:lnSpc>
            </a:pPr>
            <a:endParaRPr lang="en-US" sz="2500" dirty="0"/>
          </a:p>
        </p:txBody>
      </p:sp>
      <p:sp>
        <p:nvSpPr>
          <p:cNvPr id="5" name="TextBox 4">
            <a:extLst>
              <a:ext uri="{FF2B5EF4-FFF2-40B4-BE49-F238E27FC236}">
                <a16:creationId xmlns:a16="http://schemas.microsoft.com/office/drawing/2014/main" id="{FD18BA24-C615-EB27-BCF2-0DF70772248B}"/>
              </a:ext>
            </a:extLst>
          </p:cNvPr>
          <p:cNvSpPr txBox="1"/>
          <p:nvPr/>
        </p:nvSpPr>
        <p:spPr>
          <a:xfrm>
            <a:off x="1821528" y="3259026"/>
            <a:ext cx="1603203" cy="348813"/>
          </a:xfrm>
          <a:prstGeom prst="rect">
            <a:avLst/>
          </a:prstGeom>
          <a:noFill/>
        </p:spPr>
        <p:txBody>
          <a:bodyPr wrap="square" rtlCol="0">
            <a:spAutoFit/>
          </a:bodyPr>
          <a:lstStyle/>
          <a:p>
            <a:r>
              <a:rPr lang="en-US" sz="2500" b="1" baseline="30000" dirty="0"/>
              <a:t>Virtual Address</a:t>
            </a:r>
          </a:p>
        </p:txBody>
      </p:sp>
      <p:sp>
        <p:nvSpPr>
          <p:cNvPr id="6" name="Left Arrow 5">
            <a:extLst>
              <a:ext uri="{FF2B5EF4-FFF2-40B4-BE49-F238E27FC236}">
                <a16:creationId xmlns:a16="http://schemas.microsoft.com/office/drawing/2014/main" id="{40ED6B12-1C30-0B89-20E4-7B56C089ADD1}"/>
              </a:ext>
            </a:extLst>
          </p:cNvPr>
          <p:cNvSpPr/>
          <p:nvPr/>
        </p:nvSpPr>
        <p:spPr>
          <a:xfrm rot="16200000">
            <a:off x="1820748" y="4202167"/>
            <a:ext cx="1617826" cy="53721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64" name="Table 4">
            <a:extLst>
              <a:ext uri="{FF2B5EF4-FFF2-40B4-BE49-F238E27FC236}">
                <a16:creationId xmlns:a16="http://schemas.microsoft.com/office/drawing/2014/main" id="{AF0B59E6-1EA5-0D52-9653-8CFACD151842}"/>
              </a:ext>
            </a:extLst>
          </p:cNvPr>
          <p:cNvGraphicFramePr>
            <a:graphicFrameLocks noGrp="1"/>
          </p:cNvGraphicFramePr>
          <p:nvPr/>
        </p:nvGraphicFramePr>
        <p:xfrm>
          <a:off x="1258125" y="3165357"/>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67" name="直线">
            <a:extLst>
              <a:ext uri="{FF2B5EF4-FFF2-40B4-BE49-F238E27FC236}">
                <a16:creationId xmlns:a16="http://schemas.microsoft.com/office/drawing/2014/main" id="{00A7F239-8AA5-5386-4EE8-1FA6B90DA01B}"/>
              </a:ext>
            </a:extLst>
          </p:cNvPr>
          <p:cNvSpPr/>
          <p:nvPr/>
        </p:nvSpPr>
        <p:spPr>
          <a:xfrm rot="21600000" flipV="1">
            <a:off x="2893515" y="3110194"/>
            <a:ext cx="2082124" cy="1214868"/>
          </a:xfrm>
          <a:prstGeom prst="line">
            <a:avLst/>
          </a:prstGeom>
          <a:noFill/>
          <a:ln w="38100" cap="flat" cmpd="sng">
            <a:solidFill>
              <a:srgbClr val="000000"/>
            </a:solidFill>
            <a:prstDash val="sysDot"/>
            <a:miter/>
          </a:ln>
        </p:spPr>
        <p:txBody>
          <a:bodyPr/>
          <a:lstStyle/>
          <a:p>
            <a:endParaRPr lang="en-US"/>
          </a:p>
        </p:txBody>
      </p:sp>
      <p:sp>
        <p:nvSpPr>
          <p:cNvPr id="68" name="直线">
            <a:extLst>
              <a:ext uri="{FF2B5EF4-FFF2-40B4-BE49-F238E27FC236}">
                <a16:creationId xmlns:a16="http://schemas.microsoft.com/office/drawing/2014/main" id="{40FC32FC-CDAB-C926-CD1E-92ECCE5FA91D}"/>
              </a:ext>
            </a:extLst>
          </p:cNvPr>
          <p:cNvSpPr/>
          <p:nvPr/>
        </p:nvSpPr>
        <p:spPr>
          <a:xfrm rot="21600000">
            <a:off x="2890804" y="4325061"/>
            <a:ext cx="2068253" cy="1689611"/>
          </a:xfrm>
          <a:prstGeom prst="line">
            <a:avLst/>
          </a:prstGeom>
          <a:noFill/>
          <a:ln w="38100" cap="flat" cmpd="sng">
            <a:solidFill>
              <a:srgbClr val="000000"/>
            </a:solidFill>
            <a:prstDash val="sysDot"/>
            <a:miter/>
          </a:ln>
        </p:spPr>
        <p:txBody>
          <a:bodyPr/>
          <a:lstStyle/>
          <a:p>
            <a:endParaRPr lang="en-US"/>
          </a:p>
        </p:txBody>
      </p:sp>
      <p:sp>
        <p:nvSpPr>
          <p:cNvPr id="69" name="TextBox 68">
            <a:extLst>
              <a:ext uri="{FF2B5EF4-FFF2-40B4-BE49-F238E27FC236}">
                <a16:creationId xmlns:a16="http://schemas.microsoft.com/office/drawing/2014/main" id="{F9011BBF-ECA7-AA3C-3544-1468132BE9D4}"/>
              </a:ext>
            </a:extLst>
          </p:cNvPr>
          <p:cNvSpPr txBox="1"/>
          <p:nvPr/>
        </p:nvSpPr>
        <p:spPr>
          <a:xfrm rot="5400000">
            <a:off x="1497344" y="4355083"/>
            <a:ext cx="1421879" cy="348813"/>
          </a:xfrm>
          <a:prstGeom prst="rect">
            <a:avLst/>
          </a:prstGeom>
        </p:spPr>
        <p:txBody>
          <a:bodyPr wrap="square" rtlCol="0">
            <a:spAutoFit/>
          </a:bodyPr>
          <a:lstStyle/>
          <a:p>
            <a:r>
              <a:rPr lang="en-US" sz="2500" b="1" baseline="30000" dirty="0"/>
              <a:t>Translation</a:t>
            </a:r>
          </a:p>
        </p:txBody>
      </p:sp>
      <p:sp>
        <p:nvSpPr>
          <p:cNvPr id="43" name="Rectangle 42">
            <a:extLst>
              <a:ext uri="{FF2B5EF4-FFF2-40B4-BE49-F238E27FC236}">
                <a16:creationId xmlns:a16="http://schemas.microsoft.com/office/drawing/2014/main" id="{7B1CB8C5-8F77-CFC9-34E3-ABD46288B768}"/>
              </a:ext>
            </a:extLst>
          </p:cNvPr>
          <p:cNvSpPr/>
          <p:nvPr/>
        </p:nvSpPr>
        <p:spPr>
          <a:xfrm>
            <a:off x="4959057" y="3025391"/>
            <a:ext cx="6418738" cy="30304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4" name="Table 4">
            <a:extLst>
              <a:ext uri="{FF2B5EF4-FFF2-40B4-BE49-F238E27FC236}">
                <a16:creationId xmlns:a16="http://schemas.microsoft.com/office/drawing/2014/main" id="{B1B6D90D-8F4F-8FC2-4A0E-EE6AF9DD7B82}"/>
              </a:ext>
            </a:extLst>
          </p:cNvPr>
          <p:cNvGraphicFramePr>
            <a:graphicFrameLocks noGrp="1"/>
          </p:cNvGraphicFramePr>
          <p:nvPr/>
        </p:nvGraphicFramePr>
        <p:xfrm>
          <a:off x="1225776" y="5421009"/>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95" name="TextBox 94">
            <a:extLst>
              <a:ext uri="{FF2B5EF4-FFF2-40B4-BE49-F238E27FC236}">
                <a16:creationId xmlns:a16="http://schemas.microsoft.com/office/drawing/2014/main" id="{35103A4C-0C06-061F-56EB-145272F33103}"/>
              </a:ext>
            </a:extLst>
          </p:cNvPr>
          <p:cNvSpPr txBox="1"/>
          <p:nvPr/>
        </p:nvSpPr>
        <p:spPr>
          <a:xfrm>
            <a:off x="1801526" y="5519079"/>
            <a:ext cx="1828354" cy="348813"/>
          </a:xfrm>
          <a:prstGeom prst="rect">
            <a:avLst/>
          </a:prstGeom>
          <a:noFill/>
        </p:spPr>
        <p:txBody>
          <a:bodyPr wrap="square" rtlCol="0">
            <a:spAutoFit/>
          </a:bodyPr>
          <a:lstStyle/>
          <a:p>
            <a:r>
              <a:rPr lang="en-US" sz="2500" b="1" baseline="30000" dirty="0"/>
              <a:t>Physical Address</a:t>
            </a:r>
          </a:p>
        </p:txBody>
      </p:sp>
    </p:spTree>
    <p:custDataLst>
      <p:tags r:id="rId1"/>
    </p:custDataLst>
    <p:extLst>
      <p:ext uri="{BB962C8B-B14F-4D97-AF65-F5344CB8AC3E}">
        <p14:creationId xmlns:p14="http://schemas.microsoft.com/office/powerpoint/2010/main" val="1515783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199" y="0"/>
            <a:ext cx="11225981" cy="1325563"/>
          </a:xfrm>
        </p:spPr>
        <p:txBody>
          <a:bodyPr/>
          <a:lstStyle/>
          <a:p>
            <a:r>
              <a:rPr lang="en-US" dirty="0">
                <a:latin typeface="+mn-lt"/>
              </a:rPr>
              <a:t>Hash Based Address Translation </a:t>
            </a:r>
          </a:p>
        </p:txBody>
      </p:sp>
      <p:sp>
        <p:nvSpPr>
          <p:cNvPr id="4" name="TextBox 3">
            <a:extLst>
              <a:ext uri="{FF2B5EF4-FFF2-40B4-BE49-F238E27FC236}">
                <a16:creationId xmlns:a16="http://schemas.microsoft.com/office/drawing/2014/main" id="{5A5464C9-2350-714E-8530-ACB605D3249A}"/>
              </a:ext>
            </a:extLst>
          </p:cNvPr>
          <p:cNvSpPr txBox="1"/>
          <p:nvPr/>
        </p:nvSpPr>
        <p:spPr>
          <a:xfrm>
            <a:off x="0" y="973679"/>
            <a:ext cx="11851271" cy="609782"/>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500" dirty="0"/>
              <a:t>Hash based translation use hash table to lookup a physical address</a:t>
            </a:r>
          </a:p>
        </p:txBody>
      </p:sp>
      <p:sp>
        <p:nvSpPr>
          <p:cNvPr id="5" name="TextBox 4">
            <a:extLst>
              <a:ext uri="{FF2B5EF4-FFF2-40B4-BE49-F238E27FC236}">
                <a16:creationId xmlns:a16="http://schemas.microsoft.com/office/drawing/2014/main" id="{FD18BA24-C615-EB27-BCF2-0DF70772248B}"/>
              </a:ext>
            </a:extLst>
          </p:cNvPr>
          <p:cNvSpPr txBox="1"/>
          <p:nvPr/>
        </p:nvSpPr>
        <p:spPr>
          <a:xfrm>
            <a:off x="1821528" y="3259026"/>
            <a:ext cx="1603203" cy="348813"/>
          </a:xfrm>
          <a:prstGeom prst="rect">
            <a:avLst/>
          </a:prstGeom>
          <a:noFill/>
        </p:spPr>
        <p:txBody>
          <a:bodyPr wrap="square" rtlCol="0">
            <a:spAutoFit/>
          </a:bodyPr>
          <a:lstStyle/>
          <a:p>
            <a:r>
              <a:rPr lang="en-US" sz="2500" b="1" baseline="30000" dirty="0"/>
              <a:t>Virtual Address</a:t>
            </a:r>
          </a:p>
        </p:txBody>
      </p:sp>
      <p:sp>
        <p:nvSpPr>
          <p:cNvPr id="6" name="Left Arrow 5">
            <a:extLst>
              <a:ext uri="{FF2B5EF4-FFF2-40B4-BE49-F238E27FC236}">
                <a16:creationId xmlns:a16="http://schemas.microsoft.com/office/drawing/2014/main" id="{40ED6B12-1C30-0B89-20E4-7B56C089ADD1}"/>
              </a:ext>
            </a:extLst>
          </p:cNvPr>
          <p:cNvSpPr/>
          <p:nvPr/>
        </p:nvSpPr>
        <p:spPr>
          <a:xfrm rot="16200000">
            <a:off x="1820748" y="4202167"/>
            <a:ext cx="1617826" cy="53721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64" name="Table 4">
            <a:extLst>
              <a:ext uri="{FF2B5EF4-FFF2-40B4-BE49-F238E27FC236}">
                <a16:creationId xmlns:a16="http://schemas.microsoft.com/office/drawing/2014/main" id="{AF0B59E6-1EA5-0D52-9653-8CFACD151842}"/>
              </a:ext>
            </a:extLst>
          </p:cNvPr>
          <p:cNvGraphicFramePr>
            <a:graphicFrameLocks noGrp="1"/>
          </p:cNvGraphicFramePr>
          <p:nvPr/>
        </p:nvGraphicFramePr>
        <p:xfrm>
          <a:off x="1258125" y="3165357"/>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67" name="直线">
            <a:extLst>
              <a:ext uri="{FF2B5EF4-FFF2-40B4-BE49-F238E27FC236}">
                <a16:creationId xmlns:a16="http://schemas.microsoft.com/office/drawing/2014/main" id="{00A7F239-8AA5-5386-4EE8-1FA6B90DA01B}"/>
              </a:ext>
            </a:extLst>
          </p:cNvPr>
          <p:cNvSpPr/>
          <p:nvPr/>
        </p:nvSpPr>
        <p:spPr>
          <a:xfrm rot="21600000" flipV="1">
            <a:off x="2893515" y="3110194"/>
            <a:ext cx="2082124" cy="1214868"/>
          </a:xfrm>
          <a:prstGeom prst="line">
            <a:avLst/>
          </a:prstGeom>
          <a:noFill/>
          <a:ln w="38100" cap="flat" cmpd="sng">
            <a:solidFill>
              <a:srgbClr val="000000"/>
            </a:solidFill>
            <a:prstDash val="sysDot"/>
            <a:miter/>
          </a:ln>
        </p:spPr>
        <p:txBody>
          <a:bodyPr/>
          <a:lstStyle/>
          <a:p>
            <a:endParaRPr lang="en-US"/>
          </a:p>
        </p:txBody>
      </p:sp>
      <p:sp>
        <p:nvSpPr>
          <p:cNvPr id="68" name="直线">
            <a:extLst>
              <a:ext uri="{FF2B5EF4-FFF2-40B4-BE49-F238E27FC236}">
                <a16:creationId xmlns:a16="http://schemas.microsoft.com/office/drawing/2014/main" id="{40FC32FC-CDAB-C926-CD1E-92ECCE5FA91D}"/>
              </a:ext>
            </a:extLst>
          </p:cNvPr>
          <p:cNvSpPr/>
          <p:nvPr/>
        </p:nvSpPr>
        <p:spPr>
          <a:xfrm rot="21600000">
            <a:off x="2890804" y="4325061"/>
            <a:ext cx="2068253" cy="1689611"/>
          </a:xfrm>
          <a:prstGeom prst="line">
            <a:avLst/>
          </a:prstGeom>
          <a:noFill/>
          <a:ln w="38100" cap="flat" cmpd="sng">
            <a:solidFill>
              <a:srgbClr val="000000"/>
            </a:solidFill>
            <a:prstDash val="sysDot"/>
            <a:miter/>
          </a:ln>
        </p:spPr>
        <p:txBody>
          <a:bodyPr/>
          <a:lstStyle/>
          <a:p>
            <a:endParaRPr lang="en-US"/>
          </a:p>
        </p:txBody>
      </p:sp>
      <p:sp>
        <p:nvSpPr>
          <p:cNvPr id="69" name="TextBox 68">
            <a:extLst>
              <a:ext uri="{FF2B5EF4-FFF2-40B4-BE49-F238E27FC236}">
                <a16:creationId xmlns:a16="http://schemas.microsoft.com/office/drawing/2014/main" id="{F9011BBF-ECA7-AA3C-3544-1468132BE9D4}"/>
              </a:ext>
            </a:extLst>
          </p:cNvPr>
          <p:cNvSpPr txBox="1"/>
          <p:nvPr/>
        </p:nvSpPr>
        <p:spPr>
          <a:xfrm rot="5400000">
            <a:off x="1497344" y="4355083"/>
            <a:ext cx="1421879" cy="348813"/>
          </a:xfrm>
          <a:prstGeom prst="rect">
            <a:avLst/>
          </a:prstGeom>
        </p:spPr>
        <p:txBody>
          <a:bodyPr wrap="square" rtlCol="0">
            <a:spAutoFit/>
          </a:bodyPr>
          <a:lstStyle/>
          <a:p>
            <a:r>
              <a:rPr lang="en-US" sz="2500" b="1" baseline="30000" dirty="0"/>
              <a:t>Translation</a:t>
            </a:r>
          </a:p>
        </p:txBody>
      </p:sp>
      <p:sp>
        <p:nvSpPr>
          <p:cNvPr id="39" name="TextBox 38">
            <a:extLst>
              <a:ext uri="{FF2B5EF4-FFF2-40B4-BE49-F238E27FC236}">
                <a16:creationId xmlns:a16="http://schemas.microsoft.com/office/drawing/2014/main" id="{20E3478E-97DC-5304-C8E8-E20EA2764777}"/>
              </a:ext>
            </a:extLst>
          </p:cNvPr>
          <p:cNvSpPr txBox="1"/>
          <p:nvPr/>
        </p:nvSpPr>
        <p:spPr>
          <a:xfrm>
            <a:off x="6380336" y="3002827"/>
            <a:ext cx="3383068" cy="477054"/>
          </a:xfrm>
          <a:prstGeom prst="rect">
            <a:avLst/>
          </a:prstGeom>
          <a:noFill/>
        </p:spPr>
        <p:txBody>
          <a:bodyPr wrap="square" rtlCol="0">
            <a:spAutoFit/>
          </a:bodyPr>
          <a:lstStyle/>
          <a:p>
            <a:r>
              <a:rPr lang="en-US" sz="2500" dirty="0"/>
              <a:t>Virtual Address (VA1)</a:t>
            </a:r>
          </a:p>
        </p:txBody>
      </p:sp>
      <p:cxnSp>
        <p:nvCxnSpPr>
          <p:cNvPr id="40" name="Elbow Connector 39">
            <a:extLst>
              <a:ext uri="{FF2B5EF4-FFF2-40B4-BE49-F238E27FC236}">
                <a16:creationId xmlns:a16="http://schemas.microsoft.com/office/drawing/2014/main" id="{D45262BA-15D6-ECAD-8A58-62B03F4E338E}"/>
              </a:ext>
            </a:extLst>
          </p:cNvPr>
          <p:cNvCxnSpPr>
            <a:cxnSpLocks/>
            <a:endCxn id="76" idx="3"/>
          </p:cNvCxnSpPr>
          <p:nvPr/>
        </p:nvCxnSpPr>
        <p:spPr>
          <a:xfrm rot="10800000" flipV="1">
            <a:off x="6819674" y="4494089"/>
            <a:ext cx="833130" cy="240519"/>
          </a:xfrm>
          <a:prstGeom prst="bentConnector3">
            <a:avLst>
              <a:gd name="adj1" fmla="val 18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B1CB8C5-8F77-CFC9-34E3-ABD46288B768}"/>
              </a:ext>
            </a:extLst>
          </p:cNvPr>
          <p:cNvSpPr/>
          <p:nvPr/>
        </p:nvSpPr>
        <p:spPr>
          <a:xfrm>
            <a:off x="4959057" y="3025391"/>
            <a:ext cx="6418738" cy="30304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75A2A23-1D7C-91FC-0597-A238ACE693C3}"/>
              </a:ext>
            </a:extLst>
          </p:cNvPr>
          <p:cNvCxnSpPr>
            <a:cxnSpLocks/>
          </p:cNvCxnSpPr>
          <p:nvPr/>
        </p:nvCxnSpPr>
        <p:spPr>
          <a:xfrm>
            <a:off x="8187780" y="3497048"/>
            <a:ext cx="0" cy="7236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D2517871-8806-7044-7517-4CFAF43FAB0D}"/>
              </a:ext>
            </a:extLst>
          </p:cNvPr>
          <p:cNvSpPr/>
          <p:nvPr/>
        </p:nvSpPr>
        <p:spPr>
          <a:xfrm>
            <a:off x="5111138" y="4283278"/>
            <a:ext cx="1707182" cy="1428537"/>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5F89E99-3D45-4497-D7B3-A5F584DD150D}"/>
              </a:ext>
            </a:extLst>
          </p:cNvPr>
          <p:cNvSpPr/>
          <p:nvPr/>
        </p:nvSpPr>
        <p:spPr>
          <a:xfrm>
            <a:off x="5113848" y="4281725"/>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ndParaRPr>
          </a:p>
        </p:txBody>
      </p:sp>
      <p:sp>
        <p:nvSpPr>
          <p:cNvPr id="76" name="Rectangle 75">
            <a:extLst>
              <a:ext uri="{FF2B5EF4-FFF2-40B4-BE49-F238E27FC236}">
                <a16:creationId xmlns:a16="http://schemas.microsoft.com/office/drawing/2014/main" id="{EADF588E-8218-3796-AA97-F9184071BD45}"/>
              </a:ext>
            </a:extLst>
          </p:cNvPr>
          <p:cNvSpPr/>
          <p:nvPr/>
        </p:nvSpPr>
        <p:spPr>
          <a:xfrm>
            <a:off x="5112492" y="4581017"/>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 dirty="0">
                <a:solidFill>
                  <a:schemeClr val="tx1"/>
                </a:solidFill>
              </a:rPr>
              <a:t>VA2/PA2</a:t>
            </a:r>
          </a:p>
        </p:txBody>
      </p:sp>
      <p:graphicFrame>
        <p:nvGraphicFramePr>
          <p:cNvPr id="94" name="Table 4">
            <a:extLst>
              <a:ext uri="{FF2B5EF4-FFF2-40B4-BE49-F238E27FC236}">
                <a16:creationId xmlns:a16="http://schemas.microsoft.com/office/drawing/2014/main" id="{B1B6D90D-8F4F-8FC2-4A0E-EE6AF9DD7B82}"/>
              </a:ext>
            </a:extLst>
          </p:cNvPr>
          <p:cNvGraphicFramePr>
            <a:graphicFrameLocks noGrp="1"/>
          </p:cNvGraphicFramePr>
          <p:nvPr/>
        </p:nvGraphicFramePr>
        <p:xfrm>
          <a:off x="1225776" y="5421009"/>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95" name="TextBox 94">
            <a:extLst>
              <a:ext uri="{FF2B5EF4-FFF2-40B4-BE49-F238E27FC236}">
                <a16:creationId xmlns:a16="http://schemas.microsoft.com/office/drawing/2014/main" id="{35103A4C-0C06-061F-56EB-145272F33103}"/>
              </a:ext>
            </a:extLst>
          </p:cNvPr>
          <p:cNvSpPr txBox="1"/>
          <p:nvPr/>
        </p:nvSpPr>
        <p:spPr>
          <a:xfrm>
            <a:off x="1801526" y="5519079"/>
            <a:ext cx="1828354" cy="348813"/>
          </a:xfrm>
          <a:prstGeom prst="rect">
            <a:avLst/>
          </a:prstGeom>
          <a:noFill/>
        </p:spPr>
        <p:txBody>
          <a:bodyPr wrap="square" rtlCol="0">
            <a:spAutoFit/>
          </a:bodyPr>
          <a:lstStyle/>
          <a:p>
            <a:r>
              <a:rPr lang="en-US" sz="2500" b="1" baseline="30000" dirty="0"/>
              <a:t>Physical Address</a:t>
            </a:r>
          </a:p>
        </p:txBody>
      </p:sp>
      <p:sp>
        <p:nvSpPr>
          <p:cNvPr id="97" name="TextBox 96">
            <a:extLst>
              <a:ext uri="{FF2B5EF4-FFF2-40B4-BE49-F238E27FC236}">
                <a16:creationId xmlns:a16="http://schemas.microsoft.com/office/drawing/2014/main" id="{9A543392-9C6A-DE96-CED2-465A44325C0D}"/>
              </a:ext>
            </a:extLst>
          </p:cNvPr>
          <p:cNvSpPr txBox="1"/>
          <p:nvPr/>
        </p:nvSpPr>
        <p:spPr>
          <a:xfrm rot="5400000">
            <a:off x="5750453" y="5405195"/>
            <a:ext cx="590843" cy="523220"/>
          </a:xfrm>
          <a:prstGeom prst="rect">
            <a:avLst/>
          </a:prstGeom>
          <a:noFill/>
        </p:spPr>
        <p:txBody>
          <a:bodyPr wrap="square" rtlCol="0">
            <a:spAutoFit/>
          </a:bodyPr>
          <a:lstStyle/>
          <a:p>
            <a:r>
              <a:rPr lang="en-US" sz="2800" dirty="0"/>
              <a:t>…</a:t>
            </a:r>
          </a:p>
        </p:txBody>
      </p:sp>
      <p:cxnSp>
        <p:nvCxnSpPr>
          <p:cNvPr id="3" name="Straight Connector 2">
            <a:extLst>
              <a:ext uri="{FF2B5EF4-FFF2-40B4-BE49-F238E27FC236}">
                <a16:creationId xmlns:a16="http://schemas.microsoft.com/office/drawing/2014/main" id="{8BEC5A17-9BD4-EB3D-598A-090A1D853189}"/>
              </a:ext>
            </a:extLst>
          </p:cNvPr>
          <p:cNvCxnSpPr>
            <a:cxnSpLocks/>
          </p:cNvCxnSpPr>
          <p:nvPr/>
        </p:nvCxnSpPr>
        <p:spPr>
          <a:xfrm>
            <a:off x="8187780" y="3497048"/>
            <a:ext cx="0" cy="7236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D9778964-03BA-DF84-CA03-861233773A48}"/>
              </a:ext>
            </a:extLst>
          </p:cNvPr>
          <p:cNvSpPr/>
          <p:nvPr/>
        </p:nvSpPr>
        <p:spPr>
          <a:xfrm>
            <a:off x="7363656" y="3946664"/>
            <a:ext cx="594479" cy="54805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b="1" dirty="0">
                <a:solidFill>
                  <a:schemeClr val="tx1"/>
                </a:solidFill>
                <a:cs typeface="Times New Roman" panose="02020603050405020304" pitchFamily="18" charset="0"/>
              </a:rPr>
              <a:t>H1</a:t>
            </a:r>
          </a:p>
        </p:txBody>
      </p:sp>
      <p:cxnSp>
        <p:nvCxnSpPr>
          <p:cNvPr id="8" name="Straight Arrow Connector 7">
            <a:extLst>
              <a:ext uri="{FF2B5EF4-FFF2-40B4-BE49-F238E27FC236}">
                <a16:creationId xmlns:a16="http://schemas.microsoft.com/office/drawing/2014/main" id="{89444393-35B0-76C1-3E98-47BDDB48AB71}"/>
              </a:ext>
            </a:extLst>
          </p:cNvPr>
          <p:cNvCxnSpPr>
            <a:cxnSpLocks/>
          </p:cNvCxnSpPr>
          <p:nvPr/>
        </p:nvCxnSpPr>
        <p:spPr>
          <a:xfrm flipH="1">
            <a:off x="7958135" y="4220690"/>
            <a:ext cx="22964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267335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199" y="0"/>
            <a:ext cx="11225981" cy="1325563"/>
          </a:xfrm>
        </p:spPr>
        <p:txBody>
          <a:bodyPr/>
          <a:lstStyle/>
          <a:p>
            <a:r>
              <a:rPr lang="en-US" dirty="0">
                <a:latin typeface="+mn-lt"/>
              </a:rPr>
              <a:t>Hash Based Address Translation </a:t>
            </a:r>
          </a:p>
        </p:txBody>
      </p:sp>
      <p:sp>
        <p:nvSpPr>
          <p:cNvPr id="4" name="TextBox 3">
            <a:extLst>
              <a:ext uri="{FF2B5EF4-FFF2-40B4-BE49-F238E27FC236}">
                <a16:creationId xmlns:a16="http://schemas.microsoft.com/office/drawing/2014/main" id="{5A5464C9-2350-714E-8530-ACB605D3249A}"/>
              </a:ext>
            </a:extLst>
          </p:cNvPr>
          <p:cNvSpPr txBox="1"/>
          <p:nvPr/>
        </p:nvSpPr>
        <p:spPr>
          <a:xfrm>
            <a:off x="0" y="973679"/>
            <a:ext cx="11851271" cy="1186863"/>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500" dirty="0"/>
              <a:t>Hash based translation use hash table to lookup a physical address</a:t>
            </a:r>
          </a:p>
          <a:p>
            <a:pPr marL="342900" indent="-342900" algn="just">
              <a:lnSpc>
                <a:spcPct val="150000"/>
              </a:lnSpc>
              <a:buFont typeface="Arial" panose="020B0604020202020204" pitchFamily="34" charset="0"/>
              <a:buChar char="•"/>
            </a:pPr>
            <a:r>
              <a:rPr lang="en-US" sz="2500" dirty="0"/>
              <a:t>Hash page table suffers from collision overhead</a:t>
            </a:r>
          </a:p>
        </p:txBody>
      </p:sp>
      <p:sp>
        <p:nvSpPr>
          <p:cNvPr id="5" name="TextBox 4">
            <a:extLst>
              <a:ext uri="{FF2B5EF4-FFF2-40B4-BE49-F238E27FC236}">
                <a16:creationId xmlns:a16="http://schemas.microsoft.com/office/drawing/2014/main" id="{FD18BA24-C615-EB27-BCF2-0DF70772248B}"/>
              </a:ext>
            </a:extLst>
          </p:cNvPr>
          <p:cNvSpPr txBox="1"/>
          <p:nvPr/>
        </p:nvSpPr>
        <p:spPr>
          <a:xfrm>
            <a:off x="1821528" y="3259026"/>
            <a:ext cx="1603203" cy="348813"/>
          </a:xfrm>
          <a:prstGeom prst="rect">
            <a:avLst/>
          </a:prstGeom>
          <a:noFill/>
        </p:spPr>
        <p:txBody>
          <a:bodyPr wrap="square" rtlCol="0">
            <a:spAutoFit/>
          </a:bodyPr>
          <a:lstStyle/>
          <a:p>
            <a:r>
              <a:rPr lang="en-US" sz="2500" b="1" baseline="30000" dirty="0"/>
              <a:t>Virtual Address</a:t>
            </a:r>
          </a:p>
        </p:txBody>
      </p:sp>
      <p:sp>
        <p:nvSpPr>
          <p:cNvPr id="6" name="Left Arrow 5">
            <a:extLst>
              <a:ext uri="{FF2B5EF4-FFF2-40B4-BE49-F238E27FC236}">
                <a16:creationId xmlns:a16="http://schemas.microsoft.com/office/drawing/2014/main" id="{40ED6B12-1C30-0B89-20E4-7B56C089ADD1}"/>
              </a:ext>
            </a:extLst>
          </p:cNvPr>
          <p:cNvSpPr/>
          <p:nvPr/>
        </p:nvSpPr>
        <p:spPr>
          <a:xfrm rot="16200000">
            <a:off x="1820748" y="4202167"/>
            <a:ext cx="1617826" cy="53721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64" name="Table 4">
            <a:extLst>
              <a:ext uri="{FF2B5EF4-FFF2-40B4-BE49-F238E27FC236}">
                <a16:creationId xmlns:a16="http://schemas.microsoft.com/office/drawing/2014/main" id="{AF0B59E6-1EA5-0D52-9653-8CFACD151842}"/>
              </a:ext>
            </a:extLst>
          </p:cNvPr>
          <p:cNvGraphicFramePr>
            <a:graphicFrameLocks noGrp="1"/>
          </p:cNvGraphicFramePr>
          <p:nvPr/>
        </p:nvGraphicFramePr>
        <p:xfrm>
          <a:off x="1258125" y="3165357"/>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67" name="直线">
            <a:extLst>
              <a:ext uri="{FF2B5EF4-FFF2-40B4-BE49-F238E27FC236}">
                <a16:creationId xmlns:a16="http://schemas.microsoft.com/office/drawing/2014/main" id="{00A7F239-8AA5-5386-4EE8-1FA6B90DA01B}"/>
              </a:ext>
            </a:extLst>
          </p:cNvPr>
          <p:cNvSpPr/>
          <p:nvPr/>
        </p:nvSpPr>
        <p:spPr>
          <a:xfrm rot="21600000" flipV="1">
            <a:off x="2893515" y="3110194"/>
            <a:ext cx="2082124" cy="1214868"/>
          </a:xfrm>
          <a:prstGeom prst="line">
            <a:avLst/>
          </a:prstGeom>
          <a:noFill/>
          <a:ln w="38100" cap="flat" cmpd="sng">
            <a:solidFill>
              <a:srgbClr val="000000"/>
            </a:solidFill>
            <a:prstDash val="sysDot"/>
            <a:miter/>
          </a:ln>
        </p:spPr>
        <p:txBody>
          <a:bodyPr/>
          <a:lstStyle/>
          <a:p>
            <a:endParaRPr lang="en-US"/>
          </a:p>
        </p:txBody>
      </p:sp>
      <p:sp>
        <p:nvSpPr>
          <p:cNvPr id="68" name="直线">
            <a:extLst>
              <a:ext uri="{FF2B5EF4-FFF2-40B4-BE49-F238E27FC236}">
                <a16:creationId xmlns:a16="http://schemas.microsoft.com/office/drawing/2014/main" id="{40FC32FC-CDAB-C926-CD1E-92ECCE5FA91D}"/>
              </a:ext>
            </a:extLst>
          </p:cNvPr>
          <p:cNvSpPr/>
          <p:nvPr/>
        </p:nvSpPr>
        <p:spPr>
          <a:xfrm rot="21600000">
            <a:off x="2890804" y="4325061"/>
            <a:ext cx="2068253" cy="1689611"/>
          </a:xfrm>
          <a:prstGeom prst="line">
            <a:avLst/>
          </a:prstGeom>
          <a:noFill/>
          <a:ln w="38100" cap="flat" cmpd="sng">
            <a:solidFill>
              <a:srgbClr val="000000"/>
            </a:solidFill>
            <a:prstDash val="sysDot"/>
            <a:miter/>
          </a:ln>
        </p:spPr>
        <p:txBody>
          <a:bodyPr/>
          <a:lstStyle/>
          <a:p>
            <a:endParaRPr lang="en-US"/>
          </a:p>
        </p:txBody>
      </p:sp>
      <p:sp>
        <p:nvSpPr>
          <p:cNvPr id="69" name="TextBox 68">
            <a:extLst>
              <a:ext uri="{FF2B5EF4-FFF2-40B4-BE49-F238E27FC236}">
                <a16:creationId xmlns:a16="http://schemas.microsoft.com/office/drawing/2014/main" id="{F9011BBF-ECA7-AA3C-3544-1468132BE9D4}"/>
              </a:ext>
            </a:extLst>
          </p:cNvPr>
          <p:cNvSpPr txBox="1"/>
          <p:nvPr/>
        </p:nvSpPr>
        <p:spPr>
          <a:xfrm rot="5400000">
            <a:off x="1497344" y="4355083"/>
            <a:ext cx="1421879" cy="348813"/>
          </a:xfrm>
          <a:prstGeom prst="rect">
            <a:avLst/>
          </a:prstGeom>
        </p:spPr>
        <p:txBody>
          <a:bodyPr wrap="square" rtlCol="0">
            <a:spAutoFit/>
          </a:bodyPr>
          <a:lstStyle/>
          <a:p>
            <a:r>
              <a:rPr lang="en-US" sz="2500" b="1" baseline="30000" dirty="0"/>
              <a:t>Translation</a:t>
            </a:r>
          </a:p>
        </p:txBody>
      </p:sp>
      <p:sp>
        <p:nvSpPr>
          <p:cNvPr id="39" name="TextBox 38">
            <a:extLst>
              <a:ext uri="{FF2B5EF4-FFF2-40B4-BE49-F238E27FC236}">
                <a16:creationId xmlns:a16="http://schemas.microsoft.com/office/drawing/2014/main" id="{20E3478E-97DC-5304-C8E8-E20EA2764777}"/>
              </a:ext>
            </a:extLst>
          </p:cNvPr>
          <p:cNvSpPr txBox="1"/>
          <p:nvPr/>
        </p:nvSpPr>
        <p:spPr>
          <a:xfrm>
            <a:off x="6380336" y="3002827"/>
            <a:ext cx="3383068" cy="477054"/>
          </a:xfrm>
          <a:prstGeom prst="rect">
            <a:avLst/>
          </a:prstGeom>
          <a:noFill/>
        </p:spPr>
        <p:txBody>
          <a:bodyPr wrap="square" rtlCol="0">
            <a:spAutoFit/>
          </a:bodyPr>
          <a:lstStyle/>
          <a:p>
            <a:r>
              <a:rPr lang="en-US" sz="2500" dirty="0"/>
              <a:t>Virtual Address (VA1)</a:t>
            </a:r>
          </a:p>
        </p:txBody>
      </p:sp>
      <p:cxnSp>
        <p:nvCxnSpPr>
          <p:cNvPr id="40" name="Elbow Connector 39">
            <a:extLst>
              <a:ext uri="{FF2B5EF4-FFF2-40B4-BE49-F238E27FC236}">
                <a16:creationId xmlns:a16="http://schemas.microsoft.com/office/drawing/2014/main" id="{D45262BA-15D6-ECAD-8A58-62B03F4E338E}"/>
              </a:ext>
            </a:extLst>
          </p:cNvPr>
          <p:cNvCxnSpPr>
            <a:cxnSpLocks/>
            <a:endCxn id="76" idx="3"/>
          </p:cNvCxnSpPr>
          <p:nvPr/>
        </p:nvCxnSpPr>
        <p:spPr>
          <a:xfrm rot="10800000" flipV="1">
            <a:off x="6819674" y="4494089"/>
            <a:ext cx="833130" cy="240519"/>
          </a:xfrm>
          <a:prstGeom prst="bentConnector3">
            <a:avLst>
              <a:gd name="adj1" fmla="val 18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B1CB8C5-8F77-CFC9-34E3-ABD46288B768}"/>
              </a:ext>
            </a:extLst>
          </p:cNvPr>
          <p:cNvSpPr/>
          <p:nvPr/>
        </p:nvSpPr>
        <p:spPr>
          <a:xfrm>
            <a:off x="4959057" y="3025391"/>
            <a:ext cx="6418738" cy="30304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8512762F-718D-750B-49CD-CCCDB1C51B96}"/>
              </a:ext>
            </a:extLst>
          </p:cNvPr>
          <p:cNvCxnSpPr>
            <a:cxnSpLocks/>
          </p:cNvCxnSpPr>
          <p:nvPr/>
        </p:nvCxnSpPr>
        <p:spPr>
          <a:xfrm flipH="1">
            <a:off x="7958135" y="4220690"/>
            <a:ext cx="22964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D2517871-8806-7044-7517-4CFAF43FAB0D}"/>
              </a:ext>
            </a:extLst>
          </p:cNvPr>
          <p:cNvSpPr/>
          <p:nvPr/>
        </p:nvSpPr>
        <p:spPr>
          <a:xfrm>
            <a:off x="5111138" y="4283278"/>
            <a:ext cx="1707182" cy="1428537"/>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5F89E99-3D45-4497-D7B3-A5F584DD150D}"/>
              </a:ext>
            </a:extLst>
          </p:cNvPr>
          <p:cNvSpPr/>
          <p:nvPr/>
        </p:nvSpPr>
        <p:spPr>
          <a:xfrm>
            <a:off x="5113848" y="4281725"/>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ndParaRPr>
          </a:p>
        </p:txBody>
      </p:sp>
      <p:sp>
        <p:nvSpPr>
          <p:cNvPr id="76" name="Rectangle 75">
            <a:extLst>
              <a:ext uri="{FF2B5EF4-FFF2-40B4-BE49-F238E27FC236}">
                <a16:creationId xmlns:a16="http://schemas.microsoft.com/office/drawing/2014/main" id="{EADF588E-8218-3796-AA97-F9184071BD45}"/>
              </a:ext>
            </a:extLst>
          </p:cNvPr>
          <p:cNvSpPr/>
          <p:nvPr/>
        </p:nvSpPr>
        <p:spPr>
          <a:xfrm>
            <a:off x="5112492" y="4581017"/>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 dirty="0">
                <a:solidFill>
                  <a:schemeClr val="tx1"/>
                </a:solidFill>
              </a:rPr>
              <a:t>VA2/PA2</a:t>
            </a:r>
          </a:p>
        </p:txBody>
      </p:sp>
      <p:sp>
        <p:nvSpPr>
          <p:cNvPr id="79" name="Lightning Bolt 78">
            <a:extLst>
              <a:ext uri="{FF2B5EF4-FFF2-40B4-BE49-F238E27FC236}">
                <a16:creationId xmlns:a16="http://schemas.microsoft.com/office/drawing/2014/main" id="{AB7CF72D-2BC4-D47E-76FB-C95454A598CB}"/>
              </a:ext>
            </a:extLst>
          </p:cNvPr>
          <p:cNvSpPr/>
          <p:nvPr/>
        </p:nvSpPr>
        <p:spPr>
          <a:xfrm>
            <a:off x="5804137" y="4566115"/>
            <a:ext cx="241738" cy="309569"/>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4" name="Table 4">
            <a:extLst>
              <a:ext uri="{FF2B5EF4-FFF2-40B4-BE49-F238E27FC236}">
                <a16:creationId xmlns:a16="http://schemas.microsoft.com/office/drawing/2014/main" id="{B1B6D90D-8F4F-8FC2-4A0E-EE6AF9DD7B82}"/>
              </a:ext>
            </a:extLst>
          </p:cNvPr>
          <p:cNvGraphicFramePr>
            <a:graphicFrameLocks noGrp="1"/>
          </p:cNvGraphicFramePr>
          <p:nvPr/>
        </p:nvGraphicFramePr>
        <p:xfrm>
          <a:off x="1225776" y="5421009"/>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95" name="TextBox 94">
            <a:extLst>
              <a:ext uri="{FF2B5EF4-FFF2-40B4-BE49-F238E27FC236}">
                <a16:creationId xmlns:a16="http://schemas.microsoft.com/office/drawing/2014/main" id="{35103A4C-0C06-061F-56EB-145272F33103}"/>
              </a:ext>
            </a:extLst>
          </p:cNvPr>
          <p:cNvSpPr txBox="1"/>
          <p:nvPr/>
        </p:nvSpPr>
        <p:spPr>
          <a:xfrm>
            <a:off x="1801526" y="5519079"/>
            <a:ext cx="1828354" cy="348813"/>
          </a:xfrm>
          <a:prstGeom prst="rect">
            <a:avLst/>
          </a:prstGeom>
          <a:noFill/>
        </p:spPr>
        <p:txBody>
          <a:bodyPr wrap="square" rtlCol="0">
            <a:spAutoFit/>
          </a:bodyPr>
          <a:lstStyle/>
          <a:p>
            <a:r>
              <a:rPr lang="en-US" sz="2500" b="1" baseline="30000" dirty="0"/>
              <a:t>Physical Address</a:t>
            </a:r>
          </a:p>
        </p:txBody>
      </p:sp>
      <p:sp>
        <p:nvSpPr>
          <p:cNvPr id="96" name="TextBox 95">
            <a:extLst>
              <a:ext uri="{FF2B5EF4-FFF2-40B4-BE49-F238E27FC236}">
                <a16:creationId xmlns:a16="http://schemas.microsoft.com/office/drawing/2014/main" id="{6DCC0CBB-F54E-5C6D-17DC-1E63BD8C4C11}"/>
              </a:ext>
            </a:extLst>
          </p:cNvPr>
          <p:cNvSpPr txBox="1"/>
          <p:nvPr/>
        </p:nvSpPr>
        <p:spPr>
          <a:xfrm>
            <a:off x="3682472" y="4507414"/>
            <a:ext cx="1423585" cy="477054"/>
          </a:xfrm>
          <a:prstGeom prst="rect">
            <a:avLst/>
          </a:prstGeom>
          <a:noFill/>
        </p:spPr>
        <p:txBody>
          <a:bodyPr wrap="square" rtlCol="0">
            <a:spAutoFit/>
          </a:bodyPr>
          <a:lstStyle/>
          <a:p>
            <a:r>
              <a:rPr lang="en-US" sz="2500" b="1" dirty="0">
                <a:solidFill>
                  <a:srgbClr val="FF0000"/>
                </a:solidFill>
              </a:rPr>
              <a:t>Collision</a:t>
            </a:r>
          </a:p>
        </p:txBody>
      </p:sp>
      <p:sp>
        <p:nvSpPr>
          <p:cNvPr id="97" name="TextBox 96">
            <a:extLst>
              <a:ext uri="{FF2B5EF4-FFF2-40B4-BE49-F238E27FC236}">
                <a16:creationId xmlns:a16="http://schemas.microsoft.com/office/drawing/2014/main" id="{9A543392-9C6A-DE96-CED2-465A44325C0D}"/>
              </a:ext>
            </a:extLst>
          </p:cNvPr>
          <p:cNvSpPr txBox="1"/>
          <p:nvPr/>
        </p:nvSpPr>
        <p:spPr>
          <a:xfrm rot="5400000">
            <a:off x="5750453" y="5405195"/>
            <a:ext cx="590843" cy="523220"/>
          </a:xfrm>
          <a:prstGeom prst="rect">
            <a:avLst/>
          </a:prstGeom>
          <a:noFill/>
        </p:spPr>
        <p:txBody>
          <a:bodyPr wrap="square" rtlCol="0">
            <a:spAutoFit/>
          </a:bodyPr>
          <a:lstStyle/>
          <a:p>
            <a:r>
              <a:rPr lang="en-US" sz="2800" dirty="0"/>
              <a:t>…</a:t>
            </a:r>
          </a:p>
        </p:txBody>
      </p:sp>
      <p:cxnSp>
        <p:nvCxnSpPr>
          <p:cNvPr id="7" name="Straight Connector 6">
            <a:extLst>
              <a:ext uri="{FF2B5EF4-FFF2-40B4-BE49-F238E27FC236}">
                <a16:creationId xmlns:a16="http://schemas.microsoft.com/office/drawing/2014/main" id="{871CBB9A-B87D-2F1E-2829-B9385159496A}"/>
              </a:ext>
            </a:extLst>
          </p:cNvPr>
          <p:cNvCxnSpPr>
            <a:cxnSpLocks/>
          </p:cNvCxnSpPr>
          <p:nvPr/>
        </p:nvCxnSpPr>
        <p:spPr>
          <a:xfrm>
            <a:off x="8187780" y="3497048"/>
            <a:ext cx="0" cy="7236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663D512F-45E8-BAD8-E8CB-1BD5EA6469BE}"/>
              </a:ext>
            </a:extLst>
          </p:cNvPr>
          <p:cNvSpPr/>
          <p:nvPr/>
        </p:nvSpPr>
        <p:spPr>
          <a:xfrm>
            <a:off x="7363656" y="3946664"/>
            <a:ext cx="594479" cy="54805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b="1" dirty="0">
                <a:solidFill>
                  <a:schemeClr val="tx1"/>
                </a:solidFill>
                <a:cs typeface="Times New Roman" panose="02020603050405020304" pitchFamily="18" charset="0"/>
              </a:rPr>
              <a:t>H1</a:t>
            </a:r>
          </a:p>
        </p:txBody>
      </p:sp>
    </p:spTree>
    <p:custDataLst>
      <p:tags r:id="rId1"/>
    </p:custDataLst>
    <p:extLst>
      <p:ext uri="{BB962C8B-B14F-4D97-AF65-F5344CB8AC3E}">
        <p14:creationId xmlns:p14="http://schemas.microsoft.com/office/powerpoint/2010/main" val="11876274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199" y="0"/>
            <a:ext cx="11225981" cy="1325563"/>
          </a:xfrm>
        </p:spPr>
        <p:txBody>
          <a:bodyPr/>
          <a:lstStyle/>
          <a:p>
            <a:r>
              <a:rPr lang="en-US" dirty="0">
                <a:latin typeface="+mn-lt"/>
              </a:rPr>
              <a:t>Hash Based Address Translation </a:t>
            </a:r>
          </a:p>
        </p:txBody>
      </p:sp>
      <p:sp>
        <p:nvSpPr>
          <p:cNvPr id="4" name="TextBox 3">
            <a:extLst>
              <a:ext uri="{FF2B5EF4-FFF2-40B4-BE49-F238E27FC236}">
                <a16:creationId xmlns:a16="http://schemas.microsoft.com/office/drawing/2014/main" id="{5A5464C9-2350-714E-8530-ACB605D3249A}"/>
              </a:ext>
            </a:extLst>
          </p:cNvPr>
          <p:cNvSpPr txBox="1"/>
          <p:nvPr/>
        </p:nvSpPr>
        <p:spPr>
          <a:xfrm>
            <a:off x="0" y="973679"/>
            <a:ext cx="11851271" cy="1763944"/>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500" dirty="0"/>
              <a:t>Hash based translation use hash table to lookup a physical address</a:t>
            </a:r>
          </a:p>
          <a:p>
            <a:pPr marL="342900" indent="-342900" algn="just">
              <a:lnSpc>
                <a:spcPct val="150000"/>
              </a:lnSpc>
              <a:buFont typeface="Arial" panose="020B0604020202020204" pitchFamily="34" charset="0"/>
              <a:buChar char="•"/>
            </a:pPr>
            <a:r>
              <a:rPr lang="en-US" sz="2500" dirty="0"/>
              <a:t>Hash page table suffers from collision overhead</a:t>
            </a:r>
          </a:p>
          <a:p>
            <a:pPr marL="342900" indent="-342900" algn="just">
              <a:lnSpc>
                <a:spcPct val="150000"/>
              </a:lnSpc>
              <a:buFont typeface="Arial" panose="020B0604020202020204" pitchFamily="34" charset="0"/>
              <a:buChar char="•"/>
            </a:pPr>
            <a:r>
              <a:rPr lang="en-US" sz="2500" dirty="0"/>
              <a:t>Collisions lead to multiple sequential accesses in a hash table</a:t>
            </a:r>
          </a:p>
        </p:txBody>
      </p:sp>
      <p:sp>
        <p:nvSpPr>
          <p:cNvPr id="5" name="TextBox 4">
            <a:extLst>
              <a:ext uri="{FF2B5EF4-FFF2-40B4-BE49-F238E27FC236}">
                <a16:creationId xmlns:a16="http://schemas.microsoft.com/office/drawing/2014/main" id="{FD18BA24-C615-EB27-BCF2-0DF70772248B}"/>
              </a:ext>
            </a:extLst>
          </p:cNvPr>
          <p:cNvSpPr txBox="1"/>
          <p:nvPr/>
        </p:nvSpPr>
        <p:spPr>
          <a:xfrm>
            <a:off x="1821528" y="3259026"/>
            <a:ext cx="1603203" cy="348813"/>
          </a:xfrm>
          <a:prstGeom prst="rect">
            <a:avLst/>
          </a:prstGeom>
          <a:noFill/>
        </p:spPr>
        <p:txBody>
          <a:bodyPr wrap="square" rtlCol="0">
            <a:spAutoFit/>
          </a:bodyPr>
          <a:lstStyle/>
          <a:p>
            <a:r>
              <a:rPr lang="en-US" sz="2500" b="1" baseline="30000" dirty="0"/>
              <a:t>Virtual Address</a:t>
            </a:r>
          </a:p>
        </p:txBody>
      </p:sp>
      <p:sp>
        <p:nvSpPr>
          <p:cNvPr id="6" name="Left Arrow 5">
            <a:extLst>
              <a:ext uri="{FF2B5EF4-FFF2-40B4-BE49-F238E27FC236}">
                <a16:creationId xmlns:a16="http://schemas.microsoft.com/office/drawing/2014/main" id="{40ED6B12-1C30-0B89-20E4-7B56C089ADD1}"/>
              </a:ext>
            </a:extLst>
          </p:cNvPr>
          <p:cNvSpPr/>
          <p:nvPr/>
        </p:nvSpPr>
        <p:spPr>
          <a:xfrm rot="16200000">
            <a:off x="1820748" y="4202167"/>
            <a:ext cx="1617826" cy="53721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64" name="Table 4">
            <a:extLst>
              <a:ext uri="{FF2B5EF4-FFF2-40B4-BE49-F238E27FC236}">
                <a16:creationId xmlns:a16="http://schemas.microsoft.com/office/drawing/2014/main" id="{AF0B59E6-1EA5-0D52-9653-8CFACD151842}"/>
              </a:ext>
            </a:extLst>
          </p:cNvPr>
          <p:cNvGraphicFramePr>
            <a:graphicFrameLocks noGrp="1"/>
          </p:cNvGraphicFramePr>
          <p:nvPr/>
        </p:nvGraphicFramePr>
        <p:xfrm>
          <a:off x="1258125" y="3165357"/>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67" name="直线">
            <a:extLst>
              <a:ext uri="{FF2B5EF4-FFF2-40B4-BE49-F238E27FC236}">
                <a16:creationId xmlns:a16="http://schemas.microsoft.com/office/drawing/2014/main" id="{00A7F239-8AA5-5386-4EE8-1FA6B90DA01B}"/>
              </a:ext>
            </a:extLst>
          </p:cNvPr>
          <p:cNvSpPr/>
          <p:nvPr/>
        </p:nvSpPr>
        <p:spPr>
          <a:xfrm rot="21600000" flipV="1">
            <a:off x="2893515" y="3110194"/>
            <a:ext cx="2082124" cy="1214868"/>
          </a:xfrm>
          <a:prstGeom prst="line">
            <a:avLst/>
          </a:prstGeom>
          <a:noFill/>
          <a:ln w="38100" cap="flat" cmpd="sng">
            <a:solidFill>
              <a:srgbClr val="000000"/>
            </a:solidFill>
            <a:prstDash val="sysDot"/>
            <a:miter/>
          </a:ln>
        </p:spPr>
        <p:txBody>
          <a:bodyPr/>
          <a:lstStyle/>
          <a:p>
            <a:endParaRPr lang="en-US"/>
          </a:p>
        </p:txBody>
      </p:sp>
      <p:sp>
        <p:nvSpPr>
          <p:cNvPr id="68" name="直线">
            <a:extLst>
              <a:ext uri="{FF2B5EF4-FFF2-40B4-BE49-F238E27FC236}">
                <a16:creationId xmlns:a16="http://schemas.microsoft.com/office/drawing/2014/main" id="{40FC32FC-CDAB-C926-CD1E-92ECCE5FA91D}"/>
              </a:ext>
            </a:extLst>
          </p:cNvPr>
          <p:cNvSpPr/>
          <p:nvPr/>
        </p:nvSpPr>
        <p:spPr>
          <a:xfrm rot="21600000">
            <a:off x="2890804" y="4325061"/>
            <a:ext cx="2068253" cy="1689611"/>
          </a:xfrm>
          <a:prstGeom prst="line">
            <a:avLst/>
          </a:prstGeom>
          <a:noFill/>
          <a:ln w="38100" cap="flat" cmpd="sng">
            <a:solidFill>
              <a:srgbClr val="000000"/>
            </a:solidFill>
            <a:prstDash val="sysDot"/>
            <a:miter/>
          </a:ln>
        </p:spPr>
        <p:txBody>
          <a:bodyPr/>
          <a:lstStyle/>
          <a:p>
            <a:endParaRPr lang="en-US"/>
          </a:p>
        </p:txBody>
      </p:sp>
      <p:sp>
        <p:nvSpPr>
          <p:cNvPr id="69" name="TextBox 68">
            <a:extLst>
              <a:ext uri="{FF2B5EF4-FFF2-40B4-BE49-F238E27FC236}">
                <a16:creationId xmlns:a16="http://schemas.microsoft.com/office/drawing/2014/main" id="{F9011BBF-ECA7-AA3C-3544-1468132BE9D4}"/>
              </a:ext>
            </a:extLst>
          </p:cNvPr>
          <p:cNvSpPr txBox="1"/>
          <p:nvPr/>
        </p:nvSpPr>
        <p:spPr>
          <a:xfrm rot="5400000">
            <a:off x="1497344" y="4355083"/>
            <a:ext cx="1421879" cy="348813"/>
          </a:xfrm>
          <a:prstGeom prst="rect">
            <a:avLst/>
          </a:prstGeom>
        </p:spPr>
        <p:txBody>
          <a:bodyPr wrap="square" rtlCol="0">
            <a:spAutoFit/>
          </a:bodyPr>
          <a:lstStyle/>
          <a:p>
            <a:r>
              <a:rPr lang="en-US" sz="2500" b="1" baseline="30000" dirty="0"/>
              <a:t>Translation</a:t>
            </a:r>
          </a:p>
        </p:txBody>
      </p:sp>
      <p:sp>
        <p:nvSpPr>
          <p:cNvPr id="39" name="TextBox 38">
            <a:extLst>
              <a:ext uri="{FF2B5EF4-FFF2-40B4-BE49-F238E27FC236}">
                <a16:creationId xmlns:a16="http://schemas.microsoft.com/office/drawing/2014/main" id="{20E3478E-97DC-5304-C8E8-E20EA2764777}"/>
              </a:ext>
            </a:extLst>
          </p:cNvPr>
          <p:cNvSpPr txBox="1"/>
          <p:nvPr/>
        </p:nvSpPr>
        <p:spPr>
          <a:xfrm>
            <a:off x="6380336" y="3002827"/>
            <a:ext cx="3383068" cy="477054"/>
          </a:xfrm>
          <a:prstGeom prst="rect">
            <a:avLst/>
          </a:prstGeom>
          <a:noFill/>
        </p:spPr>
        <p:txBody>
          <a:bodyPr wrap="square" rtlCol="0">
            <a:spAutoFit/>
          </a:bodyPr>
          <a:lstStyle/>
          <a:p>
            <a:r>
              <a:rPr lang="en-US" sz="2500" dirty="0"/>
              <a:t>Virtual Address (VA1)</a:t>
            </a:r>
          </a:p>
        </p:txBody>
      </p:sp>
      <p:cxnSp>
        <p:nvCxnSpPr>
          <p:cNvPr id="40" name="Elbow Connector 39">
            <a:extLst>
              <a:ext uri="{FF2B5EF4-FFF2-40B4-BE49-F238E27FC236}">
                <a16:creationId xmlns:a16="http://schemas.microsoft.com/office/drawing/2014/main" id="{D45262BA-15D6-ECAD-8A58-62B03F4E338E}"/>
              </a:ext>
            </a:extLst>
          </p:cNvPr>
          <p:cNvCxnSpPr>
            <a:cxnSpLocks/>
            <a:endCxn id="76" idx="3"/>
          </p:cNvCxnSpPr>
          <p:nvPr/>
        </p:nvCxnSpPr>
        <p:spPr>
          <a:xfrm rot="10800000" flipV="1">
            <a:off x="6819674" y="4494089"/>
            <a:ext cx="833130" cy="240519"/>
          </a:xfrm>
          <a:prstGeom prst="bentConnector3">
            <a:avLst>
              <a:gd name="adj1" fmla="val 18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B1CB8C5-8F77-CFC9-34E3-ABD46288B768}"/>
              </a:ext>
            </a:extLst>
          </p:cNvPr>
          <p:cNvSpPr/>
          <p:nvPr/>
        </p:nvSpPr>
        <p:spPr>
          <a:xfrm>
            <a:off x="4959057" y="3025391"/>
            <a:ext cx="6418738" cy="30304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75A2A23-1D7C-91FC-0597-A238ACE693C3}"/>
              </a:ext>
            </a:extLst>
          </p:cNvPr>
          <p:cNvCxnSpPr>
            <a:cxnSpLocks/>
          </p:cNvCxnSpPr>
          <p:nvPr/>
        </p:nvCxnSpPr>
        <p:spPr>
          <a:xfrm>
            <a:off x="8187780" y="3497048"/>
            <a:ext cx="0" cy="7236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D2517871-8806-7044-7517-4CFAF43FAB0D}"/>
              </a:ext>
            </a:extLst>
          </p:cNvPr>
          <p:cNvSpPr/>
          <p:nvPr/>
        </p:nvSpPr>
        <p:spPr>
          <a:xfrm>
            <a:off x="5111138" y="4283278"/>
            <a:ext cx="1707182" cy="1428537"/>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5F89E99-3D45-4497-D7B3-A5F584DD150D}"/>
              </a:ext>
            </a:extLst>
          </p:cNvPr>
          <p:cNvSpPr/>
          <p:nvPr/>
        </p:nvSpPr>
        <p:spPr>
          <a:xfrm>
            <a:off x="5113848" y="4281725"/>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ndParaRPr>
          </a:p>
        </p:txBody>
      </p:sp>
      <p:sp>
        <p:nvSpPr>
          <p:cNvPr id="76" name="Rectangle 75">
            <a:extLst>
              <a:ext uri="{FF2B5EF4-FFF2-40B4-BE49-F238E27FC236}">
                <a16:creationId xmlns:a16="http://schemas.microsoft.com/office/drawing/2014/main" id="{EADF588E-8218-3796-AA97-F9184071BD45}"/>
              </a:ext>
            </a:extLst>
          </p:cNvPr>
          <p:cNvSpPr/>
          <p:nvPr/>
        </p:nvSpPr>
        <p:spPr>
          <a:xfrm>
            <a:off x="5112492" y="4581017"/>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 dirty="0">
                <a:solidFill>
                  <a:schemeClr val="tx1"/>
                </a:solidFill>
              </a:rPr>
              <a:t>VA2/PA2</a:t>
            </a:r>
          </a:p>
        </p:txBody>
      </p:sp>
      <p:sp>
        <p:nvSpPr>
          <p:cNvPr id="78" name="Rectangle 77">
            <a:extLst>
              <a:ext uri="{FF2B5EF4-FFF2-40B4-BE49-F238E27FC236}">
                <a16:creationId xmlns:a16="http://schemas.microsoft.com/office/drawing/2014/main" id="{F71E1DAE-7F6E-8DBA-F711-0E411410D2E3}"/>
              </a:ext>
            </a:extLst>
          </p:cNvPr>
          <p:cNvSpPr/>
          <p:nvPr/>
        </p:nvSpPr>
        <p:spPr>
          <a:xfrm>
            <a:off x="5121299" y="5096353"/>
            <a:ext cx="1707182" cy="307183"/>
          </a:xfrm>
          <a:prstGeom prst="rect">
            <a:avLst/>
          </a:prstGeom>
          <a:noFill/>
          <a:ln w="19050">
            <a:solidFill>
              <a:schemeClr val="accent6">
                <a:lumMod val="50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 dirty="0">
                <a:solidFill>
                  <a:schemeClr val="accent6">
                    <a:lumMod val="50000"/>
                  </a:schemeClr>
                </a:solidFill>
              </a:rPr>
              <a:t>VA1/PA1</a:t>
            </a:r>
          </a:p>
        </p:txBody>
      </p:sp>
      <p:sp>
        <p:nvSpPr>
          <p:cNvPr id="79" name="Lightning Bolt 78">
            <a:extLst>
              <a:ext uri="{FF2B5EF4-FFF2-40B4-BE49-F238E27FC236}">
                <a16:creationId xmlns:a16="http://schemas.microsoft.com/office/drawing/2014/main" id="{AB7CF72D-2BC4-D47E-76FB-C95454A598CB}"/>
              </a:ext>
            </a:extLst>
          </p:cNvPr>
          <p:cNvSpPr/>
          <p:nvPr/>
        </p:nvSpPr>
        <p:spPr>
          <a:xfrm>
            <a:off x="5804137" y="4566115"/>
            <a:ext cx="241738" cy="309569"/>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2B81B8F-1AD9-00EA-0CA3-DC772FE17259}"/>
              </a:ext>
            </a:extLst>
          </p:cNvPr>
          <p:cNvSpPr/>
          <p:nvPr/>
        </p:nvSpPr>
        <p:spPr>
          <a:xfrm>
            <a:off x="5121297" y="5090996"/>
            <a:ext cx="1707183" cy="310427"/>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Elbow Connector 88">
            <a:extLst>
              <a:ext uri="{FF2B5EF4-FFF2-40B4-BE49-F238E27FC236}">
                <a16:creationId xmlns:a16="http://schemas.microsoft.com/office/drawing/2014/main" id="{5191E60C-12CF-10C8-1410-673AB4A73973}"/>
              </a:ext>
            </a:extLst>
          </p:cNvPr>
          <p:cNvCxnSpPr>
            <a:cxnSpLocks/>
          </p:cNvCxnSpPr>
          <p:nvPr/>
        </p:nvCxnSpPr>
        <p:spPr>
          <a:xfrm rot="10800000" flipV="1">
            <a:off x="6848798" y="4734607"/>
            <a:ext cx="796609" cy="540991"/>
          </a:xfrm>
          <a:prstGeom prst="bentConnector3">
            <a:avLst>
              <a:gd name="adj1" fmla="val 100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4" name="Table 4">
            <a:extLst>
              <a:ext uri="{FF2B5EF4-FFF2-40B4-BE49-F238E27FC236}">
                <a16:creationId xmlns:a16="http://schemas.microsoft.com/office/drawing/2014/main" id="{B1B6D90D-8F4F-8FC2-4A0E-EE6AF9DD7B82}"/>
              </a:ext>
            </a:extLst>
          </p:cNvPr>
          <p:cNvGraphicFramePr>
            <a:graphicFrameLocks noGrp="1"/>
          </p:cNvGraphicFramePr>
          <p:nvPr/>
        </p:nvGraphicFramePr>
        <p:xfrm>
          <a:off x="1225776" y="5421009"/>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95" name="TextBox 94">
            <a:extLst>
              <a:ext uri="{FF2B5EF4-FFF2-40B4-BE49-F238E27FC236}">
                <a16:creationId xmlns:a16="http://schemas.microsoft.com/office/drawing/2014/main" id="{35103A4C-0C06-061F-56EB-145272F33103}"/>
              </a:ext>
            </a:extLst>
          </p:cNvPr>
          <p:cNvSpPr txBox="1"/>
          <p:nvPr/>
        </p:nvSpPr>
        <p:spPr>
          <a:xfrm>
            <a:off x="1801526" y="5519079"/>
            <a:ext cx="1828354" cy="348813"/>
          </a:xfrm>
          <a:prstGeom prst="rect">
            <a:avLst/>
          </a:prstGeom>
          <a:noFill/>
        </p:spPr>
        <p:txBody>
          <a:bodyPr wrap="square" rtlCol="0">
            <a:spAutoFit/>
          </a:bodyPr>
          <a:lstStyle/>
          <a:p>
            <a:r>
              <a:rPr lang="en-US" sz="2500" b="1" baseline="30000" dirty="0"/>
              <a:t>Physical Address</a:t>
            </a:r>
          </a:p>
        </p:txBody>
      </p:sp>
      <p:sp>
        <p:nvSpPr>
          <p:cNvPr id="96" name="TextBox 95">
            <a:extLst>
              <a:ext uri="{FF2B5EF4-FFF2-40B4-BE49-F238E27FC236}">
                <a16:creationId xmlns:a16="http://schemas.microsoft.com/office/drawing/2014/main" id="{6DCC0CBB-F54E-5C6D-17DC-1E63BD8C4C11}"/>
              </a:ext>
            </a:extLst>
          </p:cNvPr>
          <p:cNvSpPr txBox="1"/>
          <p:nvPr/>
        </p:nvSpPr>
        <p:spPr>
          <a:xfrm>
            <a:off x="3682472" y="4507414"/>
            <a:ext cx="1423585" cy="477054"/>
          </a:xfrm>
          <a:prstGeom prst="rect">
            <a:avLst/>
          </a:prstGeom>
          <a:noFill/>
        </p:spPr>
        <p:txBody>
          <a:bodyPr wrap="square" rtlCol="0">
            <a:spAutoFit/>
          </a:bodyPr>
          <a:lstStyle/>
          <a:p>
            <a:r>
              <a:rPr lang="en-US" sz="2500" b="1" dirty="0">
                <a:solidFill>
                  <a:srgbClr val="FF0000"/>
                </a:solidFill>
              </a:rPr>
              <a:t>Collision</a:t>
            </a:r>
          </a:p>
        </p:txBody>
      </p:sp>
      <p:sp>
        <p:nvSpPr>
          <p:cNvPr id="97" name="TextBox 96">
            <a:extLst>
              <a:ext uri="{FF2B5EF4-FFF2-40B4-BE49-F238E27FC236}">
                <a16:creationId xmlns:a16="http://schemas.microsoft.com/office/drawing/2014/main" id="{9A543392-9C6A-DE96-CED2-465A44325C0D}"/>
              </a:ext>
            </a:extLst>
          </p:cNvPr>
          <p:cNvSpPr txBox="1"/>
          <p:nvPr/>
        </p:nvSpPr>
        <p:spPr>
          <a:xfrm rot="5400000">
            <a:off x="5750453" y="5405195"/>
            <a:ext cx="590843" cy="523220"/>
          </a:xfrm>
          <a:prstGeom prst="rect">
            <a:avLst/>
          </a:prstGeom>
          <a:noFill/>
        </p:spPr>
        <p:txBody>
          <a:bodyPr wrap="square" rtlCol="0">
            <a:spAutoFit/>
          </a:bodyPr>
          <a:lstStyle/>
          <a:p>
            <a:r>
              <a:rPr lang="en-US" sz="2800" dirty="0"/>
              <a:t>…</a:t>
            </a:r>
          </a:p>
        </p:txBody>
      </p:sp>
      <p:sp>
        <p:nvSpPr>
          <p:cNvPr id="100" name="TextBox 99">
            <a:extLst>
              <a:ext uri="{FF2B5EF4-FFF2-40B4-BE49-F238E27FC236}">
                <a16:creationId xmlns:a16="http://schemas.microsoft.com/office/drawing/2014/main" id="{6CD20B51-AEBF-B635-75EE-3C15BF6E15DE}"/>
              </a:ext>
            </a:extLst>
          </p:cNvPr>
          <p:cNvSpPr txBox="1"/>
          <p:nvPr/>
        </p:nvSpPr>
        <p:spPr>
          <a:xfrm>
            <a:off x="6776094" y="5262598"/>
            <a:ext cx="3054846" cy="861774"/>
          </a:xfrm>
          <a:prstGeom prst="rect">
            <a:avLst/>
          </a:prstGeom>
          <a:noFill/>
        </p:spPr>
        <p:txBody>
          <a:bodyPr wrap="square" rtlCol="0">
            <a:spAutoFit/>
          </a:bodyPr>
          <a:lstStyle/>
          <a:p>
            <a:pPr algn="ctr"/>
            <a:r>
              <a:rPr lang="en-US" sz="2500" b="1" dirty="0"/>
              <a:t>Sequentially look for</a:t>
            </a:r>
          </a:p>
          <a:p>
            <a:pPr algn="ctr"/>
            <a:r>
              <a:rPr lang="en-US" sz="2500" b="1" dirty="0"/>
              <a:t> the next entry</a:t>
            </a:r>
          </a:p>
        </p:txBody>
      </p:sp>
      <p:sp>
        <p:nvSpPr>
          <p:cNvPr id="7" name="Oval 6">
            <a:extLst>
              <a:ext uri="{FF2B5EF4-FFF2-40B4-BE49-F238E27FC236}">
                <a16:creationId xmlns:a16="http://schemas.microsoft.com/office/drawing/2014/main" id="{3CE99937-3F5C-A4C8-1200-A5D7D566F9E2}"/>
              </a:ext>
            </a:extLst>
          </p:cNvPr>
          <p:cNvSpPr/>
          <p:nvPr/>
        </p:nvSpPr>
        <p:spPr>
          <a:xfrm>
            <a:off x="7363656" y="3946664"/>
            <a:ext cx="594479" cy="54805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b="1" dirty="0">
                <a:solidFill>
                  <a:schemeClr val="tx1"/>
                </a:solidFill>
                <a:cs typeface="Times New Roman" panose="02020603050405020304" pitchFamily="18" charset="0"/>
              </a:rPr>
              <a:t>H1</a:t>
            </a:r>
          </a:p>
        </p:txBody>
      </p:sp>
      <p:cxnSp>
        <p:nvCxnSpPr>
          <p:cNvPr id="8" name="Straight Arrow Connector 7">
            <a:extLst>
              <a:ext uri="{FF2B5EF4-FFF2-40B4-BE49-F238E27FC236}">
                <a16:creationId xmlns:a16="http://schemas.microsoft.com/office/drawing/2014/main" id="{F7038430-D981-2BBB-AC5A-859854F3F82E}"/>
              </a:ext>
            </a:extLst>
          </p:cNvPr>
          <p:cNvCxnSpPr>
            <a:cxnSpLocks/>
          </p:cNvCxnSpPr>
          <p:nvPr/>
        </p:nvCxnSpPr>
        <p:spPr>
          <a:xfrm flipH="1">
            <a:off x="7958135" y="4220690"/>
            <a:ext cx="22964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1872305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199" y="0"/>
            <a:ext cx="11225981" cy="1325563"/>
          </a:xfrm>
        </p:spPr>
        <p:txBody>
          <a:bodyPr/>
          <a:lstStyle/>
          <a:p>
            <a:r>
              <a:rPr lang="en-US" dirty="0">
                <a:latin typeface="+mn-lt"/>
              </a:rPr>
              <a:t>Hash Based Address Translation </a:t>
            </a:r>
          </a:p>
        </p:txBody>
      </p:sp>
      <p:sp>
        <p:nvSpPr>
          <p:cNvPr id="4" name="TextBox 3">
            <a:extLst>
              <a:ext uri="{FF2B5EF4-FFF2-40B4-BE49-F238E27FC236}">
                <a16:creationId xmlns:a16="http://schemas.microsoft.com/office/drawing/2014/main" id="{5A5464C9-2350-714E-8530-ACB605D3249A}"/>
              </a:ext>
            </a:extLst>
          </p:cNvPr>
          <p:cNvSpPr txBox="1"/>
          <p:nvPr/>
        </p:nvSpPr>
        <p:spPr>
          <a:xfrm>
            <a:off x="0" y="973679"/>
            <a:ext cx="11851271" cy="1763944"/>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500" dirty="0"/>
              <a:t>Hash based translation use hash table to lookup a physical address</a:t>
            </a:r>
          </a:p>
          <a:p>
            <a:pPr marL="342900" indent="-342900" algn="just">
              <a:lnSpc>
                <a:spcPct val="150000"/>
              </a:lnSpc>
              <a:buFont typeface="Arial" panose="020B0604020202020204" pitchFamily="34" charset="0"/>
              <a:buChar char="•"/>
            </a:pPr>
            <a:r>
              <a:rPr lang="en-US" sz="2500" dirty="0"/>
              <a:t>Hash page table suffers from collision overhead</a:t>
            </a:r>
          </a:p>
          <a:p>
            <a:pPr marL="342900" indent="-342900" algn="just">
              <a:lnSpc>
                <a:spcPct val="150000"/>
              </a:lnSpc>
              <a:buFont typeface="Arial" panose="020B0604020202020204" pitchFamily="34" charset="0"/>
              <a:buChar char="•"/>
            </a:pPr>
            <a:r>
              <a:rPr lang="en-US" sz="2500" dirty="0"/>
              <a:t>Collisions lead to multiple sequential accesses in a hash table</a:t>
            </a:r>
          </a:p>
        </p:txBody>
      </p:sp>
      <p:sp>
        <p:nvSpPr>
          <p:cNvPr id="5" name="TextBox 4">
            <a:extLst>
              <a:ext uri="{FF2B5EF4-FFF2-40B4-BE49-F238E27FC236}">
                <a16:creationId xmlns:a16="http://schemas.microsoft.com/office/drawing/2014/main" id="{FD18BA24-C615-EB27-BCF2-0DF70772248B}"/>
              </a:ext>
            </a:extLst>
          </p:cNvPr>
          <p:cNvSpPr txBox="1"/>
          <p:nvPr/>
        </p:nvSpPr>
        <p:spPr>
          <a:xfrm>
            <a:off x="1821528" y="3259026"/>
            <a:ext cx="1603203" cy="348813"/>
          </a:xfrm>
          <a:prstGeom prst="rect">
            <a:avLst/>
          </a:prstGeom>
          <a:noFill/>
        </p:spPr>
        <p:txBody>
          <a:bodyPr wrap="square" rtlCol="0">
            <a:spAutoFit/>
          </a:bodyPr>
          <a:lstStyle/>
          <a:p>
            <a:r>
              <a:rPr lang="en-US" sz="2500" b="1" baseline="30000" dirty="0"/>
              <a:t>Virtual Address</a:t>
            </a:r>
          </a:p>
        </p:txBody>
      </p:sp>
      <p:sp>
        <p:nvSpPr>
          <p:cNvPr id="6" name="Left Arrow 5">
            <a:extLst>
              <a:ext uri="{FF2B5EF4-FFF2-40B4-BE49-F238E27FC236}">
                <a16:creationId xmlns:a16="http://schemas.microsoft.com/office/drawing/2014/main" id="{40ED6B12-1C30-0B89-20E4-7B56C089ADD1}"/>
              </a:ext>
            </a:extLst>
          </p:cNvPr>
          <p:cNvSpPr/>
          <p:nvPr/>
        </p:nvSpPr>
        <p:spPr>
          <a:xfrm rot="16200000">
            <a:off x="1820748" y="4202167"/>
            <a:ext cx="1617826" cy="53721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64" name="Table 4">
            <a:extLst>
              <a:ext uri="{FF2B5EF4-FFF2-40B4-BE49-F238E27FC236}">
                <a16:creationId xmlns:a16="http://schemas.microsoft.com/office/drawing/2014/main" id="{AF0B59E6-1EA5-0D52-9653-8CFACD151842}"/>
              </a:ext>
            </a:extLst>
          </p:cNvPr>
          <p:cNvGraphicFramePr>
            <a:graphicFrameLocks noGrp="1"/>
          </p:cNvGraphicFramePr>
          <p:nvPr/>
        </p:nvGraphicFramePr>
        <p:xfrm>
          <a:off x="1258125" y="3165357"/>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67" name="直线">
            <a:extLst>
              <a:ext uri="{FF2B5EF4-FFF2-40B4-BE49-F238E27FC236}">
                <a16:creationId xmlns:a16="http://schemas.microsoft.com/office/drawing/2014/main" id="{00A7F239-8AA5-5386-4EE8-1FA6B90DA01B}"/>
              </a:ext>
            </a:extLst>
          </p:cNvPr>
          <p:cNvSpPr/>
          <p:nvPr/>
        </p:nvSpPr>
        <p:spPr>
          <a:xfrm rot="21600000" flipV="1">
            <a:off x="2893515" y="3110194"/>
            <a:ext cx="2082124" cy="1214868"/>
          </a:xfrm>
          <a:prstGeom prst="line">
            <a:avLst/>
          </a:prstGeom>
          <a:noFill/>
          <a:ln w="38100" cap="flat" cmpd="sng">
            <a:solidFill>
              <a:srgbClr val="000000"/>
            </a:solidFill>
            <a:prstDash val="sysDot"/>
            <a:miter/>
          </a:ln>
        </p:spPr>
        <p:txBody>
          <a:bodyPr/>
          <a:lstStyle/>
          <a:p>
            <a:endParaRPr lang="en-US"/>
          </a:p>
        </p:txBody>
      </p:sp>
      <p:sp>
        <p:nvSpPr>
          <p:cNvPr id="68" name="直线">
            <a:extLst>
              <a:ext uri="{FF2B5EF4-FFF2-40B4-BE49-F238E27FC236}">
                <a16:creationId xmlns:a16="http://schemas.microsoft.com/office/drawing/2014/main" id="{40FC32FC-CDAB-C926-CD1E-92ECCE5FA91D}"/>
              </a:ext>
            </a:extLst>
          </p:cNvPr>
          <p:cNvSpPr/>
          <p:nvPr/>
        </p:nvSpPr>
        <p:spPr>
          <a:xfrm rot="21600000">
            <a:off x="2890804" y="4325061"/>
            <a:ext cx="2068253" cy="1689611"/>
          </a:xfrm>
          <a:prstGeom prst="line">
            <a:avLst/>
          </a:prstGeom>
          <a:noFill/>
          <a:ln w="38100" cap="flat" cmpd="sng">
            <a:solidFill>
              <a:srgbClr val="000000"/>
            </a:solidFill>
            <a:prstDash val="sysDot"/>
            <a:miter/>
          </a:ln>
        </p:spPr>
        <p:txBody>
          <a:bodyPr/>
          <a:lstStyle/>
          <a:p>
            <a:endParaRPr lang="en-US"/>
          </a:p>
        </p:txBody>
      </p:sp>
      <p:sp>
        <p:nvSpPr>
          <p:cNvPr id="69" name="TextBox 68">
            <a:extLst>
              <a:ext uri="{FF2B5EF4-FFF2-40B4-BE49-F238E27FC236}">
                <a16:creationId xmlns:a16="http://schemas.microsoft.com/office/drawing/2014/main" id="{F9011BBF-ECA7-AA3C-3544-1468132BE9D4}"/>
              </a:ext>
            </a:extLst>
          </p:cNvPr>
          <p:cNvSpPr txBox="1"/>
          <p:nvPr/>
        </p:nvSpPr>
        <p:spPr>
          <a:xfrm rot="5400000">
            <a:off x="1497344" y="4355083"/>
            <a:ext cx="1421879" cy="348813"/>
          </a:xfrm>
          <a:prstGeom prst="rect">
            <a:avLst/>
          </a:prstGeom>
        </p:spPr>
        <p:txBody>
          <a:bodyPr wrap="square" rtlCol="0">
            <a:spAutoFit/>
          </a:bodyPr>
          <a:lstStyle/>
          <a:p>
            <a:r>
              <a:rPr lang="en-US" sz="2500" b="1" baseline="30000" dirty="0"/>
              <a:t>Translation</a:t>
            </a:r>
          </a:p>
        </p:txBody>
      </p:sp>
      <p:sp>
        <p:nvSpPr>
          <p:cNvPr id="39" name="TextBox 38">
            <a:extLst>
              <a:ext uri="{FF2B5EF4-FFF2-40B4-BE49-F238E27FC236}">
                <a16:creationId xmlns:a16="http://schemas.microsoft.com/office/drawing/2014/main" id="{20E3478E-97DC-5304-C8E8-E20EA2764777}"/>
              </a:ext>
            </a:extLst>
          </p:cNvPr>
          <p:cNvSpPr txBox="1"/>
          <p:nvPr/>
        </p:nvSpPr>
        <p:spPr>
          <a:xfrm>
            <a:off x="6380336" y="3002827"/>
            <a:ext cx="3383068" cy="477054"/>
          </a:xfrm>
          <a:prstGeom prst="rect">
            <a:avLst/>
          </a:prstGeom>
          <a:noFill/>
        </p:spPr>
        <p:txBody>
          <a:bodyPr wrap="square" rtlCol="0">
            <a:spAutoFit/>
          </a:bodyPr>
          <a:lstStyle/>
          <a:p>
            <a:r>
              <a:rPr lang="en-US" sz="2500" dirty="0"/>
              <a:t>Virtual Address (VA1)</a:t>
            </a:r>
          </a:p>
        </p:txBody>
      </p:sp>
      <p:cxnSp>
        <p:nvCxnSpPr>
          <p:cNvPr id="40" name="Elbow Connector 39">
            <a:extLst>
              <a:ext uri="{FF2B5EF4-FFF2-40B4-BE49-F238E27FC236}">
                <a16:creationId xmlns:a16="http://schemas.microsoft.com/office/drawing/2014/main" id="{D45262BA-15D6-ECAD-8A58-62B03F4E338E}"/>
              </a:ext>
            </a:extLst>
          </p:cNvPr>
          <p:cNvCxnSpPr>
            <a:cxnSpLocks/>
            <a:endCxn id="76" idx="3"/>
          </p:cNvCxnSpPr>
          <p:nvPr/>
        </p:nvCxnSpPr>
        <p:spPr>
          <a:xfrm rot="10800000" flipV="1">
            <a:off x="6819674" y="4494089"/>
            <a:ext cx="833130" cy="240519"/>
          </a:xfrm>
          <a:prstGeom prst="bentConnector3">
            <a:avLst>
              <a:gd name="adj1" fmla="val 181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B1CB8C5-8F77-CFC9-34E3-ABD46288B768}"/>
              </a:ext>
            </a:extLst>
          </p:cNvPr>
          <p:cNvSpPr/>
          <p:nvPr/>
        </p:nvSpPr>
        <p:spPr>
          <a:xfrm>
            <a:off x="4959057" y="3025391"/>
            <a:ext cx="6418738" cy="30304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575A2A23-1D7C-91FC-0597-A238ACE693C3}"/>
              </a:ext>
            </a:extLst>
          </p:cNvPr>
          <p:cNvCxnSpPr>
            <a:cxnSpLocks/>
          </p:cNvCxnSpPr>
          <p:nvPr/>
        </p:nvCxnSpPr>
        <p:spPr>
          <a:xfrm>
            <a:off x="8187780" y="3497048"/>
            <a:ext cx="0" cy="7236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D2517871-8806-7044-7517-4CFAF43FAB0D}"/>
              </a:ext>
            </a:extLst>
          </p:cNvPr>
          <p:cNvSpPr/>
          <p:nvPr/>
        </p:nvSpPr>
        <p:spPr>
          <a:xfrm>
            <a:off x="5111138" y="4283278"/>
            <a:ext cx="1707182" cy="1428537"/>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5F89E99-3D45-4497-D7B3-A5F584DD150D}"/>
              </a:ext>
            </a:extLst>
          </p:cNvPr>
          <p:cNvSpPr/>
          <p:nvPr/>
        </p:nvSpPr>
        <p:spPr>
          <a:xfrm>
            <a:off x="5113848" y="4281725"/>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ndParaRPr>
          </a:p>
        </p:txBody>
      </p:sp>
      <p:sp>
        <p:nvSpPr>
          <p:cNvPr id="76" name="Rectangle 75">
            <a:extLst>
              <a:ext uri="{FF2B5EF4-FFF2-40B4-BE49-F238E27FC236}">
                <a16:creationId xmlns:a16="http://schemas.microsoft.com/office/drawing/2014/main" id="{EADF588E-8218-3796-AA97-F9184071BD45}"/>
              </a:ext>
            </a:extLst>
          </p:cNvPr>
          <p:cNvSpPr/>
          <p:nvPr/>
        </p:nvSpPr>
        <p:spPr>
          <a:xfrm>
            <a:off x="5112492" y="4581017"/>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 dirty="0">
                <a:solidFill>
                  <a:schemeClr val="tx1"/>
                </a:solidFill>
              </a:rPr>
              <a:t>VA2/PA2</a:t>
            </a:r>
          </a:p>
        </p:txBody>
      </p:sp>
      <p:sp>
        <p:nvSpPr>
          <p:cNvPr id="78" name="Rectangle 77">
            <a:extLst>
              <a:ext uri="{FF2B5EF4-FFF2-40B4-BE49-F238E27FC236}">
                <a16:creationId xmlns:a16="http://schemas.microsoft.com/office/drawing/2014/main" id="{F71E1DAE-7F6E-8DBA-F711-0E411410D2E3}"/>
              </a:ext>
            </a:extLst>
          </p:cNvPr>
          <p:cNvSpPr/>
          <p:nvPr/>
        </p:nvSpPr>
        <p:spPr>
          <a:xfrm>
            <a:off x="5121299" y="5096353"/>
            <a:ext cx="1707182" cy="307183"/>
          </a:xfrm>
          <a:prstGeom prst="rect">
            <a:avLst/>
          </a:prstGeom>
          <a:noFill/>
          <a:ln w="19050">
            <a:solidFill>
              <a:schemeClr val="accent6">
                <a:lumMod val="50000"/>
              </a:schemeClr>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 dirty="0">
                <a:solidFill>
                  <a:schemeClr val="accent6">
                    <a:lumMod val="50000"/>
                  </a:schemeClr>
                </a:solidFill>
              </a:rPr>
              <a:t>VA1/PA1</a:t>
            </a:r>
          </a:p>
        </p:txBody>
      </p:sp>
      <p:sp>
        <p:nvSpPr>
          <p:cNvPr id="79" name="Lightning Bolt 78">
            <a:extLst>
              <a:ext uri="{FF2B5EF4-FFF2-40B4-BE49-F238E27FC236}">
                <a16:creationId xmlns:a16="http://schemas.microsoft.com/office/drawing/2014/main" id="{AB7CF72D-2BC4-D47E-76FB-C95454A598CB}"/>
              </a:ext>
            </a:extLst>
          </p:cNvPr>
          <p:cNvSpPr/>
          <p:nvPr/>
        </p:nvSpPr>
        <p:spPr>
          <a:xfrm>
            <a:off x="5804137" y="4566115"/>
            <a:ext cx="241738" cy="309569"/>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82B81B8F-1AD9-00EA-0CA3-DC772FE17259}"/>
              </a:ext>
            </a:extLst>
          </p:cNvPr>
          <p:cNvSpPr/>
          <p:nvPr/>
        </p:nvSpPr>
        <p:spPr>
          <a:xfrm>
            <a:off x="5121297" y="5090996"/>
            <a:ext cx="1707183" cy="310427"/>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Elbow Connector 88">
            <a:extLst>
              <a:ext uri="{FF2B5EF4-FFF2-40B4-BE49-F238E27FC236}">
                <a16:creationId xmlns:a16="http://schemas.microsoft.com/office/drawing/2014/main" id="{5191E60C-12CF-10C8-1410-673AB4A73973}"/>
              </a:ext>
            </a:extLst>
          </p:cNvPr>
          <p:cNvCxnSpPr>
            <a:cxnSpLocks/>
          </p:cNvCxnSpPr>
          <p:nvPr/>
        </p:nvCxnSpPr>
        <p:spPr>
          <a:xfrm rot="10800000" flipV="1">
            <a:off x="6848798" y="4734607"/>
            <a:ext cx="796609" cy="540991"/>
          </a:xfrm>
          <a:prstGeom prst="bentConnector3">
            <a:avLst>
              <a:gd name="adj1" fmla="val 100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4" name="Table 4">
            <a:extLst>
              <a:ext uri="{FF2B5EF4-FFF2-40B4-BE49-F238E27FC236}">
                <a16:creationId xmlns:a16="http://schemas.microsoft.com/office/drawing/2014/main" id="{B1B6D90D-8F4F-8FC2-4A0E-EE6AF9DD7B82}"/>
              </a:ext>
            </a:extLst>
          </p:cNvPr>
          <p:cNvGraphicFramePr>
            <a:graphicFrameLocks noGrp="1"/>
          </p:cNvGraphicFramePr>
          <p:nvPr/>
        </p:nvGraphicFramePr>
        <p:xfrm>
          <a:off x="1225776" y="5421009"/>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95" name="TextBox 94">
            <a:extLst>
              <a:ext uri="{FF2B5EF4-FFF2-40B4-BE49-F238E27FC236}">
                <a16:creationId xmlns:a16="http://schemas.microsoft.com/office/drawing/2014/main" id="{35103A4C-0C06-061F-56EB-145272F33103}"/>
              </a:ext>
            </a:extLst>
          </p:cNvPr>
          <p:cNvSpPr txBox="1"/>
          <p:nvPr/>
        </p:nvSpPr>
        <p:spPr>
          <a:xfrm>
            <a:off x="1801526" y="5519079"/>
            <a:ext cx="1828354" cy="348813"/>
          </a:xfrm>
          <a:prstGeom prst="rect">
            <a:avLst/>
          </a:prstGeom>
          <a:noFill/>
        </p:spPr>
        <p:txBody>
          <a:bodyPr wrap="square" rtlCol="0">
            <a:spAutoFit/>
          </a:bodyPr>
          <a:lstStyle/>
          <a:p>
            <a:r>
              <a:rPr lang="en-US" sz="2500" b="1" baseline="30000" dirty="0"/>
              <a:t>Physical Address</a:t>
            </a:r>
          </a:p>
        </p:txBody>
      </p:sp>
      <p:sp>
        <p:nvSpPr>
          <p:cNvPr id="96" name="TextBox 95">
            <a:extLst>
              <a:ext uri="{FF2B5EF4-FFF2-40B4-BE49-F238E27FC236}">
                <a16:creationId xmlns:a16="http://schemas.microsoft.com/office/drawing/2014/main" id="{6DCC0CBB-F54E-5C6D-17DC-1E63BD8C4C11}"/>
              </a:ext>
            </a:extLst>
          </p:cNvPr>
          <p:cNvSpPr txBox="1"/>
          <p:nvPr/>
        </p:nvSpPr>
        <p:spPr>
          <a:xfrm>
            <a:off x="3682472" y="4507414"/>
            <a:ext cx="1423585" cy="477054"/>
          </a:xfrm>
          <a:prstGeom prst="rect">
            <a:avLst/>
          </a:prstGeom>
          <a:noFill/>
        </p:spPr>
        <p:txBody>
          <a:bodyPr wrap="square" rtlCol="0">
            <a:spAutoFit/>
          </a:bodyPr>
          <a:lstStyle/>
          <a:p>
            <a:r>
              <a:rPr lang="en-US" sz="2500" b="1" dirty="0">
                <a:solidFill>
                  <a:srgbClr val="FF0000"/>
                </a:solidFill>
              </a:rPr>
              <a:t>Collision</a:t>
            </a:r>
          </a:p>
        </p:txBody>
      </p:sp>
      <p:sp>
        <p:nvSpPr>
          <p:cNvPr id="97" name="TextBox 96">
            <a:extLst>
              <a:ext uri="{FF2B5EF4-FFF2-40B4-BE49-F238E27FC236}">
                <a16:creationId xmlns:a16="http://schemas.microsoft.com/office/drawing/2014/main" id="{9A543392-9C6A-DE96-CED2-465A44325C0D}"/>
              </a:ext>
            </a:extLst>
          </p:cNvPr>
          <p:cNvSpPr txBox="1"/>
          <p:nvPr/>
        </p:nvSpPr>
        <p:spPr>
          <a:xfrm rot="5400000">
            <a:off x="5750453" y="5405195"/>
            <a:ext cx="590843" cy="523220"/>
          </a:xfrm>
          <a:prstGeom prst="rect">
            <a:avLst/>
          </a:prstGeom>
          <a:noFill/>
        </p:spPr>
        <p:txBody>
          <a:bodyPr wrap="square" rtlCol="0">
            <a:spAutoFit/>
          </a:bodyPr>
          <a:lstStyle/>
          <a:p>
            <a:r>
              <a:rPr lang="en-US" sz="2800" dirty="0"/>
              <a:t>…</a:t>
            </a:r>
          </a:p>
        </p:txBody>
      </p:sp>
      <p:sp>
        <p:nvSpPr>
          <p:cNvPr id="100" name="TextBox 99">
            <a:extLst>
              <a:ext uri="{FF2B5EF4-FFF2-40B4-BE49-F238E27FC236}">
                <a16:creationId xmlns:a16="http://schemas.microsoft.com/office/drawing/2014/main" id="{6CD20B51-AEBF-B635-75EE-3C15BF6E15DE}"/>
              </a:ext>
            </a:extLst>
          </p:cNvPr>
          <p:cNvSpPr txBox="1"/>
          <p:nvPr/>
        </p:nvSpPr>
        <p:spPr>
          <a:xfrm>
            <a:off x="6776094" y="5262598"/>
            <a:ext cx="3054841" cy="861774"/>
          </a:xfrm>
          <a:prstGeom prst="rect">
            <a:avLst/>
          </a:prstGeom>
          <a:noFill/>
        </p:spPr>
        <p:txBody>
          <a:bodyPr wrap="square" rtlCol="0">
            <a:spAutoFit/>
          </a:bodyPr>
          <a:lstStyle/>
          <a:p>
            <a:pPr algn="ctr"/>
            <a:r>
              <a:rPr lang="en-US" sz="2500" b="1" dirty="0"/>
              <a:t>Sequentially look for</a:t>
            </a:r>
          </a:p>
          <a:p>
            <a:pPr algn="ctr"/>
            <a:r>
              <a:rPr lang="en-US" sz="2500" b="1" dirty="0"/>
              <a:t> the next entry</a:t>
            </a:r>
          </a:p>
        </p:txBody>
      </p:sp>
      <p:sp>
        <p:nvSpPr>
          <p:cNvPr id="120" name="Rounded Rectangle 119">
            <a:extLst>
              <a:ext uri="{FF2B5EF4-FFF2-40B4-BE49-F238E27FC236}">
                <a16:creationId xmlns:a16="http://schemas.microsoft.com/office/drawing/2014/main" id="{9B4A3F43-8214-8B29-43A8-9B3E97869111}"/>
              </a:ext>
            </a:extLst>
          </p:cNvPr>
          <p:cNvSpPr/>
          <p:nvPr/>
        </p:nvSpPr>
        <p:spPr>
          <a:xfrm>
            <a:off x="0" y="6068202"/>
            <a:ext cx="12192000" cy="784167"/>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lnSpc>
                <a:spcPts val="3500"/>
              </a:lnSpc>
            </a:pPr>
            <a:r>
              <a:rPr lang="en-US" sz="3200" b="1" dirty="0">
                <a:solidFill>
                  <a:schemeClr val="bg1"/>
                </a:solidFill>
              </a:rPr>
              <a:t>Hash table eliminates pointer chasing but </a:t>
            </a:r>
          </a:p>
          <a:p>
            <a:pPr algn="ctr">
              <a:lnSpc>
                <a:spcPts val="3500"/>
              </a:lnSpc>
            </a:pPr>
            <a:r>
              <a:rPr lang="en-US" sz="3200" b="1" dirty="0">
                <a:solidFill>
                  <a:schemeClr val="bg1"/>
                </a:solidFill>
              </a:rPr>
              <a:t>introduces sequential accesses due to  collisions.</a:t>
            </a:r>
          </a:p>
        </p:txBody>
      </p:sp>
      <p:sp>
        <p:nvSpPr>
          <p:cNvPr id="3" name="Oval 2">
            <a:extLst>
              <a:ext uri="{FF2B5EF4-FFF2-40B4-BE49-F238E27FC236}">
                <a16:creationId xmlns:a16="http://schemas.microsoft.com/office/drawing/2014/main" id="{0C282480-5857-5740-90A9-A6CF7F6CB6CA}"/>
              </a:ext>
            </a:extLst>
          </p:cNvPr>
          <p:cNvSpPr/>
          <p:nvPr/>
        </p:nvSpPr>
        <p:spPr>
          <a:xfrm>
            <a:off x="7363656" y="3946664"/>
            <a:ext cx="594479" cy="54805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b="1" dirty="0">
                <a:solidFill>
                  <a:schemeClr val="tx1"/>
                </a:solidFill>
                <a:cs typeface="Times New Roman" panose="02020603050405020304" pitchFamily="18" charset="0"/>
              </a:rPr>
              <a:t>H1</a:t>
            </a:r>
          </a:p>
        </p:txBody>
      </p:sp>
      <p:cxnSp>
        <p:nvCxnSpPr>
          <p:cNvPr id="7" name="Straight Arrow Connector 6">
            <a:extLst>
              <a:ext uri="{FF2B5EF4-FFF2-40B4-BE49-F238E27FC236}">
                <a16:creationId xmlns:a16="http://schemas.microsoft.com/office/drawing/2014/main" id="{8CDE3EE6-8F78-E8BD-6C6F-771C5F4473CB}"/>
              </a:ext>
            </a:extLst>
          </p:cNvPr>
          <p:cNvCxnSpPr>
            <a:cxnSpLocks/>
          </p:cNvCxnSpPr>
          <p:nvPr/>
        </p:nvCxnSpPr>
        <p:spPr>
          <a:xfrm flipH="1">
            <a:off x="7958135" y="4220690"/>
            <a:ext cx="22964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1453451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Outline</a:t>
            </a:r>
          </a:p>
        </p:txBody>
      </p:sp>
      <p:sp>
        <p:nvSpPr>
          <p:cNvPr id="24" name="Rounded Rectangle 23">
            <a:extLst>
              <a:ext uri="{FF2B5EF4-FFF2-40B4-BE49-F238E27FC236}">
                <a16:creationId xmlns:a16="http://schemas.microsoft.com/office/drawing/2014/main" id="{7A6953D2-0C22-154D-86F2-291C286148E9}"/>
              </a:ext>
            </a:extLst>
          </p:cNvPr>
          <p:cNvSpPr/>
          <p:nvPr/>
        </p:nvSpPr>
        <p:spPr>
          <a:xfrm>
            <a:off x="919216" y="1237063"/>
            <a:ext cx="8799068" cy="565625"/>
          </a:xfrm>
          <a:prstGeom prst="roundRect">
            <a:avLst/>
          </a:prstGeom>
          <a:solidFill>
            <a:schemeClr val="bg1">
              <a:lumMod val="7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Processing-in-Memory Introduction</a:t>
            </a:r>
          </a:p>
        </p:txBody>
      </p:sp>
      <p:sp>
        <p:nvSpPr>
          <p:cNvPr id="25" name="Rounded Rectangle 24">
            <a:extLst>
              <a:ext uri="{FF2B5EF4-FFF2-40B4-BE49-F238E27FC236}">
                <a16:creationId xmlns:a16="http://schemas.microsoft.com/office/drawing/2014/main" id="{44C17B30-B121-F344-9EE5-3B8471B07288}"/>
              </a:ext>
            </a:extLst>
          </p:cNvPr>
          <p:cNvSpPr/>
          <p:nvPr/>
        </p:nvSpPr>
        <p:spPr>
          <a:xfrm>
            <a:off x="919216" y="2057961"/>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Address Translation in PIM Architecture</a:t>
            </a:r>
          </a:p>
        </p:txBody>
      </p:sp>
      <p:sp>
        <p:nvSpPr>
          <p:cNvPr id="28" name="Rounded Rectangle 27">
            <a:extLst>
              <a:ext uri="{FF2B5EF4-FFF2-40B4-BE49-F238E27FC236}">
                <a16:creationId xmlns:a16="http://schemas.microsoft.com/office/drawing/2014/main" id="{81962B55-91B3-2D4D-9190-081B0656567E}"/>
              </a:ext>
            </a:extLst>
          </p:cNvPr>
          <p:cNvSpPr/>
          <p:nvPr/>
        </p:nvSpPr>
        <p:spPr>
          <a:xfrm>
            <a:off x="919216" y="2907625"/>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Challenges and Key Ideas	 </a:t>
            </a:r>
          </a:p>
        </p:txBody>
      </p:sp>
      <p:sp>
        <p:nvSpPr>
          <p:cNvPr id="29" name="Rounded Rectangle 28">
            <a:extLst>
              <a:ext uri="{FF2B5EF4-FFF2-40B4-BE49-F238E27FC236}">
                <a16:creationId xmlns:a16="http://schemas.microsoft.com/office/drawing/2014/main" id="{804F8C84-A6F6-1749-A4C2-42BADC6CD133}"/>
              </a:ext>
            </a:extLst>
          </p:cNvPr>
          <p:cNvSpPr/>
          <p:nvPr/>
        </p:nvSpPr>
        <p:spPr>
          <a:xfrm>
            <a:off x="919216" y="3757289"/>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Evaluation</a:t>
            </a:r>
          </a:p>
        </p:txBody>
      </p:sp>
      <p:sp>
        <p:nvSpPr>
          <p:cNvPr id="31" name="Rounded Rectangle 30">
            <a:extLst>
              <a:ext uri="{FF2B5EF4-FFF2-40B4-BE49-F238E27FC236}">
                <a16:creationId xmlns:a16="http://schemas.microsoft.com/office/drawing/2014/main" id="{BBD1A83E-F149-7F47-B7E5-C1898472690D}"/>
              </a:ext>
            </a:extLst>
          </p:cNvPr>
          <p:cNvSpPr/>
          <p:nvPr/>
        </p:nvSpPr>
        <p:spPr>
          <a:xfrm>
            <a:off x="919216" y="4606953"/>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Conclusion </a:t>
            </a:r>
          </a:p>
        </p:txBody>
      </p:sp>
    </p:spTree>
    <p:extLst>
      <p:ext uri="{BB962C8B-B14F-4D97-AF65-F5344CB8AC3E}">
        <p14:creationId xmlns:p14="http://schemas.microsoft.com/office/powerpoint/2010/main" val="2387466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199" y="0"/>
            <a:ext cx="11225981" cy="1325563"/>
          </a:xfrm>
        </p:spPr>
        <p:txBody>
          <a:bodyPr/>
          <a:lstStyle/>
          <a:p>
            <a:r>
              <a:rPr lang="en-US" dirty="0">
                <a:latin typeface="+mn-lt"/>
              </a:rPr>
              <a:t>Alternative: Cuckoo Hash Table</a:t>
            </a:r>
          </a:p>
        </p:txBody>
      </p:sp>
      <p:sp>
        <p:nvSpPr>
          <p:cNvPr id="4" name="TextBox 3">
            <a:extLst>
              <a:ext uri="{FF2B5EF4-FFF2-40B4-BE49-F238E27FC236}">
                <a16:creationId xmlns:a16="http://schemas.microsoft.com/office/drawing/2014/main" id="{5A5464C9-2350-714E-8530-ACB605D3249A}"/>
              </a:ext>
            </a:extLst>
          </p:cNvPr>
          <p:cNvSpPr txBox="1"/>
          <p:nvPr/>
        </p:nvSpPr>
        <p:spPr>
          <a:xfrm>
            <a:off x="0" y="1151439"/>
            <a:ext cx="12191999" cy="861774"/>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t>Multiple parallel accesses are issued in hash table to mask the overhead of collisions</a:t>
            </a:r>
          </a:p>
          <a:p>
            <a:pPr algn="just"/>
            <a:endParaRPr lang="en-US" sz="2500" dirty="0"/>
          </a:p>
        </p:txBody>
      </p:sp>
      <p:sp>
        <p:nvSpPr>
          <p:cNvPr id="11" name="TextBox 10">
            <a:extLst>
              <a:ext uri="{FF2B5EF4-FFF2-40B4-BE49-F238E27FC236}">
                <a16:creationId xmlns:a16="http://schemas.microsoft.com/office/drawing/2014/main" id="{336D5B16-BC7B-DCB8-28F7-104B81D138BD}"/>
              </a:ext>
            </a:extLst>
          </p:cNvPr>
          <p:cNvSpPr txBox="1"/>
          <p:nvPr/>
        </p:nvSpPr>
        <p:spPr>
          <a:xfrm>
            <a:off x="1821528" y="3267387"/>
            <a:ext cx="1603203" cy="348813"/>
          </a:xfrm>
          <a:prstGeom prst="rect">
            <a:avLst/>
          </a:prstGeom>
          <a:noFill/>
        </p:spPr>
        <p:txBody>
          <a:bodyPr wrap="square" rtlCol="0">
            <a:spAutoFit/>
          </a:bodyPr>
          <a:lstStyle/>
          <a:p>
            <a:r>
              <a:rPr lang="en-US" sz="2500" b="1" baseline="30000" dirty="0"/>
              <a:t>Virtual Address</a:t>
            </a:r>
          </a:p>
        </p:txBody>
      </p:sp>
      <p:sp>
        <p:nvSpPr>
          <p:cNvPr id="12" name="Left Arrow 11">
            <a:extLst>
              <a:ext uri="{FF2B5EF4-FFF2-40B4-BE49-F238E27FC236}">
                <a16:creationId xmlns:a16="http://schemas.microsoft.com/office/drawing/2014/main" id="{D2F8927E-0E6E-C34E-3B8C-5BCABF377023}"/>
              </a:ext>
            </a:extLst>
          </p:cNvPr>
          <p:cNvSpPr/>
          <p:nvPr/>
        </p:nvSpPr>
        <p:spPr>
          <a:xfrm rot="16200000">
            <a:off x="1820748" y="4210528"/>
            <a:ext cx="1617826" cy="53721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18" name="Table 4">
            <a:extLst>
              <a:ext uri="{FF2B5EF4-FFF2-40B4-BE49-F238E27FC236}">
                <a16:creationId xmlns:a16="http://schemas.microsoft.com/office/drawing/2014/main" id="{9D6AB1D9-8DC0-A3A3-3935-4AC01FB74C36}"/>
              </a:ext>
            </a:extLst>
          </p:cNvPr>
          <p:cNvGraphicFramePr>
            <a:graphicFrameLocks noGrp="1"/>
          </p:cNvGraphicFramePr>
          <p:nvPr/>
        </p:nvGraphicFramePr>
        <p:xfrm>
          <a:off x="1258125" y="3173718"/>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20" name="TextBox 19">
            <a:extLst>
              <a:ext uri="{FF2B5EF4-FFF2-40B4-BE49-F238E27FC236}">
                <a16:creationId xmlns:a16="http://schemas.microsoft.com/office/drawing/2014/main" id="{024B3A98-3C77-A161-E7AC-A297EB10E8FE}"/>
              </a:ext>
            </a:extLst>
          </p:cNvPr>
          <p:cNvSpPr txBox="1"/>
          <p:nvPr/>
        </p:nvSpPr>
        <p:spPr>
          <a:xfrm rot="5400000">
            <a:off x="1497344" y="4363444"/>
            <a:ext cx="1421879" cy="348813"/>
          </a:xfrm>
          <a:prstGeom prst="rect">
            <a:avLst/>
          </a:prstGeom>
        </p:spPr>
        <p:txBody>
          <a:bodyPr wrap="square" rtlCol="0">
            <a:spAutoFit/>
          </a:bodyPr>
          <a:lstStyle/>
          <a:p>
            <a:r>
              <a:rPr lang="en-US" sz="2500" b="1" baseline="30000" dirty="0"/>
              <a:t>Translation</a:t>
            </a:r>
          </a:p>
        </p:txBody>
      </p:sp>
      <p:graphicFrame>
        <p:nvGraphicFramePr>
          <p:cNvPr id="21" name="Table 4">
            <a:extLst>
              <a:ext uri="{FF2B5EF4-FFF2-40B4-BE49-F238E27FC236}">
                <a16:creationId xmlns:a16="http://schemas.microsoft.com/office/drawing/2014/main" id="{7CC0D34D-C119-570F-8C75-2F815BD159CB}"/>
              </a:ext>
            </a:extLst>
          </p:cNvPr>
          <p:cNvGraphicFramePr>
            <a:graphicFrameLocks noGrp="1"/>
          </p:cNvGraphicFramePr>
          <p:nvPr/>
        </p:nvGraphicFramePr>
        <p:xfrm>
          <a:off x="1225776" y="5429370"/>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24" name="TextBox 23">
            <a:extLst>
              <a:ext uri="{FF2B5EF4-FFF2-40B4-BE49-F238E27FC236}">
                <a16:creationId xmlns:a16="http://schemas.microsoft.com/office/drawing/2014/main" id="{B6DF2371-CE17-4175-26D9-235C305FE92F}"/>
              </a:ext>
            </a:extLst>
          </p:cNvPr>
          <p:cNvSpPr txBox="1"/>
          <p:nvPr/>
        </p:nvSpPr>
        <p:spPr>
          <a:xfrm>
            <a:off x="1801526" y="5527440"/>
            <a:ext cx="1828354" cy="348813"/>
          </a:xfrm>
          <a:prstGeom prst="rect">
            <a:avLst/>
          </a:prstGeom>
          <a:noFill/>
        </p:spPr>
        <p:txBody>
          <a:bodyPr wrap="square" rtlCol="0">
            <a:spAutoFit/>
          </a:bodyPr>
          <a:lstStyle/>
          <a:p>
            <a:r>
              <a:rPr lang="en-US" sz="2500" b="1" baseline="30000" dirty="0"/>
              <a:t>Physical Address</a:t>
            </a:r>
          </a:p>
        </p:txBody>
      </p:sp>
      <p:sp>
        <p:nvSpPr>
          <p:cNvPr id="25" name="直线">
            <a:extLst>
              <a:ext uri="{FF2B5EF4-FFF2-40B4-BE49-F238E27FC236}">
                <a16:creationId xmlns:a16="http://schemas.microsoft.com/office/drawing/2014/main" id="{B33DB6BE-BB3F-3709-88F0-B3FE1B4C77BC}"/>
              </a:ext>
            </a:extLst>
          </p:cNvPr>
          <p:cNvSpPr/>
          <p:nvPr/>
        </p:nvSpPr>
        <p:spPr>
          <a:xfrm rot="21600000" flipV="1">
            <a:off x="2893515" y="3118555"/>
            <a:ext cx="2082124" cy="1214868"/>
          </a:xfrm>
          <a:prstGeom prst="line">
            <a:avLst/>
          </a:prstGeom>
          <a:noFill/>
          <a:ln w="38100" cap="flat" cmpd="sng">
            <a:solidFill>
              <a:srgbClr val="000000"/>
            </a:solidFill>
            <a:prstDash val="sysDot"/>
            <a:miter/>
          </a:ln>
        </p:spPr>
        <p:txBody>
          <a:bodyPr/>
          <a:lstStyle/>
          <a:p>
            <a:endParaRPr lang="en-US"/>
          </a:p>
        </p:txBody>
      </p:sp>
      <p:sp>
        <p:nvSpPr>
          <p:cNvPr id="26" name="直线">
            <a:extLst>
              <a:ext uri="{FF2B5EF4-FFF2-40B4-BE49-F238E27FC236}">
                <a16:creationId xmlns:a16="http://schemas.microsoft.com/office/drawing/2014/main" id="{2BE133ED-F21F-CC9B-345C-58190DF6433B}"/>
              </a:ext>
            </a:extLst>
          </p:cNvPr>
          <p:cNvSpPr/>
          <p:nvPr/>
        </p:nvSpPr>
        <p:spPr>
          <a:xfrm rot="21600000">
            <a:off x="2890804" y="4333422"/>
            <a:ext cx="2068253" cy="1689611"/>
          </a:xfrm>
          <a:prstGeom prst="line">
            <a:avLst/>
          </a:prstGeom>
          <a:noFill/>
          <a:ln w="38100" cap="flat" cmpd="sng">
            <a:solidFill>
              <a:srgbClr val="000000"/>
            </a:solidFill>
            <a:prstDash val="sysDot"/>
            <a:miter/>
          </a:ln>
        </p:spPr>
        <p:txBody>
          <a:bodyPr/>
          <a:lstStyle/>
          <a:p>
            <a:endParaRPr lang="en-US"/>
          </a:p>
        </p:txBody>
      </p:sp>
      <p:sp>
        <p:nvSpPr>
          <p:cNvPr id="27" name="Rectangle 26">
            <a:extLst>
              <a:ext uri="{FF2B5EF4-FFF2-40B4-BE49-F238E27FC236}">
                <a16:creationId xmlns:a16="http://schemas.microsoft.com/office/drawing/2014/main" id="{8BA802F6-DF9C-2173-6FB0-048963756AFD}"/>
              </a:ext>
            </a:extLst>
          </p:cNvPr>
          <p:cNvSpPr/>
          <p:nvPr/>
        </p:nvSpPr>
        <p:spPr>
          <a:xfrm>
            <a:off x="4959057" y="3033752"/>
            <a:ext cx="6418738" cy="30304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313869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199" y="0"/>
            <a:ext cx="11225981" cy="1325563"/>
          </a:xfrm>
        </p:spPr>
        <p:txBody>
          <a:bodyPr/>
          <a:lstStyle/>
          <a:p>
            <a:r>
              <a:rPr lang="en-US" dirty="0">
                <a:latin typeface="+mn-lt"/>
              </a:rPr>
              <a:t>Alternative: Cuckoo Hash Table</a:t>
            </a:r>
          </a:p>
        </p:txBody>
      </p:sp>
      <p:sp>
        <p:nvSpPr>
          <p:cNvPr id="4" name="TextBox 3">
            <a:extLst>
              <a:ext uri="{FF2B5EF4-FFF2-40B4-BE49-F238E27FC236}">
                <a16:creationId xmlns:a16="http://schemas.microsoft.com/office/drawing/2014/main" id="{5A5464C9-2350-714E-8530-ACB605D3249A}"/>
              </a:ext>
            </a:extLst>
          </p:cNvPr>
          <p:cNvSpPr txBox="1"/>
          <p:nvPr/>
        </p:nvSpPr>
        <p:spPr>
          <a:xfrm>
            <a:off x="0" y="1151439"/>
            <a:ext cx="12191999" cy="861774"/>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t>Multiple parallel accesses are issued in hash table to mask the overhead of collisions</a:t>
            </a:r>
          </a:p>
          <a:p>
            <a:pPr algn="just"/>
            <a:endParaRPr lang="en-US" sz="2500" dirty="0"/>
          </a:p>
        </p:txBody>
      </p:sp>
      <p:sp>
        <p:nvSpPr>
          <p:cNvPr id="39" name="TextBox 38">
            <a:extLst>
              <a:ext uri="{FF2B5EF4-FFF2-40B4-BE49-F238E27FC236}">
                <a16:creationId xmlns:a16="http://schemas.microsoft.com/office/drawing/2014/main" id="{20E3478E-97DC-5304-C8E8-E20EA2764777}"/>
              </a:ext>
            </a:extLst>
          </p:cNvPr>
          <p:cNvSpPr txBox="1"/>
          <p:nvPr/>
        </p:nvSpPr>
        <p:spPr>
          <a:xfrm>
            <a:off x="6406822" y="3023888"/>
            <a:ext cx="3383068" cy="477054"/>
          </a:xfrm>
          <a:prstGeom prst="rect">
            <a:avLst/>
          </a:prstGeom>
          <a:noFill/>
        </p:spPr>
        <p:txBody>
          <a:bodyPr wrap="square" rtlCol="0">
            <a:spAutoFit/>
          </a:bodyPr>
          <a:lstStyle/>
          <a:p>
            <a:r>
              <a:rPr lang="en-US" sz="2500" dirty="0"/>
              <a:t>Virtual Address (VA1)</a:t>
            </a:r>
          </a:p>
        </p:txBody>
      </p:sp>
      <p:sp>
        <p:nvSpPr>
          <p:cNvPr id="53" name="Oval 52">
            <a:extLst>
              <a:ext uri="{FF2B5EF4-FFF2-40B4-BE49-F238E27FC236}">
                <a16:creationId xmlns:a16="http://schemas.microsoft.com/office/drawing/2014/main" id="{C285BAD6-0848-D787-6EF0-5952106CC655}"/>
              </a:ext>
            </a:extLst>
          </p:cNvPr>
          <p:cNvSpPr/>
          <p:nvPr/>
        </p:nvSpPr>
        <p:spPr>
          <a:xfrm>
            <a:off x="7216364" y="3967725"/>
            <a:ext cx="727728" cy="54805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b="1" dirty="0">
                <a:solidFill>
                  <a:schemeClr val="tx1"/>
                </a:solidFill>
                <a:cs typeface="Times New Roman" panose="02020603050405020304" pitchFamily="18" charset="0"/>
              </a:rPr>
              <a:t>H1</a:t>
            </a:r>
          </a:p>
        </p:txBody>
      </p:sp>
      <p:cxnSp>
        <p:nvCxnSpPr>
          <p:cNvPr id="62" name="Straight Connector 61">
            <a:extLst>
              <a:ext uri="{FF2B5EF4-FFF2-40B4-BE49-F238E27FC236}">
                <a16:creationId xmlns:a16="http://schemas.microsoft.com/office/drawing/2014/main" id="{575A2A23-1D7C-91FC-0597-A238ACE693C3}"/>
              </a:ext>
            </a:extLst>
          </p:cNvPr>
          <p:cNvCxnSpPr>
            <a:cxnSpLocks/>
          </p:cNvCxnSpPr>
          <p:nvPr/>
        </p:nvCxnSpPr>
        <p:spPr>
          <a:xfrm>
            <a:off x="8214266" y="3518109"/>
            <a:ext cx="0" cy="7236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512762F-718D-750B-49CD-CCCDB1C51B96}"/>
              </a:ext>
            </a:extLst>
          </p:cNvPr>
          <p:cNvCxnSpPr>
            <a:cxnSpLocks/>
            <a:endCxn id="53" idx="6"/>
          </p:cNvCxnSpPr>
          <p:nvPr/>
        </p:nvCxnSpPr>
        <p:spPr>
          <a:xfrm flipH="1">
            <a:off x="7944092" y="4241751"/>
            <a:ext cx="27017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7DBA94A5-8FBC-8AA3-D391-835AF1225F53}"/>
              </a:ext>
            </a:extLst>
          </p:cNvPr>
          <p:cNvCxnSpPr>
            <a:cxnSpLocks/>
          </p:cNvCxnSpPr>
          <p:nvPr/>
        </p:nvCxnSpPr>
        <p:spPr>
          <a:xfrm>
            <a:off x="8214266" y="4241751"/>
            <a:ext cx="2701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07A7B610-711A-DE0E-3871-129B631B32AE}"/>
              </a:ext>
            </a:extLst>
          </p:cNvPr>
          <p:cNvSpPr/>
          <p:nvPr/>
        </p:nvSpPr>
        <p:spPr>
          <a:xfrm>
            <a:off x="8491240" y="3963374"/>
            <a:ext cx="727726" cy="54805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b="1" dirty="0">
                <a:solidFill>
                  <a:schemeClr val="tx1"/>
                </a:solidFill>
                <a:cs typeface="Times New Roman" panose="02020603050405020304" pitchFamily="18" charset="0"/>
              </a:rPr>
              <a:t>H2</a:t>
            </a:r>
          </a:p>
        </p:txBody>
      </p:sp>
      <p:sp>
        <p:nvSpPr>
          <p:cNvPr id="11" name="TextBox 10">
            <a:extLst>
              <a:ext uri="{FF2B5EF4-FFF2-40B4-BE49-F238E27FC236}">
                <a16:creationId xmlns:a16="http://schemas.microsoft.com/office/drawing/2014/main" id="{336D5B16-BC7B-DCB8-28F7-104B81D138BD}"/>
              </a:ext>
            </a:extLst>
          </p:cNvPr>
          <p:cNvSpPr txBox="1"/>
          <p:nvPr/>
        </p:nvSpPr>
        <p:spPr>
          <a:xfrm>
            <a:off x="1821528" y="3267387"/>
            <a:ext cx="1603203" cy="348813"/>
          </a:xfrm>
          <a:prstGeom prst="rect">
            <a:avLst/>
          </a:prstGeom>
          <a:noFill/>
        </p:spPr>
        <p:txBody>
          <a:bodyPr wrap="square" rtlCol="0">
            <a:spAutoFit/>
          </a:bodyPr>
          <a:lstStyle/>
          <a:p>
            <a:r>
              <a:rPr lang="en-US" sz="2500" b="1" baseline="30000" dirty="0"/>
              <a:t>Virtual Address</a:t>
            </a:r>
          </a:p>
        </p:txBody>
      </p:sp>
      <p:sp>
        <p:nvSpPr>
          <p:cNvPr id="12" name="Left Arrow 11">
            <a:extLst>
              <a:ext uri="{FF2B5EF4-FFF2-40B4-BE49-F238E27FC236}">
                <a16:creationId xmlns:a16="http://schemas.microsoft.com/office/drawing/2014/main" id="{D2F8927E-0E6E-C34E-3B8C-5BCABF377023}"/>
              </a:ext>
            </a:extLst>
          </p:cNvPr>
          <p:cNvSpPr/>
          <p:nvPr/>
        </p:nvSpPr>
        <p:spPr>
          <a:xfrm rot="16200000">
            <a:off x="1820748" y="4210528"/>
            <a:ext cx="1617826" cy="53721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18" name="Table 4">
            <a:extLst>
              <a:ext uri="{FF2B5EF4-FFF2-40B4-BE49-F238E27FC236}">
                <a16:creationId xmlns:a16="http://schemas.microsoft.com/office/drawing/2014/main" id="{9D6AB1D9-8DC0-A3A3-3935-4AC01FB74C36}"/>
              </a:ext>
            </a:extLst>
          </p:cNvPr>
          <p:cNvGraphicFramePr>
            <a:graphicFrameLocks noGrp="1"/>
          </p:cNvGraphicFramePr>
          <p:nvPr/>
        </p:nvGraphicFramePr>
        <p:xfrm>
          <a:off x="1258125" y="3173718"/>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20" name="TextBox 19">
            <a:extLst>
              <a:ext uri="{FF2B5EF4-FFF2-40B4-BE49-F238E27FC236}">
                <a16:creationId xmlns:a16="http://schemas.microsoft.com/office/drawing/2014/main" id="{024B3A98-3C77-A161-E7AC-A297EB10E8FE}"/>
              </a:ext>
            </a:extLst>
          </p:cNvPr>
          <p:cNvSpPr txBox="1"/>
          <p:nvPr/>
        </p:nvSpPr>
        <p:spPr>
          <a:xfrm rot="5400000">
            <a:off x="1497344" y="4363444"/>
            <a:ext cx="1421879" cy="348813"/>
          </a:xfrm>
          <a:prstGeom prst="rect">
            <a:avLst/>
          </a:prstGeom>
        </p:spPr>
        <p:txBody>
          <a:bodyPr wrap="square" rtlCol="0">
            <a:spAutoFit/>
          </a:bodyPr>
          <a:lstStyle/>
          <a:p>
            <a:r>
              <a:rPr lang="en-US" sz="2500" b="1" baseline="30000" dirty="0"/>
              <a:t>Translation</a:t>
            </a:r>
          </a:p>
        </p:txBody>
      </p:sp>
      <p:graphicFrame>
        <p:nvGraphicFramePr>
          <p:cNvPr id="21" name="Table 4">
            <a:extLst>
              <a:ext uri="{FF2B5EF4-FFF2-40B4-BE49-F238E27FC236}">
                <a16:creationId xmlns:a16="http://schemas.microsoft.com/office/drawing/2014/main" id="{7CC0D34D-C119-570F-8C75-2F815BD159CB}"/>
              </a:ext>
            </a:extLst>
          </p:cNvPr>
          <p:cNvGraphicFramePr>
            <a:graphicFrameLocks noGrp="1"/>
          </p:cNvGraphicFramePr>
          <p:nvPr/>
        </p:nvGraphicFramePr>
        <p:xfrm>
          <a:off x="1225776" y="5429370"/>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24" name="TextBox 23">
            <a:extLst>
              <a:ext uri="{FF2B5EF4-FFF2-40B4-BE49-F238E27FC236}">
                <a16:creationId xmlns:a16="http://schemas.microsoft.com/office/drawing/2014/main" id="{B6DF2371-CE17-4175-26D9-235C305FE92F}"/>
              </a:ext>
            </a:extLst>
          </p:cNvPr>
          <p:cNvSpPr txBox="1"/>
          <p:nvPr/>
        </p:nvSpPr>
        <p:spPr>
          <a:xfrm>
            <a:off x="1801526" y="5527440"/>
            <a:ext cx="1828354" cy="348813"/>
          </a:xfrm>
          <a:prstGeom prst="rect">
            <a:avLst/>
          </a:prstGeom>
          <a:noFill/>
        </p:spPr>
        <p:txBody>
          <a:bodyPr wrap="square" rtlCol="0">
            <a:spAutoFit/>
          </a:bodyPr>
          <a:lstStyle/>
          <a:p>
            <a:r>
              <a:rPr lang="en-US" sz="2500" b="1" baseline="30000" dirty="0"/>
              <a:t>Physical Address</a:t>
            </a:r>
          </a:p>
        </p:txBody>
      </p:sp>
      <p:sp>
        <p:nvSpPr>
          <p:cNvPr id="25" name="直线">
            <a:extLst>
              <a:ext uri="{FF2B5EF4-FFF2-40B4-BE49-F238E27FC236}">
                <a16:creationId xmlns:a16="http://schemas.microsoft.com/office/drawing/2014/main" id="{B33DB6BE-BB3F-3709-88F0-B3FE1B4C77BC}"/>
              </a:ext>
            </a:extLst>
          </p:cNvPr>
          <p:cNvSpPr/>
          <p:nvPr/>
        </p:nvSpPr>
        <p:spPr>
          <a:xfrm rot="21600000" flipV="1">
            <a:off x="2893515" y="3118555"/>
            <a:ext cx="2082124" cy="1214868"/>
          </a:xfrm>
          <a:prstGeom prst="line">
            <a:avLst/>
          </a:prstGeom>
          <a:noFill/>
          <a:ln w="38100" cap="flat" cmpd="sng">
            <a:solidFill>
              <a:srgbClr val="000000"/>
            </a:solidFill>
            <a:prstDash val="sysDot"/>
            <a:miter/>
          </a:ln>
        </p:spPr>
        <p:txBody>
          <a:bodyPr/>
          <a:lstStyle/>
          <a:p>
            <a:endParaRPr lang="en-US"/>
          </a:p>
        </p:txBody>
      </p:sp>
      <p:sp>
        <p:nvSpPr>
          <p:cNvPr id="26" name="直线">
            <a:extLst>
              <a:ext uri="{FF2B5EF4-FFF2-40B4-BE49-F238E27FC236}">
                <a16:creationId xmlns:a16="http://schemas.microsoft.com/office/drawing/2014/main" id="{2BE133ED-F21F-CC9B-345C-58190DF6433B}"/>
              </a:ext>
            </a:extLst>
          </p:cNvPr>
          <p:cNvSpPr/>
          <p:nvPr/>
        </p:nvSpPr>
        <p:spPr>
          <a:xfrm rot="21600000">
            <a:off x="2890804" y="4333422"/>
            <a:ext cx="2068253" cy="1689611"/>
          </a:xfrm>
          <a:prstGeom prst="line">
            <a:avLst/>
          </a:prstGeom>
          <a:noFill/>
          <a:ln w="38100" cap="flat" cmpd="sng">
            <a:solidFill>
              <a:srgbClr val="000000"/>
            </a:solidFill>
            <a:prstDash val="sysDot"/>
            <a:miter/>
          </a:ln>
        </p:spPr>
        <p:txBody>
          <a:bodyPr/>
          <a:lstStyle/>
          <a:p>
            <a:endParaRPr lang="en-US"/>
          </a:p>
        </p:txBody>
      </p:sp>
      <p:sp>
        <p:nvSpPr>
          <p:cNvPr id="27" name="Rectangle 26">
            <a:extLst>
              <a:ext uri="{FF2B5EF4-FFF2-40B4-BE49-F238E27FC236}">
                <a16:creationId xmlns:a16="http://schemas.microsoft.com/office/drawing/2014/main" id="{8BA802F6-DF9C-2173-6FB0-048963756AFD}"/>
              </a:ext>
            </a:extLst>
          </p:cNvPr>
          <p:cNvSpPr/>
          <p:nvPr/>
        </p:nvSpPr>
        <p:spPr>
          <a:xfrm>
            <a:off x="4959057" y="3033752"/>
            <a:ext cx="6418738" cy="30304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876839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199" y="0"/>
            <a:ext cx="11225981" cy="1325563"/>
          </a:xfrm>
        </p:spPr>
        <p:txBody>
          <a:bodyPr/>
          <a:lstStyle/>
          <a:p>
            <a:r>
              <a:rPr lang="en-US" dirty="0">
                <a:latin typeface="+mn-lt"/>
              </a:rPr>
              <a:t>Alternative: Cuckoo Hash Table</a:t>
            </a:r>
          </a:p>
        </p:txBody>
      </p:sp>
      <p:sp>
        <p:nvSpPr>
          <p:cNvPr id="4" name="TextBox 3">
            <a:extLst>
              <a:ext uri="{FF2B5EF4-FFF2-40B4-BE49-F238E27FC236}">
                <a16:creationId xmlns:a16="http://schemas.microsoft.com/office/drawing/2014/main" id="{5A5464C9-2350-714E-8530-ACB605D3249A}"/>
              </a:ext>
            </a:extLst>
          </p:cNvPr>
          <p:cNvSpPr txBox="1"/>
          <p:nvPr/>
        </p:nvSpPr>
        <p:spPr>
          <a:xfrm>
            <a:off x="0" y="1151439"/>
            <a:ext cx="12191999" cy="861774"/>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t>Multiple parallel accesses are issued in hash table to mask the overhead of collisions</a:t>
            </a:r>
          </a:p>
          <a:p>
            <a:pPr algn="just"/>
            <a:endParaRPr lang="en-US" sz="2500" dirty="0"/>
          </a:p>
        </p:txBody>
      </p:sp>
      <p:sp>
        <p:nvSpPr>
          <p:cNvPr id="39" name="TextBox 38">
            <a:extLst>
              <a:ext uri="{FF2B5EF4-FFF2-40B4-BE49-F238E27FC236}">
                <a16:creationId xmlns:a16="http://schemas.microsoft.com/office/drawing/2014/main" id="{20E3478E-97DC-5304-C8E8-E20EA2764777}"/>
              </a:ext>
            </a:extLst>
          </p:cNvPr>
          <p:cNvSpPr txBox="1"/>
          <p:nvPr/>
        </p:nvSpPr>
        <p:spPr>
          <a:xfrm>
            <a:off x="6406822" y="3023888"/>
            <a:ext cx="3383068" cy="477054"/>
          </a:xfrm>
          <a:prstGeom prst="rect">
            <a:avLst/>
          </a:prstGeom>
          <a:noFill/>
        </p:spPr>
        <p:txBody>
          <a:bodyPr wrap="square" rtlCol="0">
            <a:spAutoFit/>
          </a:bodyPr>
          <a:lstStyle/>
          <a:p>
            <a:r>
              <a:rPr lang="en-US" sz="2500" dirty="0"/>
              <a:t>Virtual Address (VA1)</a:t>
            </a:r>
          </a:p>
        </p:txBody>
      </p:sp>
      <p:cxnSp>
        <p:nvCxnSpPr>
          <p:cNvPr id="62" name="Straight Connector 61">
            <a:extLst>
              <a:ext uri="{FF2B5EF4-FFF2-40B4-BE49-F238E27FC236}">
                <a16:creationId xmlns:a16="http://schemas.microsoft.com/office/drawing/2014/main" id="{575A2A23-1D7C-91FC-0597-A238ACE693C3}"/>
              </a:ext>
            </a:extLst>
          </p:cNvPr>
          <p:cNvCxnSpPr>
            <a:cxnSpLocks/>
          </p:cNvCxnSpPr>
          <p:nvPr/>
        </p:nvCxnSpPr>
        <p:spPr>
          <a:xfrm>
            <a:off x="8214266" y="3518109"/>
            <a:ext cx="0" cy="7236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512762F-718D-750B-49CD-CCCDB1C51B96}"/>
              </a:ext>
            </a:extLst>
          </p:cNvPr>
          <p:cNvCxnSpPr>
            <a:cxnSpLocks/>
          </p:cNvCxnSpPr>
          <p:nvPr/>
        </p:nvCxnSpPr>
        <p:spPr>
          <a:xfrm flipH="1">
            <a:off x="7944091" y="4241751"/>
            <a:ext cx="2701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D2517871-8806-7044-7517-4CFAF43FAB0D}"/>
              </a:ext>
            </a:extLst>
          </p:cNvPr>
          <p:cNvSpPr/>
          <p:nvPr/>
        </p:nvSpPr>
        <p:spPr>
          <a:xfrm>
            <a:off x="5137624" y="4304339"/>
            <a:ext cx="1707182" cy="1428537"/>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5F89E99-3D45-4497-D7B3-A5F584DD150D}"/>
              </a:ext>
            </a:extLst>
          </p:cNvPr>
          <p:cNvSpPr/>
          <p:nvPr/>
        </p:nvSpPr>
        <p:spPr>
          <a:xfrm>
            <a:off x="5140334" y="4302786"/>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ndParaRPr>
          </a:p>
        </p:txBody>
      </p:sp>
      <p:sp>
        <p:nvSpPr>
          <p:cNvPr id="76" name="Rectangle 75">
            <a:extLst>
              <a:ext uri="{FF2B5EF4-FFF2-40B4-BE49-F238E27FC236}">
                <a16:creationId xmlns:a16="http://schemas.microsoft.com/office/drawing/2014/main" id="{EADF588E-8218-3796-AA97-F9184071BD45}"/>
              </a:ext>
            </a:extLst>
          </p:cNvPr>
          <p:cNvSpPr/>
          <p:nvPr/>
        </p:nvSpPr>
        <p:spPr>
          <a:xfrm>
            <a:off x="5138978" y="4602078"/>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 dirty="0">
                <a:solidFill>
                  <a:schemeClr val="tx1"/>
                </a:solidFill>
              </a:rPr>
              <a:t>VA2/PA2</a:t>
            </a:r>
          </a:p>
        </p:txBody>
      </p:sp>
      <p:sp>
        <p:nvSpPr>
          <p:cNvPr id="78" name="Rectangle 77">
            <a:extLst>
              <a:ext uri="{FF2B5EF4-FFF2-40B4-BE49-F238E27FC236}">
                <a16:creationId xmlns:a16="http://schemas.microsoft.com/office/drawing/2014/main" id="{F71E1DAE-7F6E-8DBA-F711-0E411410D2E3}"/>
              </a:ext>
            </a:extLst>
          </p:cNvPr>
          <p:cNvSpPr/>
          <p:nvPr/>
        </p:nvSpPr>
        <p:spPr>
          <a:xfrm>
            <a:off x="5147785" y="5117414"/>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 dirty="0">
                <a:solidFill>
                  <a:schemeClr val="tx1"/>
                </a:solidFill>
              </a:rPr>
              <a:t>VA1/PA1</a:t>
            </a:r>
          </a:p>
        </p:txBody>
      </p:sp>
      <p:cxnSp>
        <p:nvCxnSpPr>
          <p:cNvPr id="89" name="Elbow Connector 88">
            <a:extLst>
              <a:ext uri="{FF2B5EF4-FFF2-40B4-BE49-F238E27FC236}">
                <a16:creationId xmlns:a16="http://schemas.microsoft.com/office/drawing/2014/main" id="{5191E60C-12CF-10C8-1410-673AB4A73973}"/>
              </a:ext>
            </a:extLst>
          </p:cNvPr>
          <p:cNvCxnSpPr>
            <a:cxnSpLocks/>
          </p:cNvCxnSpPr>
          <p:nvPr/>
        </p:nvCxnSpPr>
        <p:spPr>
          <a:xfrm rot="5400000">
            <a:off x="6880762" y="4510302"/>
            <a:ext cx="780880" cy="79183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DBA94A5-8FBC-8AA3-D391-835AF1225F53}"/>
              </a:ext>
            </a:extLst>
          </p:cNvPr>
          <p:cNvCxnSpPr>
            <a:cxnSpLocks/>
          </p:cNvCxnSpPr>
          <p:nvPr/>
        </p:nvCxnSpPr>
        <p:spPr>
          <a:xfrm>
            <a:off x="8214266" y="4241751"/>
            <a:ext cx="2701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D0A01A12-562A-8D81-8185-2FB5DF7DBD52}"/>
              </a:ext>
            </a:extLst>
          </p:cNvPr>
          <p:cNvSpPr/>
          <p:nvPr/>
        </p:nvSpPr>
        <p:spPr>
          <a:xfrm>
            <a:off x="9518572" y="4303855"/>
            <a:ext cx="1707182" cy="1428537"/>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514B85-E0B9-E7D6-984D-F538F4B580CD}"/>
              </a:ext>
            </a:extLst>
          </p:cNvPr>
          <p:cNvSpPr txBox="1"/>
          <p:nvPr/>
        </p:nvSpPr>
        <p:spPr>
          <a:xfrm rot="5400000">
            <a:off x="10218260" y="5419470"/>
            <a:ext cx="590843" cy="523220"/>
          </a:xfrm>
          <a:prstGeom prst="rect">
            <a:avLst/>
          </a:prstGeom>
          <a:noFill/>
        </p:spPr>
        <p:txBody>
          <a:bodyPr wrap="square" rtlCol="0">
            <a:spAutoFit/>
          </a:bodyPr>
          <a:lstStyle/>
          <a:p>
            <a:r>
              <a:rPr lang="en-US" sz="2800" dirty="0"/>
              <a:t>…</a:t>
            </a:r>
          </a:p>
        </p:txBody>
      </p:sp>
      <p:sp>
        <p:nvSpPr>
          <p:cNvPr id="16" name="Rectangle 15">
            <a:extLst>
              <a:ext uri="{FF2B5EF4-FFF2-40B4-BE49-F238E27FC236}">
                <a16:creationId xmlns:a16="http://schemas.microsoft.com/office/drawing/2014/main" id="{A3C29CF3-5AB0-3B8A-9A5B-D22520B4F5EE}"/>
              </a:ext>
            </a:extLst>
          </p:cNvPr>
          <p:cNvSpPr/>
          <p:nvPr/>
        </p:nvSpPr>
        <p:spPr>
          <a:xfrm>
            <a:off x="9521282" y="4302302"/>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ndParaRPr>
          </a:p>
        </p:txBody>
      </p:sp>
      <p:sp>
        <p:nvSpPr>
          <p:cNvPr id="17" name="Rectangle 16">
            <a:extLst>
              <a:ext uri="{FF2B5EF4-FFF2-40B4-BE49-F238E27FC236}">
                <a16:creationId xmlns:a16="http://schemas.microsoft.com/office/drawing/2014/main" id="{70208412-FA39-2B03-78D8-9ABE819D91FA}"/>
              </a:ext>
            </a:extLst>
          </p:cNvPr>
          <p:cNvSpPr/>
          <p:nvPr/>
        </p:nvSpPr>
        <p:spPr>
          <a:xfrm>
            <a:off x="9519926" y="4601594"/>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 dirty="0">
                <a:solidFill>
                  <a:schemeClr val="tx1"/>
                </a:solidFill>
              </a:rPr>
              <a:t>VA3/PA3</a:t>
            </a:r>
          </a:p>
        </p:txBody>
      </p:sp>
      <p:cxnSp>
        <p:nvCxnSpPr>
          <p:cNvPr id="19" name="Elbow Connector 18">
            <a:extLst>
              <a:ext uri="{FF2B5EF4-FFF2-40B4-BE49-F238E27FC236}">
                <a16:creationId xmlns:a16="http://schemas.microsoft.com/office/drawing/2014/main" id="{207E3089-A05F-50FA-A75D-FA49F84A35B6}"/>
              </a:ext>
            </a:extLst>
          </p:cNvPr>
          <p:cNvCxnSpPr>
            <a:cxnSpLocks/>
            <a:endCxn id="17" idx="1"/>
          </p:cNvCxnSpPr>
          <p:nvPr/>
        </p:nvCxnSpPr>
        <p:spPr>
          <a:xfrm>
            <a:off x="8779257" y="4524595"/>
            <a:ext cx="740669" cy="230591"/>
          </a:xfrm>
          <a:prstGeom prst="bentConnector3">
            <a:avLst>
              <a:gd name="adj1" fmla="val 10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F8E8CDB-9F33-1284-DC40-FE32440A293E}"/>
              </a:ext>
            </a:extLst>
          </p:cNvPr>
          <p:cNvSpPr txBox="1"/>
          <p:nvPr/>
        </p:nvSpPr>
        <p:spPr>
          <a:xfrm rot="5400000">
            <a:off x="5779399" y="5437311"/>
            <a:ext cx="590843" cy="523220"/>
          </a:xfrm>
          <a:prstGeom prst="rect">
            <a:avLst/>
          </a:prstGeom>
          <a:noFill/>
        </p:spPr>
        <p:txBody>
          <a:bodyPr wrap="square" rtlCol="0">
            <a:spAutoFit/>
          </a:bodyPr>
          <a:lstStyle/>
          <a:p>
            <a:r>
              <a:rPr lang="en-US" sz="2800" dirty="0"/>
              <a:t>…</a:t>
            </a:r>
          </a:p>
        </p:txBody>
      </p:sp>
      <p:sp>
        <p:nvSpPr>
          <p:cNvPr id="23" name="Rectangle 22">
            <a:extLst>
              <a:ext uri="{FF2B5EF4-FFF2-40B4-BE49-F238E27FC236}">
                <a16:creationId xmlns:a16="http://schemas.microsoft.com/office/drawing/2014/main" id="{588AAF8D-BBEF-4400-0BFB-5404BD00E871}"/>
              </a:ext>
            </a:extLst>
          </p:cNvPr>
          <p:cNvSpPr/>
          <p:nvPr/>
        </p:nvSpPr>
        <p:spPr>
          <a:xfrm>
            <a:off x="9527222" y="4605350"/>
            <a:ext cx="1698532" cy="299068"/>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6D5B16-BC7B-DCB8-28F7-104B81D138BD}"/>
              </a:ext>
            </a:extLst>
          </p:cNvPr>
          <p:cNvSpPr txBox="1"/>
          <p:nvPr/>
        </p:nvSpPr>
        <p:spPr>
          <a:xfrm>
            <a:off x="1821528" y="3267387"/>
            <a:ext cx="1603203" cy="348813"/>
          </a:xfrm>
          <a:prstGeom prst="rect">
            <a:avLst/>
          </a:prstGeom>
          <a:noFill/>
        </p:spPr>
        <p:txBody>
          <a:bodyPr wrap="square" rtlCol="0">
            <a:spAutoFit/>
          </a:bodyPr>
          <a:lstStyle/>
          <a:p>
            <a:r>
              <a:rPr lang="en-US" sz="2500" b="1" baseline="30000" dirty="0"/>
              <a:t>Virtual Address</a:t>
            </a:r>
          </a:p>
        </p:txBody>
      </p:sp>
      <p:sp>
        <p:nvSpPr>
          <p:cNvPr id="12" name="Left Arrow 11">
            <a:extLst>
              <a:ext uri="{FF2B5EF4-FFF2-40B4-BE49-F238E27FC236}">
                <a16:creationId xmlns:a16="http://schemas.microsoft.com/office/drawing/2014/main" id="{D2F8927E-0E6E-C34E-3B8C-5BCABF377023}"/>
              </a:ext>
            </a:extLst>
          </p:cNvPr>
          <p:cNvSpPr/>
          <p:nvPr/>
        </p:nvSpPr>
        <p:spPr>
          <a:xfrm rot="16200000">
            <a:off x="1820748" y="4210528"/>
            <a:ext cx="1617826" cy="53721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18" name="Table 4">
            <a:extLst>
              <a:ext uri="{FF2B5EF4-FFF2-40B4-BE49-F238E27FC236}">
                <a16:creationId xmlns:a16="http://schemas.microsoft.com/office/drawing/2014/main" id="{9D6AB1D9-8DC0-A3A3-3935-4AC01FB74C36}"/>
              </a:ext>
            </a:extLst>
          </p:cNvPr>
          <p:cNvGraphicFramePr>
            <a:graphicFrameLocks noGrp="1"/>
          </p:cNvGraphicFramePr>
          <p:nvPr/>
        </p:nvGraphicFramePr>
        <p:xfrm>
          <a:off x="1258125" y="3173718"/>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20" name="TextBox 19">
            <a:extLst>
              <a:ext uri="{FF2B5EF4-FFF2-40B4-BE49-F238E27FC236}">
                <a16:creationId xmlns:a16="http://schemas.microsoft.com/office/drawing/2014/main" id="{024B3A98-3C77-A161-E7AC-A297EB10E8FE}"/>
              </a:ext>
            </a:extLst>
          </p:cNvPr>
          <p:cNvSpPr txBox="1"/>
          <p:nvPr/>
        </p:nvSpPr>
        <p:spPr>
          <a:xfrm rot="5400000">
            <a:off x="1497344" y="4363444"/>
            <a:ext cx="1421879" cy="348813"/>
          </a:xfrm>
          <a:prstGeom prst="rect">
            <a:avLst/>
          </a:prstGeom>
        </p:spPr>
        <p:txBody>
          <a:bodyPr wrap="square" rtlCol="0">
            <a:spAutoFit/>
          </a:bodyPr>
          <a:lstStyle/>
          <a:p>
            <a:r>
              <a:rPr lang="en-US" sz="2500" b="1" baseline="30000" dirty="0"/>
              <a:t>Translation</a:t>
            </a:r>
          </a:p>
        </p:txBody>
      </p:sp>
      <p:graphicFrame>
        <p:nvGraphicFramePr>
          <p:cNvPr id="21" name="Table 4">
            <a:extLst>
              <a:ext uri="{FF2B5EF4-FFF2-40B4-BE49-F238E27FC236}">
                <a16:creationId xmlns:a16="http://schemas.microsoft.com/office/drawing/2014/main" id="{7CC0D34D-C119-570F-8C75-2F815BD159CB}"/>
              </a:ext>
            </a:extLst>
          </p:cNvPr>
          <p:cNvGraphicFramePr>
            <a:graphicFrameLocks noGrp="1"/>
          </p:cNvGraphicFramePr>
          <p:nvPr/>
        </p:nvGraphicFramePr>
        <p:xfrm>
          <a:off x="1225776" y="5429370"/>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24" name="TextBox 23">
            <a:extLst>
              <a:ext uri="{FF2B5EF4-FFF2-40B4-BE49-F238E27FC236}">
                <a16:creationId xmlns:a16="http://schemas.microsoft.com/office/drawing/2014/main" id="{B6DF2371-CE17-4175-26D9-235C305FE92F}"/>
              </a:ext>
            </a:extLst>
          </p:cNvPr>
          <p:cNvSpPr txBox="1"/>
          <p:nvPr/>
        </p:nvSpPr>
        <p:spPr>
          <a:xfrm>
            <a:off x="1801526" y="5527440"/>
            <a:ext cx="1828354" cy="348813"/>
          </a:xfrm>
          <a:prstGeom prst="rect">
            <a:avLst/>
          </a:prstGeom>
          <a:noFill/>
        </p:spPr>
        <p:txBody>
          <a:bodyPr wrap="square" rtlCol="0">
            <a:spAutoFit/>
          </a:bodyPr>
          <a:lstStyle/>
          <a:p>
            <a:r>
              <a:rPr lang="en-US" sz="2500" b="1" baseline="30000" dirty="0"/>
              <a:t>Physical Address</a:t>
            </a:r>
          </a:p>
        </p:txBody>
      </p:sp>
      <p:sp>
        <p:nvSpPr>
          <p:cNvPr id="25" name="直线">
            <a:extLst>
              <a:ext uri="{FF2B5EF4-FFF2-40B4-BE49-F238E27FC236}">
                <a16:creationId xmlns:a16="http://schemas.microsoft.com/office/drawing/2014/main" id="{B33DB6BE-BB3F-3709-88F0-B3FE1B4C77BC}"/>
              </a:ext>
            </a:extLst>
          </p:cNvPr>
          <p:cNvSpPr/>
          <p:nvPr/>
        </p:nvSpPr>
        <p:spPr>
          <a:xfrm rot="21600000" flipV="1">
            <a:off x="2893515" y="3118555"/>
            <a:ext cx="2082124" cy="1214868"/>
          </a:xfrm>
          <a:prstGeom prst="line">
            <a:avLst/>
          </a:prstGeom>
          <a:noFill/>
          <a:ln w="38100" cap="flat" cmpd="sng">
            <a:solidFill>
              <a:srgbClr val="000000"/>
            </a:solidFill>
            <a:prstDash val="sysDot"/>
            <a:miter/>
          </a:ln>
        </p:spPr>
        <p:txBody>
          <a:bodyPr/>
          <a:lstStyle/>
          <a:p>
            <a:endParaRPr lang="en-US"/>
          </a:p>
        </p:txBody>
      </p:sp>
      <p:sp>
        <p:nvSpPr>
          <p:cNvPr id="26" name="直线">
            <a:extLst>
              <a:ext uri="{FF2B5EF4-FFF2-40B4-BE49-F238E27FC236}">
                <a16:creationId xmlns:a16="http://schemas.microsoft.com/office/drawing/2014/main" id="{2BE133ED-F21F-CC9B-345C-58190DF6433B}"/>
              </a:ext>
            </a:extLst>
          </p:cNvPr>
          <p:cNvSpPr/>
          <p:nvPr/>
        </p:nvSpPr>
        <p:spPr>
          <a:xfrm rot="21600000">
            <a:off x="2890804" y="4333422"/>
            <a:ext cx="2068253" cy="1689611"/>
          </a:xfrm>
          <a:prstGeom prst="line">
            <a:avLst/>
          </a:prstGeom>
          <a:noFill/>
          <a:ln w="38100" cap="flat" cmpd="sng">
            <a:solidFill>
              <a:srgbClr val="000000"/>
            </a:solidFill>
            <a:prstDash val="sysDot"/>
            <a:miter/>
          </a:ln>
        </p:spPr>
        <p:txBody>
          <a:bodyPr/>
          <a:lstStyle/>
          <a:p>
            <a:endParaRPr lang="en-US"/>
          </a:p>
        </p:txBody>
      </p:sp>
      <p:sp>
        <p:nvSpPr>
          <p:cNvPr id="27" name="Rectangle 26">
            <a:extLst>
              <a:ext uri="{FF2B5EF4-FFF2-40B4-BE49-F238E27FC236}">
                <a16:creationId xmlns:a16="http://schemas.microsoft.com/office/drawing/2014/main" id="{8BA802F6-DF9C-2173-6FB0-048963756AFD}"/>
              </a:ext>
            </a:extLst>
          </p:cNvPr>
          <p:cNvSpPr/>
          <p:nvPr/>
        </p:nvSpPr>
        <p:spPr>
          <a:xfrm>
            <a:off x="4959057" y="3033752"/>
            <a:ext cx="6418738" cy="30304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B425C38-CF43-B80E-8084-4FFCD99F1704}"/>
              </a:ext>
            </a:extLst>
          </p:cNvPr>
          <p:cNvSpPr/>
          <p:nvPr/>
        </p:nvSpPr>
        <p:spPr>
          <a:xfrm>
            <a:off x="5139144" y="5125547"/>
            <a:ext cx="1702767" cy="310427"/>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24084BB7-6C5C-EBA7-807D-998E9194E1AE}"/>
              </a:ext>
            </a:extLst>
          </p:cNvPr>
          <p:cNvSpPr/>
          <p:nvPr/>
        </p:nvSpPr>
        <p:spPr>
          <a:xfrm>
            <a:off x="7216364" y="3967725"/>
            <a:ext cx="727728" cy="54805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b="1" dirty="0">
                <a:solidFill>
                  <a:schemeClr val="tx1"/>
                </a:solidFill>
                <a:cs typeface="Times New Roman" panose="02020603050405020304" pitchFamily="18" charset="0"/>
              </a:rPr>
              <a:t>H1</a:t>
            </a:r>
          </a:p>
        </p:txBody>
      </p:sp>
      <p:sp>
        <p:nvSpPr>
          <p:cNvPr id="5" name="Oval 4">
            <a:extLst>
              <a:ext uri="{FF2B5EF4-FFF2-40B4-BE49-F238E27FC236}">
                <a16:creationId xmlns:a16="http://schemas.microsoft.com/office/drawing/2014/main" id="{3C9AF5EC-3FFC-0FFA-56B3-559935617345}"/>
              </a:ext>
            </a:extLst>
          </p:cNvPr>
          <p:cNvSpPr/>
          <p:nvPr/>
        </p:nvSpPr>
        <p:spPr>
          <a:xfrm>
            <a:off x="8491240" y="3963374"/>
            <a:ext cx="727726" cy="54805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b="1" dirty="0">
                <a:solidFill>
                  <a:schemeClr val="tx1"/>
                </a:solidFill>
                <a:cs typeface="Times New Roman" panose="02020603050405020304" pitchFamily="18" charset="0"/>
              </a:rPr>
              <a:t>H2</a:t>
            </a:r>
          </a:p>
        </p:txBody>
      </p:sp>
    </p:spTree>
    <p:custDataLst>
      <p:tags r:id="rId1"/>
    </p:custDataLst>
    <p:extLst>
      <p:ext uri="{BB962C8B-B14F-4D97-AF65-F5344CB8AC3E}">
        <p14:creationId xmlns:p14="http://schemas.microsoft.com/office/powerpoint/2010/main" val="4163146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199" y="0"/>
            <a:ext cx="11225981" cy="1325563"/>
          </a:xfrm>
        </p:spPr>
        <p:txBody>
          <a:bodyPr/>
          <a:lstStyle/>
          <a:p>
            <a:r>
              <a:rPr lang="en-US" dirty="0">
                <a:latin typeface="+mn-lt"/>
              </a:rPr>
              <a:t>Alternative: Cuckoo Hash Table</a:t>
            </a:r>
          </a:p>
        </p:txBody>
      </p:sp>
      <p:sp>
        <p:nvSpPr>
          <p:cNvPr id="4" name="TextBox 3">
            <a:extLst>
              <a:ext uri="{FF2B5EF4-FFF2-40B4-BE49-F238E27FC236}">
                <a16:creationId xmlns:a16="http://schemas.microsoft.com/office/drawing/2014/main" id="{5A5464C9-2350-714E-8530-ACB605D3249A}"/>
              </a:ext>
            </a:extLst>
          </p:cNvPr>
          <p:cNvSpPr txBox="1"/>
          <p:nvPr/>
        </p:nvSpPr>
        <p:spPr>
          <a:xfrm>
            <a:off x="0" y="1151439"/>
            <a:ext cx="12191999" cy="861774"/>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t>Multiple parallel accesses are issued in hash table to mask the overhead of collisions</a:t>
            </a:r>
          </a:p>
          <a:p>
            <a:pPr algn="just"/>
            <a:endParaRPr lang="en-US" sz="2500" dirty="0"/>
          </a:p>
        </p:txBody>
      </p:sp>
      <p:sp>
        <p:nvSpPr>
          <p:cNvPr id="39" name="TextBox 38">
            <a:extLst>
              <a:ext uri="{FF2B5EF4-FFF2-40B4-BE49-F238E27FC236}">
                <a16:creationId xmlns:a16="http://schemas.microsoft.com/office/drawing/2014/main" id="{20E3478E-97DC-5304-C8E8-E20EA2764777}"/>
              </a:ext>
            </a:extLst>
          </p:cNvPr>
          <p:cNvSpPr txBox="1"/>
          <p:nvPr/>
        </p:nvSpPr>
        <p:spPr>
          <a:xfrm>
            <a:off x="6406822" y="3023888"/>
            <a:ext cx="3383068" cy="477054"/>
          </a:xfrm>
          <a:prstGeom prst="rect">
            <a:avLst/>
          </a:prstGeom>
          <a:noFill/>
        </p:spPr>
        <p:txBody>
          <a:bodyPr wrap="square" rtlCol="0">
            <a:spAutoFit/>
          </a:bodyPr>
          <a:lstStyle/>
          <a:p>
            <a:r>
              <a:rPr lang="en-US" sz="2500" dirty="0"/>
              <a:t>Virtual Address (VA1)</a:t>
            </a:r>
          </a:p>
        </p:txBody>
      </p:sp>
      <p:cxnSp>
        <p:nvCxnSpPr>
          <p:cNvPr id="62" name="Straight Connector 61">
            <a:extLst>
              <a:ext uri="{FF2B5EF4-FFF2-40B4-BE49-F238E27FC236}">
                <a16:creationId xmlns:a16="http://schemas.microsoft.com/office/drawing/2014/main" id="{575A2A23-1D7C-91FC-0597-A238ACE693C3}"/>
              </a:ext>
            </a:extLst>
          </p:cNvPr>
          <p:cNvCxnSpPr>
            <a:cxnSpLocks/>
          </p:cNvCxnSpPr>
          <p:nvPr/>
        </p:nvCxnSpPr>
        <p:spPr>
          <a:xfrm>
            <a:off x="8214266" y="3518109"/>
            <a:ext cx="0" cy="7236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512762F-718D-750B-49CD-CCCDB1C51B96}"/>
              </a:ext>
            </a:extLst>
          </p:cNvPr>
          <p:cNvCxnSpPr>
            <a:cxnSpLocks/>
          </p:cNvCxnSpPr>
          <p:nvPr/>
        </p:nvCxnSpPr>
        <p:spPr>
          <a:xfrm flipH="1">
            <a:off x="7944091" y="4241751"/>
            <a:ext cx="2701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D2517871-8806-7044-7517-4CFAF43FAB0D}"/>
              </a:ext>
            </a:extLst>
          </p:cNvPr>
          <p:cNvSpPr/>
          <p:nvPr/>
        </p:nvSpPr>
        <p:spPr>
          <a:xfrm>
            <a:off x="5137624" y="4304339"/>
            <a:ext cx="1707182" cy="1428537"/>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5F89E99-3D45-4497-D7B3-A5F584DD150D}"/>
              </a:ext>
            </a:extLst>
          </p:cNvPr>
          <p:cNvSpPr/>
          <p:nvPr/>
        </p:nvSpPr>
        <p:spPr>
          <a:xfrm>
            <a:off x="5140334" y="4302786"/>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ndParaRPr>
          </a:p>
        </p:txBody>
      </p:sp>
      <p:sp>
        <p:nvSpPr>
          <p:cNvPr id="76" name="Rectangle 75">
            <a:extLst>
              <a:ext uri="{FF2B5EF4-FFF2-40B4-BE49-F238E27FC236}">
                <a16:creationId xmlns:a16="http://schemas.microsoft.com/office/drawing/2014/main" id="{EADF588E-8218-3796-AA97-F9184071BD45}"/>
              </a:ext>
            </a:extLst>
          </p:cNvPr>
          <p:cNvSpPr/>
          <p:nvPr/>
        </p:nvSpPr>
        <p:spPr>
          <a:xfrm>
            <a:off x="5138978" y="4602078"/>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 dirty="0">
                <a:solidFill>
                  <a:schemeClr val="tx1"/>
                </a:solidFill>
              </a:rPr>
              <a:t>VA2/PA2</a:t>
            </a:r>
          </a:p>
        </p:txBody>
      </p:sp>
      <p:sp>
        <p:nvSpPr>
          <p:cNvPr id="78" name="Rectangle 77">
            <a:extLst>
              <a:ext uri="{FF2B5EF4-FFF2-40B4-BE49-F238E27FC236}">
                <a16:creationId xmlns:a16="http://schemas.microsoft.com/office/drawing/2014/main" id="{F71E1DAE-7F6E-8DBA-F711-0E411410D2E3}"/>
              </a:ext>
            </a:extLst>
          </p:cNvPr>
          <p:cNvSpPr/>
          <p:nvPr/>
        </p:nvSpPr>
        <p:spPr>
          <a:xfrm>
            <a:off x="5147785" y="5117414"/>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 dirty="0">
                <a:solidFill>
                  <a:schemeClr val="tx1"/>
                </a:solidFill>
              </a:rPr>
              <a:t>VA1/PA1</a:t>
            </a:r>
          </a:p>
        </p:txBody>
      </p:sp>
      <p:cxnSp>
        <p:nvCxnSpPr>
          <p:cNvPr id="89" name="Elbow Connector 88">
            <a:extLst>
              <a:ext uri="{FF2B5EF4-FFF2-40B4-BE49-F238E27FC236}">
                <a16:creationId xmlns:a16="http://schemas.microsoft.com/office/drawing/2014/main" id="{5191E60C-12CF-10C8-1410-673AB4A73973}"/>
              </a:ext>
            </a:extLst>
          </p:cNvPr>
          <p:cNvCxnSpPr>
            <a:cxnSpLocks/>
          </p:cNvCxnSpPr>
          <p:nvPr/>
        </p:nvCxnSpPr>
        <p:spPr>
          <a:xfrm rot="5400000">
            <a:off x="6880762" y="4510302"/>
            <a:ext cx="780880" cy="79183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024C2FD4-BF4D-0F2D-AE8B-AB914CD4A1AB}"/>
              </a:ext>
            </a:extLst>
          </p:cNvPr>
          <p:cNvSpPr/>
          <p:nvPr/>
        </p:nvSpPr>
        <p:spPr>
          <a:xfrm>
            <a:off x="0" y="6186957"/>
            <a:ext cx="12192000" cy="669996"/>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lnSpc>
                <a:spcPts val="3500"/>
              </a:lnSpc>
            </a:pPr>
            <a:r>
              <a:rPr lang="en-US" sz="3200" b="1" dirty="0">
                <a:solidFill>
                  <a:schemeClr val="bg1"/>
                </a:solidFill>
              </a:rPr>
              <a:t>Cuckoo hash table enables parallel lookups upon collisions</a:t>
            </a:r>
          </a:p>
        </p:txBody>
      </p:sp>
      <p:cxnSp>
        <p:nvCxnSpPr>
          <p:cNvPr id="10" name="Straight Arrow Connector 9">
            <a:extLst>
              <a:ext uri="{FF2B5EF4-FFF2-40B4-BE49-F238E27FC236}">
                <a16:creationId xmlns:a16="http://schemas.microsoft.com/office/drawing/2014/main" id="{7DBA94A5-8FBC-8AA3-D391-835AF1225F53}"/>
              </a:ext>
            </a:extLst>
          </p:cNvPr>
          <p:cNvCxnSpPr>
            <a:cxnSpLocks/>
          </p:cNvCxnSpPr>
          <p:nvPr/>
        </p:nvCxnSpPr>
        <p:spPr>
          <a:xfrm>
            <a:off x="8214266" y="4241751"/>
            <a:ext cx="2701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D0A01A12-562A-8D81-8185-2FB5DF7DBD52}"/>
              </a:ext>
            </a:extLst>
          </p:cNvPr>
          <p:cNvSpPr/>
          <p:nvPr/>
        </p:nvSpPr>
        <p:spPr>
          <a:xfrm>
            <a:off x="9518572" y="4303855"/>
            <a:ext cx="1707182" cy="1428537"/>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514B85-E0B9-E7D6-984D-F538F4B580CD}"/>
              </a:ext>
            </a:extLst>
          </p:cNvPr>
          <p:cNvSpPr txBox="1"/>
          <p:nvPr/>
        </p:nvSpPr>
        <p:spPr>
          <a:xfrm rot="5400000">
            <a:off x="10218260" y="5419470"/>
            <a:ext cx="590843" cy="523220"/>
          </a:xfrm>
          <a:prstGeom prst="rect">
            <a:avLst/>
          </a:prstGeom>
          <a:noFill/>
        </p:spPr>
        <p:txBody>
          <a:bodyPr wrap="square" rtlCol="0">
            <a:spAutoFit/>
          </a:bodyPr>
          <a:lstStyle/>
          <a:p>
            <a:r>
              <a:rPr lang="en-US" sz="2800" dirty="0"/>
              <a:t>…</a:t>
            </a:r>
          </a:p>
        </p:txBody>
      </p:sp>
      <p:sp>
        <p:nvSpPr>
          <p:cNvPr id="16" name="Rectangle 15">
            <a:extLst>
              <a:ext uri="{FF2B5EF4-FFF2-40B4-BE49-F238E27FC236}">
                <a16:creationId xmlns:a16="http://schemas.microsoft.com/office/drawing/2014/main" id="{A3C29CF3-5AB0-3B8A-9A5B-D22520B4F5EE}"/>
              </a:ext>
            </a:extLst>
          </p:cNvPr>
          <p:cNvSpPr/>
          <p:nvPr/>
        </p:nvSpPr>
        <p:spPr>
          <a:xfrm>
            <a:off x="9521282" y="4302302"/>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ndParaRPr>
          </a:p>
        </p:txBody>
      </p:sp>
      <p:sp>
        <p:nvSpPr>
          <p:cNvPr id="17" name="Rectangle 16">
            <a:extLst>
              <a:ext uri="{FF2B5EF4-FFF2-40B4-BE49-F238E27FC236}">
                <a16:creationId xmlns:a16="http://schemas.microsoft.com/office/drawing/2014/main" id="{70208412-FA39-2B03-78D8-9ABE819D91FA}"/>
              </a:ext>
            </a:extLst>
          </p:cNvPr>
          <p:cNvSpPr/>
          <p:nvPr/>
        </p:nvSpPr>
        <p:spPr>
          <a:xfrm>
            <a:off x="9519926" y="4601594"/>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 dirty="0">
                <a:solidFill>
                  <a:schemeClr val="tx1"/>
                </a:solidFill>
              </a:rPr>
              <a:t>VA3/PA3</a:t>
            </a:r>
          </a:p>
        </p:txBody>
      </p:sp>
      <p:cxnSp>
        <p:nvCxnSpPr>
          <p:cNvPr id="19" name="Elbow Connector 18">
            <a:extLst>
              <a:ext uri="{FF2B5EF4-FFF2-40B4-BE49-F238E27FC236}">
                <a16:creationId xmlns:a16="http://schemas.microsoft.com/office/drawing/2014/main" id="{207E3089-A05F-50FA-A75D-FA49F84A35B6}"/>
              </a:ext>
            </a:extLst>
          </p:cNvPr>
          <p:cNvCxnSpPr>
            <a:cxnSpLocks/>
            <a:endCxn id="17" idx="1"/>
          </p:cNvCxnSpPr>
          <p:nvPr/>
        </p:nvCxnSpPr>
        <p:spPr>
          <a:xfrm>
            <a:off x="8779257" y="4524595"/>
            <a:ext cx="740669" cy="230591"/>
          </a:xfrm>
          <a:prstGeom prst="bentConnector3">
            <a:avLst>
              <a:gd name="adj1" fmla="val 102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F8E8CDB-9F33-1284-DC40-FE32440A293E}"/>
              </a:ext>
            </a:extLst>
          </p:cNvPr>
          <p:cNvSpPr txBox="1"/>
          <p:nvPr/>
        </p:nvSpPr>
        <p:spPr>
          <a:xfrm rot="5400000">
            <a:off x="5779399" y="5437311"/>
            <a:ext cx="590843" cy="523220"/>
          </a:xfrm>
          <a:prstGeom prst="rect">
            <a:avLst/>
          </a:prstGeom>
          <a:noFill/>
        </p:spPr>
        <p:txBody>
          <a:bodyPr wrap="square" rtlCol="0">
            <a:spAutoFit/>
          </a:bodyPr>
          <a:lstStyle/>
          <a:p>
            <a:r>
              <a:rPr lang="en-US" sz="2800" dirty="0"/>
              <a:t>…</a:t>
            </a:r>
          </a:p>
        </p:txBody>
      </p:sp>
      <p:sp>
        <p:nvSpPr>
          <p:cNvPr id="23" name="Rectangle 22">
            <a:extLst>
              <a:ext uri="{FF2B5EF4-FFF2-40B4-BE49-F238E27FC236}">
                <a16:creationId xmlns:a16="http://schemas.microsoft.com/office/drawing/2014/main" id="{588AAF8D-BBEF-4400-0BFB-5404BD00E871}"/>
              </a:ext>
            </a:extLst>
          </p:cNvPr>
          <p:cNvSpPr/>
          <p:nvPr/>
        </p:nvSpPr>
        <p:spPr>
          <a:xfrm>
            <a:off x="9527222" y="4605350"/>
            <a:ext cx="1698532" cy="299068"/>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36D5B16-BC7B-DCB8-28F7-104B81D138BD}"/>
              </a:ext>
            </a:extLst>
          </p:cNvPr>
          <p:cNvSpPr txBox="1"/>
          <p:nvPr/>
        </p:nvSpPr>
        <p:spPr>
          <a:xfrm>
            <a:off x="1821528" y="3267387"/>
            <a:ext cx="1603203" cy="348813"/>
          </a:xfrm>
          <a:prstGeom prst="rect">
            <a:avLst/>
          </a:prstGeom>
          <a:noFill/>
        </p:spPr>
        <p:txBody>
          <a:bodyPr wrap="square" rtlCol="0">
            <a:spAutoFit/>
          </a:bodyPr>
          <a:lstStyle/>
          <a:p>
            <a:r>
              <a:rPr lang="en-US" sz="2500" b="1" baseline="30000" dirty="0"/>
              <a:t>Virtual Address</a:t>
            </a:r>
          </a:p>
        </p:txBody>
      </p:sp>
      <p:sp>
        <p:nvSpPr>
          <p:cNvPr id="12" name="Left Arrow 11">
            <a:extLst>
              <a:ext uri="{FF2B5EF4-FFF2-40B4-BE49-F238E27FC236}">
                <a16:creationId xmlns:a16="http://schemas.microsoft.com/office/drawing/2014/main" id="{D2F8927E-0E6E-C34E-3B8C-5BCABF377023}"/>
              </a:ext>
            </a:extLst>
          </p:cNvPr>
          <p:cNvSpPr/>
          <p:nvPr/>
        </p:nvSpPr>
        <p:spPr>
          <a:xfrm rot="16200000">
            <a:off x="1820748" y="4210528"/>
            <a:ext cx="1617826" cy="53721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18" name="Table 4">
            <a:extLst>
              <a:ext uri="{FF2B5EF4-FFF2-40B4-BE49-F238E27FC236}">
                <a16:creationId xmlns:a16="http://schemas.microsoft.com/office/drawing/2014/main" id="{9D6AB1D9-8DC0-A3A3-3935-4AC01FB74C36}"/>
              </a:ext>
            </a:extLst>
          </p:cNvPr>
          <p:cNvGraphicFramePr>
            <a:graphicFrameLocks noGrp="1"/>
          </p:cNvGraphicFramePr>
          <p:nvPr/>
        </p:nvGraphicFramePr>
        <p:xfrm>
          <a:off x="1258125" y="3173718"/>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20" name="TextBox 19">
            <a:extLst>
              <a:ext uri="{FF2B5EF4-FFF2-40B4-BE49-F238E27FC236}">
                <a16:creationId xmlns:a16="http://schemas.microsoft.com/office/drawing/2014/main" id="{024B3A98-3C77-A161-E7AC-A297EB10E8FE}"/>
              </a:ext>
            </a:extLst>
          </p:cNvPr>
          <p:cNvSpPr txBox="1"/>
          <p:nvPr/>
        </p:nvSpPr>
        <p:spPr>
          <a:xfrm rot="5400000">
            <a:off x="1497344" y="4363444"/>
            <a:ext cx="1421879" cy="348813"/>
          </a:xfrm>
          <a:prstGeom prst="rect">
            <a:avLst/>
          </a:prstGeom>
        </p:spPr>
        <p:txBody>
          <a:bodyPr wrap="square" rtlCol="0">
            <a:spAutoFit/>
          </a:bodyPr>
          <a:lstStyle/>
          <a:p>
            <a:r>
              <a:rPr lang="en-US" sz="2500" b="1" baseline="30000" dirty="0"/>
              <a:t>Translation</a:t>
            </a:r>
          </a:p>
        </p:txBody>
      </p:sp>
      <p:graphicFrame>
        <p:nvGraphicFramePr>
          <p:cNvPr id="21" name="Table 4">
            <a:extLst>
              <a:ext uri="{FF2B5EF4-FFF2-40B4-BE49-F238E27FC236}">
                <a16:creationId xmlns:a16="http://schemas.microsoft.com/office/drawing/2014/main" id="{7CC0D34D-C119-570F-8C75-2F815BD159CB}"/>
              </a:ext>
            </a:extLst>
          </p:cNvPr>
          <p:cNvGraphicFramePr>
            <a:graphicFrameLocks noGrp="1"/>
          </p:cNvGraphicFramePr>
          <p:nvPr/>
        </p:nvGraphicFramePr>
        <p:xfrm>
          <a:off x="1225776" y="5429370"/>
          <a:ext cx="2690009" cy="345440"/>
        </p:xfrm>
        <a:graphic>
          <a:graphicData uri="http://schemas.openxmlformats.org/drawingml/2006/table">
            <a:tbl>
              <a:tblPr firstRow="1" bandRow="1">
                <a:tableStyleId>{5940675A-B579-460E-94D1-54222C63F5DA}</a:tableStyleId>
              </a:tblPr>
              <a:tblGrid>
                <a:gridCol w="2690009">
                  <a:extLst>
                    <a:ext uri="{9D8B030D-6E8A-4147-A177-3AD203B41FA5}">
                      <a16:colId xmlns:a16="http://schemas.microsoft.com/office/drawing/2014/main" val="3247574579"/>
                    </a:ext>
                  </a:extLst>
                </a:gridCol>
              </a:tblGrid>
              <a:tr h="276173">
                <a:tc>
                  <a:txBody>
                    <a:bodyPr/>
                    <a:lstStyle/>
                    <a:p>
                      <a:pPr algn="ctr"/>
                      <a:endParaRPr lang="en-US" sz="2500" kern="1200" baseline="30000" dirty="0">
                        <a:solidFill>
                          <a:schemeClr val="tx1"/>
                        </a:solidFill>
                        <a:latin typeface="Franklin Gothic Medium" panose="020B0603020102020204" pitchFamily="34" charset="0"/>
                        <a:ea typeface="+mn-ea"/>
                        <a:cs typeface="+mn-cs"/>
                      </a:endParaRPr>
                    </a:p>
                  </a:txBody>
                  <a:tcPr/>
                </a:tc>
                <a:extLst>
                  <a:ext uri="{0D108BD9-81ED-4DB2-BD59-A6C34878D82A}">
                    <a16:rowId xmlns:a16="http://schemas.microsoft.com/office/drawing/2014/main" val="2818143553"/>
                  </a:ext>
                </a:extLst>
              </a:tr>
            </a:tbl>
          </a:graphicData>
        </a:graphic>
      </p:graphicFrame>
      <p:sp>
        <p:nvSpPr>
          <p:cNvPr id="24" name="TextBox 23">
            <a:extLst>
              <a:ext uri="{FF2B5EF4-FFF2-40B4-BE49-F238E27FC236}">
                <a16:creationId xmlns:a16="http://schemas.microsoft.com/office/drawing/2014/main" id="{B6DF2371-CE17-4175-26D9-235C305FE92F}"/>
              </a:ext>
            </a:extLst>
          </p:cNvPr>
          <p:cNvSpPr txBox="1"/>
          <p:nvPr/>
        </p:nvSpPr>
        <p:spPr>
          <a:xfrm>
            <a:off x="1801526" y="5527440"/>
            <a:ext cx="1828354" cy="348813"/>
          </a:xfrm>
          <a:prstGeom prst="rect">
            <a:avLst/>
          </a:prstGeom>
          <a:noFill/>
        </p:spPr>
        <p:txBody>
          <a:bodyPr wrap="square" rtlCol="0">
            <a:spAutoFit/>
          </a:bodyPr>
          <a:lstStyle/>
          <a:p>
            <a:r>
              <a:rPr lang="en-US" sz="2500" b="1" baseline="30000" dirty="0"/>
              <a:t>Physical Address</a:t>
            </a:r>
          </a:p>
        </p:txBody>
      </p:sp>
      <p:sp>
        <p:nvSpPr>
          <p:cNvPr id="25" name="直线">
            <a:extLst>
              <a:ext uri="{FF2B5EF4-FFF2-40B4-BE49-F238E27FC236}">
                <a16:creationId xmlns:a16="http://schemas.microsoft.com/office/drawing/2014/main" id="{B33DB6BE-BB3F-3709-88F0-B3FE1B4C77BC}"/>
              </a:ext>
            </a:extLst>
          </p:cNvPr>
          <p:cNvSpPr/>
          <p:nvPr/>
        </p:nvSpPr>
        <p:spPr>
          <a:xfrm rot="21600000" flipV="1">
            <a:off x="2893515" y="3118555"/>
            <a:ext cx="2082124" cy="1214868"/>
          </a:xfrm>
          <a:prstGeom prst="line">
            <a:avLst/>
          </a:prstGeom>
          <a:noFill/>
          <a:ln w="38100" cap="flat" cmpd="sng">
            <a:solidFill>
              <a:srgbClr val="000000"/>
            </a:solidFill>
            <a:prstDash val="sysDot"/>
            <a:miter/>
          </a:ln>
        </p:spPr>
        <p:txBody>
          <a:bodyPr/>
          <a:lstStyle/>
          <a:p>
            <a:endParaRPr lang="en-US"/>
          </a:p>
        </p:txBody>
      </p:sp>
      <p:sp>
        <p:nvSpPr>
          <p:cNvPr id="26" name="直线">
            <a:extLst>
              <a:ext uri="{FF2B5EF4-FFF2-40B4-BE49-F238E27FC236}">
                <a16:creationId xmlns:a16="http://schemas.microsoft.com/office/drawing/2014/main" id="{2BE133ED-F21F-CC9B-345C-58190DF6433B}"/>
              </a:ext>
            </a:extLst>
          </p:cNvPr>
          <p:cNvSpPr/>
          <p:nvPr/>
        </p:nvSpPr>
        <p:spPr>
          <a:xfrm rot="21600000">
            <a:off x="2890804" y="4333422"/>
            <a:ext cx="2068253" cy="1689611"/>
          </a:xfrm>
          <a:prstGeom prst="line">
            <a:avLst/>
          </a:prstGeom>
          <a:noFill/>
          <a:ln w="38100" cap="flat" cmpd="sng">
            <a:solidFill>
              <a:srgbClr val="000000"/>
            </a:solidFill>
            <a:prstDash val="sysDot"/>
            <a:miter/>
          </a:ln>
        </p:spPr>
        <p:txBody>
          <a:bodyPr/>
          <a:lstStyle/>
          <a:p>
            <a:endParaRPr lang="en-US"/>
          </a:p>
        </p:txBody>
      </p:sp>
      <p:sp>
        <p:nvSpPr>
          <p:cNvPr id="27" name="Rectangle 26">
            <a:extLst>
              <a:ext uri="{FF2B5EF4-FFF2-40B4-BE49-F238E27FC236}">
                <a16:creationId xmlns:a16="http://schemas.microsoft.com/office/drawing/2014/main" id="{8BA802F6-DF9C-2173-6FB0-048963756AFD}"/>
              </a:ext>
            </a:extLst>
          </p:cNvPr>
          <p:cNvSpPr/>
          <p:nvPr/>
        </p:nvSpPr>
        <p:spPr>
          <a:xfrm>
            <a:off x="4959057" y="3033752"/>
            <a:ext cx="6418738" cy="303046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B425C38-CF43-B80E-8084-4FFCD99F1704}"/>
              </a:ext>
            </a:extLst>
          </p:cNvPr>
          <p:cNvSpPr/>
          <p:nvPr/>
        </p:nvSpPr>
        <p:spPr>
          <a:xfrm>
            <a:off x="5139144" y="5125547"/>
            <a:ext cx="1702767" cy="310427"/>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5E74010-CE2B-D531-5A6B-847059459E00}"/>
              </a:ext>
            </a:extLst>
          </p:cNvPr>
          <p:cNvSpPr/>
          <p:nvPr/>
        </p:nvSpPr>
        <p:spPr>
          <a:xfrm>
            <a:off x="7216364" y="3967725"/>
            <a:ext cx="727728" cy="54805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b="1" dirty="0">
                <a:solidFill>
                  <a:schemeClr val="tx1"/>
                </a:solidFill>
                <a:cs typeface="Times New Roman" panose="02020603050405020304" pitchFamily="18" charset="0"/>
              </a:rPr>
              <a:t>H1</a:t>
            </a:r>
          </a:p>
        </p:txBody>
      </p:sp>
      <p:sp>
        <p:nvSpPr>
          <p:cNvPr id="6" name="Oval 5">
            <a:extLst>
              <a:ext uri="{FF2B5EF4-FFF2-40B4-BE49-F238E27FC236}">
                <a16:creationId xmlns:a16="http://schemas.microsoft.com/office/drawing/2014/main" id="{2B44FF7E-AB09-1C23-2FE3-48F3BB48FC7A}"/>
              </a:ext>
            </a:extLst>
          </p:cNvPr>
          <p:cNvSpPr/>
          <p:nvPr/>
        </p:nvSpPr>
        <p:spPr>
          <a:xfrm>
            <a:off x="8491240" y="3963374"/>
            <a:ext cx="727726" cy="54805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b="1" dirty="0">
                <a:solidFill>
                  <a:schemeClr val="tx1"/>
                </a:solidFill>
                <a:cs typeface="Times New Roman" panose="02020603050405020304" pitchFamily="18" charset="0"/>
              </a:rPr>
              <a:t>H2</a:t>
            </a:r>
          </a:p>
        </p:txBody>
      </p:sp>
    </p:spTree>
    <p:custDataLst>
      <p:tags r:id="rId1"/>
    </p:custDataLst>
    <p:extLst>
      <p:ext uri="{BB962C8B-B14F-4D97-AF65-F5344CB8AC3E}">
        <p14:creationId xmlns:p14="http://schemas.microsoft.com/office/powerpoint/2010/main" val="973350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直线">
            <a:extLst>
              <a:ext uri="{FF2B5EF4-FFF2-40B4-BE49-F238E27FC236}">
                <a16:creationId xmlns:a16="http://schemas.microsoft.com/office/drawing/2014/main" id="{BC522E40-E1D7-744F-A9F4-D9A308E336F8}"/>
              </a:ext>
            </a:extLst>
          </p:cNvPr>
          <p:cNvSpPr/>
          <p:nvPr/>
        </p:nvSpPr>
        <p:spPr>
          <a:xfrm rot="21600000" flipH="1">
            <a:off x="3696450" y="2621690"/>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5" name="直线">
            <a:extLst>
              <a:ext uri="{FF2B5EF4-FFF2-40B4-BE49-F238E27FC236}">
                <a16:creationId xmlns:a16="http://schemas.microsoft.com/office/drawing/2014/main" id="{77CA2B1B-8CC6-5645-B1F2-8AF08EBB88B4}"/>
              </a:ext>
            </a:extLst>
          </p:cNvPr>
          <p:cNvSpPr/>
          <p:nvPr/>
        </p:nvSpPr>
        <p:spPr>
          <a:xfrm rot="21600000" flipH="1">
            <a:off x="1581964" y="4445945"/>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7" name="直线">
            <a:extLst>
              <a:ext uri="{FF2B5EF4-FFF2-40B4-BE49-F238E27FC236}">
                <a16:creationId xmlns:a16="http://schemas.microsoft.com/office/drawing/2014/main" id="{1BE2495B-496B-4044-800E-0895A8B14D3C}"/>
              </a:ext>
            </a:extLst>
          </p:cNvPr>
          <p:cNvSpPr/>
          <p:nvPr/>
        </p:nvSpPr>
        <p:spPr>
          <a:xfrm rot="21600000" flipH="1">
            <a:off x="2428177" y="3355181"/>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Alternative: Cuckoo Hash Table in PIM</a:t>
            </a:r>
          </a:p>
        </p:txBody>
      </p:sp>
      <p:sp>
        <p:nvSpPr>
          <p:cNvPr id="11" name="矩形">
            <a:extLst>
              <a:ext uri="{FF2B5EF4-FFF2-40B4-BE49-F238E27FC236}">
                <a16:creationId xmlns:a16="http://schemas.microsoft.com/office/drawing/2014/main" id="{29DC37E9-5086-E942-90E6-F83A8A3D00CF}"/>
              </a:ext>
            </a:extLst>
          </p:cNvPr>
          <p:cNvSpPr/>
          <p:nvPr/>
        </p:nvSpPr>
        <p:spPr>
          <a:xfrm>
            <a:off x="1214831" y="220778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0</a:t>
            </a:r>
          </a:p>
        </p:txBody>
      </p:sp>
      <p:sp>
        <p:nvSpPr>
          <p:cNvPr id="13" name="矩形">
            <a:extLst>
              <a:ext uri="{FF2B5EF4-FFF2-40B4-BE49-F238E27FC236}">
                <a16:creationId xmlns:a16="http://schemas.microsoft.com/office/drawing/2014/main" id="{CA0254AD-AA88-D147-B742-15943DFF9FF1}"/>
              </a:ext>
            </a:extLst>
          </p:cNvPr>
          <p:cNvSpPr/>
          <p:nvPr/>
        </p:nvSpPr>
        <p:spPr>
          <a:xfrm>
            <a:off x="2088884" y="221833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4" name="矩形">
            <a:extLst>
              <a:ext uri="{FF2B5EF4-FFF2-40B4-BE49-F238E27FC236}">
                <a16:creationId xmlns:a16="http://schemas.microsoft.com/office/drawing/2014/main" id="{0040A778-04FF-EB44-8762-EAE556B51492}"/>
              </a:ext>
            </a:extLst>
          </p:cNvPr>
          <p:cNvSpPr/>
          <p:nvPr/>
        </p:nvSpPr>
        <p:spPr>
          <a:xfrm>
            <a:off x="1212598" y="295175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5" name="矩形">
            <a:extLst>
              <a:ext uri="{FF2B5EF4-FFF2-40B4-BE49-F238E27FC236}">
                <a16:creationId xmlns:a16="http://schemas.microsoft.com/office/drawing/2014/main" id="{A9C12EC0-50C7-6D40-BE16-4A337AF5A23B}"/>
              </a:ext>
            </a:extLst>
          </p:cNvPr>
          <p:cNvSpPr/>
          <p:nvPr/>
        </p:nvSpPr>
        <p:spPr>
          <a:xfrm>
            <a:off x="2088884" y="295175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6" name="直线">
            <a:extLst>
              <a:ext uri="{FF2B5EF4-FFF2-40B4-BE49-F238E27FC236}">
                <a16:creationId xmlns:a16="http://schemas.microsoft.com/office/drawing/2014/main" id="{9D6C18E5-1034-6742-AC6D-40833BE57304}"/>
              </a:ext>
            </a:extLst>
          </p:cNvPr>
          <p:cNvSpPr/>
          <p:nvPr/>
        </p:nvSpPr>
        <p:spPr>
          <a:xfrm>
            <a:off x="1575613" y="240255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230FAE07-B6C1-B949-8384-9A2140FB4BB8}"/>
              </a:ext>
            </a:extLst>
          </p:cNvPr>
          <p:cNvSpPr/>
          <p:nvPr/>
        </p:nvSpPr>
        <p:spPr>
          <a:xfrm>
            <a:off x="1594662" y="313713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C98B3459-3877-7646-B9BE-24BB0D9711D1}"/>
              </a:ext>
            </a:extLst>
          </p:cNvPr>
          <p:cNvSpPr/>
          <p:nvPr/>
        </p:nvSpPr>
        <p:spPr>
          <a:xfrm>
            <a:off x="1391465" y="259739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BDA2DF44-9F68-1C4F-8674-1C4005390856}"/>
              </a:ext>
            </a:extLst>
          </p:cNvPr>
          <p:cNvSpPr/>
          <p:nvPr/>
        </p:nvSpPr>
        <p:spPr>
          <a:xfrm>
            <a:off x="2274102" y="259104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直线">
            <a:extLst>
              <a:ext uri="{FF2B5EF4-FFF2-40B4-BE49-F238E27FC236}">
                <a16:creationId xmlns:a16="http://schemas.microsoft.com/office/drawing/2014/main" id="{4ADEEE10-056A-0A46-86AB-BFD3B10949F1}"/>
              </a:ext>
            </a:extLst>
          </p:cNvPr>
          <p:cNvSpPr/>
          <p:nvPr/>
        </p:nvSpPr>
        <p:spPr>
          <a:xfrm>
            <a:off x="1575613" y="2584696"/>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 name="直线">
            <a:extLst>
              <a:ext uri="{FF2B5EF4-FFF2-40B4-BE49-F238E27FC236}">
                <a16:creationId xmlns:a16="http://schemas.microsoft.com/office/drawing/2014/main" id="{8D022BFE-1CF7-3E42-B865-C5943533597F}"/>
              </a:ext>
            </a:extLst>
          </p:cNvPr>
          <p:cNvSpPr/>
          <p:nvPr/>
        </p:nvSpPr>
        <p:spPr>
          <a:xfrm rot="21600000" flipH="1">
            <a:off x="1581963" y="2597395"/>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2" name="矩形">
            <a:extLst>
              <a:ext uri="{FF2B5EF4-FFF2-40B4-BE49-F238E27FC236}">
                <a16:creationId xmlns:a16="http://schemas.microsoft.com/office/drawing/2014/main" id="{28D2C1E4-CCAF-A147-A845-3B3ACF11E0E0}"/>
              </a:ext>
            </a:extLst>
          </p:cNvPr>
          <p:cNvSpPr/>
          <p:nvPr/>
        </p:nvSpPr>
        <p:spPr>
          <a:xfrm>
            <a:off x="3314516" y="223431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矩形">
            <a:extLst>
              <a:ext uri="{FF2B5EF4-FFF2-40B4-BE49-F238E27FC236}">
                <a16:creationId xmlns:a16="http://schemas.microsoft.com/office/drawing/2014/main" id="{0BE16DC3-99FF-5240-930F-3D41604D8CFF}"/>
              </a:ext>
            </a:extLst>
          </p:cNvPr>
          <p:cNvSpPr/>
          <p:nvPr/>
        </p:nvSpPr>
        <p:spPr>
          <a:xfrm>
            <a:off x="4192012" y="223532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4" name="矩形">
            <a:extLst>
              <a:ext uri="{FF2B5EF4-FFF2-40B4-BE49-F238E27FC236}">
                <a16:creationId xmlns:a16="http://schemas.microsoft.com/office/drawing/2014/main" id="{91B766AE-8467-BF4C-9AAE-05EBE3B19EB7}"/>
              </a:ext>
            </a:extLst>
          </p:cNvPr>
          <p:cNvSpPr/>
          <p:nvPr/>
        </p:nvSpPr>
        <p:spPr>
          <a:xfrm>
            <a:off x="3314516" y="296137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6" name="直线">
            <a:extLst>
              <a:ext uri="{FF2B5EF4-FFF2-40B4-BE49-F238E27FC236}">
                <a16:creationId xmlns:a16="http://schemas.microsoft.com/office/drawing/2014/main" id="{E28DD27E-BB68-714F-9D5C-4E3998BF3883}"/>
              </a:ext>
            </a:extLst>
          </p:cNvPr>
          <p:cNvSpPr/>
          <p:nvPr/>
        </p:nvSpPr>
        <p:spPr>
          <a:xfrm>
            <a:off x="3677531" y="241852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65ACB832-94BE-0242-B607-84807F877835}"/>
              </a:ext>
            </a:extLst>
          </p:cNvPr>
          <p:cNvSpPr/>
          <p:nvPr/>
        </p:nvSpPr>
        <p:spPr>
          <a:xfrm>
            <a:off x="3696580" y="3153112"/>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351C5A52-AAD8-6249-BF40-9B021B085259}"/>
              </a:ext>
            </a:extLst>
          </p:cNvPr>
          <p:cNvSpPr/>
          <p:nvPr/>
        </p:nvSpPr>
        <p:spPr>
          <a:xfrm>
            <a:off x="3493383" y="2613369"/>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直线">
            <a:extLst>
              <a:ext uri="{FF2B5EF4-FFF2-40B4-BE49-F238E27FC236}">
                <a16:creationId xmlns:a16="http://schemas.microsoft.com/office/drawing/2014/main" id="{E62819EC-A65F-1740-B463-1F7671CA6758}"/>
              </a:ext>
            </a:extLst>
          </p:cNvPr>
          <p:cNvSpPr/>
          <p:nvPr/>
        </p:nvSpPr>
        <p:spPr>
          <a:xfrm>
            <a:off x="4376020" y="260702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0" name="直线">
            <a:extLst>
              <a:ext uri="{FF2B5EF4-FFF2-40B4-BE49-F238E27FC236}">
                <a16:creationId xmlns:a16="http://schemas.microsoft.com/office/drawing/2014/main" id="{3C7A12BA-CD5A-0F44-A4D5-420CB597E636}"/>
              </a:ext>
            </a:extLst>
          </p:cNvPr>
          <p:cNvSpPr/>
          <p:nvPr/>
        </p:nvSpPr>
        <p:spPr>
          <a:xfrm>
            <a:off x="3677529" y="2590160"/>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2" name="直线">
            <a:extLst>
              <a:ext uri="{FF2B5EF4-FFF2-40B4-BE49-F238E27FC236}">
                <a16:creationId xmlns:a16="http://schemas.microsoft.com/office/drawing/2014/main" id="{97FEAD80-362E-A746-95F9-7C9A2AE3517D}"/>
              </a:ext>
            </a:extLst>
          </p:cNvPr>
          <p:cNvSpPr/>
          <p:nvPr/>
        </p:nvSpPr>
        <p:spPr>
          <a:xfrm>
            <a:off x="2470949" y="2413249"/>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3" name="矩形">
            <a:extLst>
              <a:ext uri="{FF2B5EF4-FFF2-40B4-BE49-F238E27FC236}">
                <a16:creationId xmlns:a16="http://schemas.microsoft.com/office/drawing/2014/main" id="{02FFEF89-6B0F-E54C-AFC5-AD29506E0C14}"/>
              </a:ext>
            </a:extLst>
          </p:cNvPr>
          <p:cNvSpPr/>
          <p:nvPr/>
        </p:nvSpPr>
        <p:spPr>
          <a:xfrm>
            <a:off x="1206349" y="405356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4" name="矩形">
            <a:extLst>
              <a:ext uri="{FF2B5EF4-FFF2-40B4-BE49-F238E27FC236}">
                <a16:creationId xmlns:a16="http://schemas.microsoft.com/office/drawing/2014/main" id="{4466A36F-5DE0-724D-B20F-608CFEAA774E}"/>
              </a:ext>
            </a:extLst>
          </p:cNvPr>
          <p:cNvSpPr/>
          <p:nvPr/>
        </p:nvSpPr>
        <p:spPr>
          <a:xfrm>
            <a:off x="2082635" y="405356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5" name="矩形">
            <a:extLst>
              <a:ext uri="{FF2B5EF4-FFF2-40B4-BE49-F238E27FC236}">
                <a16:creationId xmlns:a16="http://schemas.microsoft.com/office/drawing/2014/main" id="{09F3AFBD-7514-CD4A-8E97-ECFF69B2E283}"/>
              </a:ext>
            </a:extLst>
          </p:cNvPr>
          <p:cNvSpPr/>
          <p:nvPr/>
        </p:nvSpPr>
        <p:spPr>
          <a:xfrm>
            <a:off x="1206349" y="478697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6" name="矩形">
            <a:extLst>
              <a:ext uri="{FF2B5EF4-FFF2-40B4-BE49-F238E27FC236}">
                <a16:creationId xmlns:a16="http://schemas.microsoft.com/office/drawing/2014/main" id="{D562D89B-C4C4-8E4E-8881-69D2C760F4B9}"/>
              </a:ext>
            </a:extLst>
          </p:cNvPr>
          <p:cNvSpPr/>
          <p:nvPr/>
        </p:nvSpPr>
        <p:spPr>
          <a:xfrm>
            <a:off x="2082635" y="478697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7" name="直线">
            <a:extLst>
              <a:ext uri="{FF2B5EF4-FFF2-40B4-BE49-F238E27FC236}">
                <a16:creationId xmlns:a16="http://schemas.microsoft.com/office/drawing/2014/main" id="{717E4733-F332-F547-AC4A-067C5264F574}"/>
              </a:ext>
            </a:extLst>
          </p:cNvPr>
          <p:cNvSpPr/>
          <p:nvPr/>
        </p:nvSpPr>
        <p:spPr>
          <a:xfrm>
            <a:off x="1569363" y="423778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8" name="直线">
            <a:extLst>
              <a:ext uri="{FF2B5EF4-FFF2-40B4-BE49-F238E27FC236}">
                <a16:creationId xmlns:a16="http://schemas.microsoft.com/office/drawing/2014/main" id="{91A91835-0EF9-F44E-91A7-E3485D236C73}"/>
              </a:ext>
            </a:extLst>
          </p:cNvPr>
          <p:cNvSpPr/>
          <p:nvPr/>
        </p:nvSpPr>
        <p:spPr>
          <a:xfrm>
            <a:off x="1588413" y="497236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直线">
            <a:extLst>
              <a:ext uri="{FF2B5EF4-FFF2-40B4-BE49-F238E27FC236}">
                <a16:creationId xmlns:a16="http://schemas.microsoft.com/office/drawing/2014/main" id="{15359EF0-DA62-5F4A-9BB9-4A297599C218}"/>
              </a:ext>
            </a:extLst>
          </p:cNvPr>
          <p:cNvSpPr/>
          <p:nvPr/>
        </p:nvSpPr>
        <p:spPr>
          <a:xfrm>
            <a:off x="1385216" y="4432624"/>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0" name="直线">
            <a:extLst>
              <a:ext uri="{FF2B5EF4-FFF2-40B4-BE49-F238E27FC236}">
                <a16:creationId xmlns:a16="http://schemas.microsoft.com/office/drawing/2014/main" id="{23EA924C-18E4-0245-9B1C-55E86EAE2B1C}"/>
              </a:ext>
            </a:extLst>
          </p:cNvPr>
          <p:cNvSpPr/>
          <p:nvPr/>
        </p:nvSpPr>
        <p:spPr>
          <a:xfrm>
            <a:off x="2267852" y="4426274"/>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1" name="直线">
            <a:extLst>
              <a:ext uri="{FF2B5EF4-FFF2-40B4-BE49-F238E27FC236}">
                <a16:creationId xmlns:a16="http://schemas.microsoft.com/office/drawing/2014/main" id="{BFAFCA88-58D3-DA4A-8032-1FB34FE4331F}"/>
              </a:ext>
            </a:extLst>
          </p:cNvPr>
          <p:cNvSpPr/>
          <p:nvPr/>
        </p:nvSpPr>
        <p:spPr>
          <a:xfrm>
            <a:off x="1569363" y="4419924"/>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3" name="矩形">
            <a:extLst>
              <a:ext uri="{FF2B5EF4-FFF2-40B4-BE49-F238E27FC236}">
                <a16:creationId xmlns:a16="http://schemas.microsoft.com/office/drawing/2014/main" id="{39495C44-1D82-634E-86C3-1C4FFF6F6538}"/>
              </a:ext>
            </a:extLst>
          </p:cNvPr>
          <p:cNvSpPr/>
          <p:nvPr/>
        </p:nvSpPr>
        <p:spPr>
          <a:xfrm>
            <a:off x="3308265" y="406954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4" name="矩形">
            <a:extLst>
              <a:ext uri="{FF2B5EF4-FFF2-40B4-BE49-F238E27FC236}">
                <a16:creationId xmlns:a16="http://schemas.microsoft.com/office/drawing/2014/main" id="{485D89AE-87EB-DA46-A20F-D7E98AE5909E}"/>
              </a:ext>
            </a:extLst>
          </p:cNvPr>
          <p:cNvSpPr/>
          <p:nvPr/>
        </p:nvSpPr>
        <p:spPr>
          <a:xfrm>
            <a:off x="4192990" y="40703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5" name="矩形">
            <a:extLst>
              <a:ext uri="{FF2B5EF4-FFF2-40B4-BE49-F238E27FC236}">
                <a16:creationId xmlns:a16="http://schemas.microsoft.com/office/drawing/2014/main" id="{132FFEFB-8C88-F247-9FF1-DB2C0F1E15EE}"/>
              </a:ext>
            </a:extLst>
          </p:cNvPr>
          <p:cNvSpPr/>
          <p:nvPr/>
        </p:nvSpPr>
        <p:spPr>
          <a:xfrm>
            <a:off x="3308265" y="480295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6" name="矩形">
            <a:extLst>
              <a:ext uri="{FF2B5EF4-FFF2-40B4-BE49-F238E27FC236}">
                <a16:creationId xmlns:a16="http://schemas.microsoft.com/office/drawing/2014/main" id="{5B20C371-4BB0-B747-A6EA-F1CF8A332C80}"/>
              </a:ext>
            </a:extLst>
          </p:cNvPr>
          <p:cNvSpPr/>
          <p:nvPr/>
        </p:nvSpPr>
        <p:spPr>
          <a:xfrm>
            <a:off x="4192990" y="481571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7" name="直线">
            <a:extLst>
              <a:ext uri="{FF2B5EF4-FFF2-40B4-BE49-F238E27FC236}">
                <a16:creationId xmlns:a16="http://schemas.microsoft.com/office/drawing/2014/main" id="{9C5FFE57-CB30-F745-9404-3535CB6623CD}"/>
              </a:ext>
            </a:extLst>
          </p:cNvPr>
          <p:cNvSpPr/>
          <p:nvPr/>
        </p:nvSpPr>
        <p:spPr>
          <a:xfrm>
            <a:off x="3671279" y="425375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439BE31-73E9-184D-8A35-CD788C10023E}"/>
              </a:ext>
            </a:extLst>
          </p:cNvPr>
          <p:cNvSpPr/>
          <p:nvPr/>
        </p:nvSpPr>
        <p:spPr>
          <a:xfrm>
            <a:off x="3690330" y="4957859"/>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47B5411C-5317-E143-9EBB-E996C5565791}"/>
              </a:ext>
            </a:extLst>
          </p:cNvPr>
          <p:cNvSpPr/>
          <p:nvPr/>
        </p:nvSpPr>
        <p:spPr>
          <a:xfrm>
            <a:off x="3487133" y="4448599"/>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03B671A0-3FBE-B845-843F-7A19A9D0F650}"/>
              </a:ext>
            </a:extLst>
          </p:cNvPr>
          <p:cNvSpPr/>
          <p:nvPr/>
        </p:nvSpPr>
        <p:spPr>
          <a:xfrm>
            <a:off x="4369769" y="4442248"/>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D51EEE01-7D35-A04D-9875-C8AFACEDE2F9}"/>
              </a:ext>
            </a:extLst>
          </p:cNvPr>
          <p:cNvSpPr/>
          <p:nvPr/>
        </p:nvSpPr>
        <p:spPr>
          <a:xfrm>
            <a:off x="3671279" y="4435899"/>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D6F87284-2C52-984C-8DFF-0FC450511589}"/>
              </a:ext>
            </a:extLst>
          </p:cNvPr>
          <p:cNvSpPr/>
          <p:nvPr/>
        </p:nvSpPr>
        <p:spPr>
          <a:xfrm rot="21600000" flipH="1">
            <a:off x="3677630" y="4448599"/>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3" name="直线">
            <a:extLst>
              <a:ext uri="{FF2B5EF4-FFF2-40B4-BE49-F238E27FC236}">
                <a16:creationId xmlns:a16="http://schemas.microsoft.com/office/drawing/2014/main" id="{1F32B03D-35B7-A246-9210-28FD14759A22}"/>
              </a:ext>
            </a:extLst>
          </p:cNvPr>
          <p:cNvSpPr/>
          <p:nvPr/>
        </p:nvSpPr>
        <p:spPr>
          <a:xfrm>
            <a:off x="2464698" y="4978715"/>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直线">
            <a:extLst>
              <a:ext uri="{FF2B5EF4-FFF2-40B4-BE49-F238E27FC236}">
                <a16:creationId xmlns:a16="http://schemas.microsoft.com/office/drawing/2014/main" id="{775B3E08-152B-4B4E-802E-1F893F47EB08}"/>
              </a:ext>
            </a:extLst>
          </p:cNvPr>
          <p:cNvSpPr/>
          <p:nvPr/>
        </p:nvSpPr>
        <p:spPr>
          <a:xfrm>
            <a:off x="1385115" y="3333985"/>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5" name="直线">
            <a:extLst>
              <a:ext uri="{FF2B5EF4-FFF2-40B4-BE49-F238E27FC236}">
                <a16:creationId xmlns:a16="http://schemas.microsoft.com/office/drawing/2014/main" id="{C26DD01A-FEF4-394D-8759-46D9C8882E4A}"/>
              </a:ext>
            </a:extLst>
          </p:cNvPr>
          <p:cNvSpPr/>
          <p:nvPr/>
        </p:nvSpPr>
        <p:spPr>
          <a:xfrm>
            <a:off x="4350521" y="3346683"/>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6" name="直线">
            <a:extLst>
              <a:ext uri="{FF2B5EF4-FFF2-40B4-BE49-F238E27FC236}">
                <a16:creationId xmlns:a16="http://schemas.microsoft.com/office/drawing/2014/main" id="{CBF7FC72-2728-9649-BA2D-5CCCA48D741C}"/>
              </a:ext>
            </a:extLst>
          </p:cNvPr>
          <p:cNvSpPr/>
          <p:nvPr/>
        </p:nvSpPr>
        <p:spPr>
          <a:xfrm>
            <a:off x="2470949" y="3321285"/>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8" name="Rounded Rectangle 57">
            <a:extLst>
              <a:ext uri="{FF2B5EF4-FFF2-40B4-BE49-F238E27FC236}">
                <a16:creationId xmlns:a16="http://schemas.microsoft.com/office/drawing/2014/main" id="{FB95D364-23DA-B84F-82B2-3A652A7B03BC}"/>
              </a:ext>
            </a:extLst>
          </p:cNvPr>
          <p:cNvSpPr/>
          <p:nvPr/>
        </p:nvSpPr>
        <p:spPr>
          <a:xfrm rot="16200000">
            <a:off x="-948488" y="3470878"/>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9" name="Straight Arrow Connector 58">
            <a:extLst>
              <a:ext uri="{FF2B5EF4-FFF2-40B4-BE49-F238E27FC236}">
                <a16:creationId xmlns:a16="http://schemas.microsoft.com/office/drawing/2014/main" id="{2D1F314C-84BD-A641-BCFC-E042BE52E452}"/>
              </a:ext>
            </a:extLst>
          </p:cNvPr>
          <p:cNvCxnSpPr>
            <a:stCxn id="11" idx="1"/>
          </p:cNvCxnSpPr>
          <p:nvPr/>
        </p:nvCxnSpPr>
        <p:spPr>
          <a:xfrm flipH="1">
            <a:off x="735225" y="240558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60" name="Straight Arrow Connector 59">
            <a:extLst>
              <a:ext uri="{FF2B5EF4-FFF2-40B4-BE49-F238E27FC236}">
                <a16:creationId xmlns:a16="http://schemas.microsoft.com/office/drawing/2014/main" id="{32933F72-FD1C-A74D-900D-03360F983D99}"/>
              </a:ext>
            </a:extLst>
          </p:cNvPr>
          <p:cNvCxnSpPr>
            <a:stCxn id="35" idx="1"/>
          </p:cNvCxnSpPr>
          <p:nvPr/>
        </p:nvCxnSpPr>
        <p:spPr>
          <a:xfrm flipH="1">
            <a:off x="732992" y="4985353"/>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62" name="Elbow Connector 61">
            <a:extLst>
              <a:ext uri="{FF2B5EF4-FFF2-40B4-BE49-F238E27FC236}">
                <a16:creationId xmlns:a16="http://schemas.microsoft.com/office/drawing/2014/main" id="{74B97319-A456-534B-9636-824F3E69CBBA}"/>
              </a:ext>
            </a:extLst>
          </p:cNvPr>
          <p:cNvCxnSpPr>
            <a:cxnSpLocks/>
            <a:endCxn id="58" idx="1"/>
          </p:cNvCxnSpPr>
          <p:nvPr/>
        </p:nvCxnSpPr>
        <p:spPr>
          <a:xfrm rot="5400000" flipH="1">
            <a:off x="2439237" y="3256883"/>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4" name="TextBox 3">
            <a:extLst>
              <a:ext uri="{FF2B5EF4-FFF2-40B4-BE49-F238E27FC236}">
                <a16:creationId xmlns:a16="http://schemas.microsoft.com/office/drawing/2014/main" id="{5A5464C9-2350-714E-8530-ACB605D3249A}"/>
              </a:ext>
            </a:extLst>
          </p:cNvPr>
          <p:cNvSpPr txBox="1"/>
          <p:nvPr/>
        </p:nvSpPr>
        <p:spPr>
          <a:xfrm>
            <a:off x="0" y="1113379"/>
            <a:ext cx="11851271" cy="477054"/>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t>Parallel accesses are issued across different stacks in PIM</a:t>
            </a:r>
          </a:p>
        </p:txBody>
      </p:sp>
      <p:sp>
        <p:nvSpPr>
          <p:cNvPr id="155" name="矩形">
            <a:extLst>
              <a:ext uri="{FF2B5EF4-FFF2-40B4-BE49-F238E27FC236}">
                <a16:creationId xmlns:a16="http://schemas.microsoft.com/office/drawing/2014/main" id="{37BD50BF-3F84-6145-978D-6D8E642B3FC8}"/>
              </a:ext>
            </a:extLst>
          </p:cNvPr>
          <p:cNvSpPr/>
          <p:nvPr/>
        </p:nvSpPr>
        <p:spPr>
          <a:xfrm>
            <a:off x="4186589" y="296244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9C66BD38-E63E-694A-8ADF-7854F8463443}"/>
              </a:ext>
            </a:extLst>
          </p:cNvPr>
          <p:cNvCxnSpPr>
            <a:cxnSpLocks/>
          </p:cNvCxnSpPr>
          <p:nvPr/>
        </p:nvCxnSpPr>
        <p:spPr>
          <a:xfrm rot="16200000" flipV="1">
            <a:off x="2437650" y="298736"/>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70" name="TextBox 69">
            <a:extLst>
              <a:ext uri="{FF2B5EF4-FFF2-40B4-BE49-F238E27FC236}">
                <a16:creationId xmlns:a16="http://schemas.microsoft.com/office/drawing/2014/main" id="{56A8D929-14EE-220B-4A20-722BF962C7FC}"/>
              </a:ext>
            </a:extLst>
          </p:cNvPr>
          <p:cNvSpPr txBox="1"/>
          <p:nvPr/>
        </p:nvSpPr>
        <p:spPr>
          <a:xfrm rot="5400000">
            <a:off x="6892626" y="8452645"/>
            <a:ext cx="590843" cy="523220"/>
          </a:xfrm>
          <a:prstGeom prst="rect">
            <a:avLst/>
          </a:prstGeom>
          <a:noFill/>
        </p:spPr>
        <p:txBody>
          <a:bodyPr wrap="square" rtlCol="0">
            <a:spAutoFit/>
          </a:bodyPr>
          <a:lstStyle/>
          <a:p>
            <a:r>
              <a:rPr lang="en-US" sz="2800" dirty="0"/>
              <a:t>…</a:t>
            </a:r>
          </a:p>
        </p:txBody>
      </p:sp>
      <p:sp>
        <p:nvSpPr>
          <p:cNvPr id="77" name="TextBox 76">
            <a:extLst>
              <a:ext uri="{FF2B5EF4-FFF2-40B4-BE49-F238E27FC236}">
                <a16:creationId xmlns:a16="http://schemas.microsoft.com/office/drawing/2014/main" id="{93C33467-BA6F-0668-58D1-29AD79AAF073}"/>
              </a:ext>
            </a:extLst>
          </p:cNvPr>
          <p:cNvSpPr txBox="1"/>
          <p:nvPr/>
        </p:nvSpPr>
        <p:spPr>
          <a:xfrm rot="5400000">
            <a:off x="3625831" y="8436996"/>
            <a:ext cx="590843" cy="523220"/>
          </a:xfrm>
          <a:prstGeom prst="rect">
            <a:avLst/>
          </a:prstGeom>
          <a:noFill/>
        </p:spPr>
        <p:txBody>
          <a:bodyPr wrap="square" rtlCol="0">
            <a:spAutoFit/>
          </a:bodyPr>
          <a:lstStyle/>
          <a:p>
            <a:r>
              <a:rPr lang="en-US" sz="2800" dirty="0"/>
              <a:t>…</a:t>
            </a:r>
          </a:p>
        </p:txBody>
      </p:sp>
      <p:sp>
        <p:nvSpPr>
          <p:cNvPr id="80" name="TextBox 79">
            <a:extLst>
              <a:ext uri="{FF2B5EF4-FFF2-40B4-BE49-F238E27FC236}">
                <a16:creationId xmlns:a16="http://schemas.microsoft.com/office/drawing/2014/main" id="{452D8F42-BCD6-7439-9E48-AD90914697B4}"/>
              </a:ext>
            </a:extLst>
          </p:cNvPr>
          <p:cNvSpPr txBox="1"/>
          <p:nvPr/>
        </p:nvSpPr>
        <p:spPr>
          <a:xfrm>
            <a:off x="1248396" y="5420755"/>
            <a:ext cx="2943616" cy="477054"/>
          </a:xfrm>
          <a:prstGeom prst="rect">
            <a:avLst/>
          </a:prstGeom>
          <a:noFill/>
        </p:spPr>
        <p:txBody>
          <a:bodyPr wrap="square" rtlCol="0">
            <a:spAutoFit/>
          </a:bodyPr>
          <a:lstStyle/>
          <a:p>
            <a:r>
              <a:rPr lang="en-US" sz="2500" b="1" dirty="0"/>
              <a:t>TLB Miss at Stack 5</a:t>
            </a:r>
          </a:p>
        </p:txBody>
      </p:sp>
      <p:sp>
        <p:nvSpPr>
          <p:cNvPr id="5" name="TextBox 4">
            <a:extLst>
              <a:ext uri="{FF2B5EF4-FFF2-40B4-BE49-F238E27FC236}">
                <a16:creationId xmlns:a16="http://schemas.microsoft.com/office/drawing/2014/main" id="{96793A90-D584-9E7B-465C-69E1286600BA}"/>
              </a:ext>
            </a:extLst>
          </p:cNvPr>
          <p:cNvSpPr txBox="1"/>
          <p:nvPr/>
        </p:nvSpPr>
        <p:spPr>
          <a:xfrm>
            <a:off x="6713174" y="2164026"/>
            <a:ext cx="3383068" cy="477054"/>
          </a:xfrm>
          <a:prstGeom prst="rect">
            <a:avLst/>
          </a:prstGeom>
          <a:noFill/>
        </p:spPr>
        <p:txBody>
          <a:bodyPr wrap="square" rtlCol="0">
            <a:spAutoFit/>
          </a:bodyPr>
          <a:lstStyle/>
          <a:p>
            <a:r>
              <a:rPr lang="en-US" sz="2500" dirty="0"/>
              <a:t>Virtual Address (VA1)</a:t>
            </a:r>
          </a:p>
        </p:txBody>
      </p:sp>
      <p:cxnSp>
        <p:nvCxnSpPr>
          <p:cNvPr id="10" name="Straight Connector 9">
            <a:extLst>
              <a:ext uri="{FF2B5EF4-FFF2-40B4-BE49-F238E27FC236}">
                <a16:creationId xmlns:a16="http://schemas.microsoft.com/office/drawing/2014/main" id="{AB58E7F7-3B9E-8E21-4660-268945677010}"/>
              </a:ext>
            </a:extLst>
          </p:cNvPr>
          <p:cNvCxnSpPr>
            <a:cxnSpLocks/>
          </p:cNvCxnSpPr>
          <p:nvPr/>
        </p:nvCxnSpPr>
        <p:spPr>
          <a:xfrm>
            <a:off x="8520618" y="2658247"/>
            <a:ext cx="0" cy="7236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A9FFEC4-A481-56FC-BDA5-7B6064E6A3C0}"/>
              </a:ext>
            </a:extLst>
          </p:cNvPr>
          <p:cNvCxnSpPr>
            <a:cxnSpLocks/>
          </p:cNvCxnSpPr>
          <p:nvPr/>
        </p:nvCxnSpPr>
        <p:spPr>
          <a:xfrm flipH="1">
            <a:off x="8250443" y="3381889"/>
            <a:ext cx="2701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C7B07B2F-9D92-6C39-9AE9-41B5B79D5711}"/>
              </a:ext>
            </a:extLst>
          </p:cNvPr>
          <p:cNvSpPr/>
          <p:nvPr/>
        </p:nvSpPr>
        <p:spPr>
          <a:xfrm>
            <a:off x="5443976" y="3444477"/>
            <a:ext cx="1707182" cy="1428537"/>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8AE1D7C-AA4E-1F41-D9DD-0BBBF47B95ED}"/>
              </a:ext>
            </a:extLst>
          </p:cNvPr>
          <p:cNvSpPr/>
          <p:nvPr/>
        </p:nvSpPr>
        <p:spPr>
          <a:xfrm>
            <a:off x="5446686" y="3442924"/>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ndParaRPr>
          </a:p>
        </p:txBody>
      </p:sp>
      <p:sp>
        <p:nvSpPr>
          <p:cNvPr id="42" name="Rectangle 41">
            <a:extLst>
              <a:ext uri="{FF2B5EF4-FFF2-40B4-BE49-F238E27FC236}">
                <a16:creationId xmlns:a16="http://schemas.microsoft.com/office/drawing/2014/main" id="{89DD2225-95CD-A95C-92B7-CA2EBD644F07}"/>
              </a:ext>
            </a:extLst>
          </p:cNvPr>
          <p:cNvSpPr/>
          <p:nvPr/>
        </p:nvSpPr>
        <p:spPr>
          <a:xfrm>
            <a:off x="5445330" y="3742216"/>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 dirty="0">
                <a:solidFill>
                  <a:schemeClr val="tx1"/>
                </a:solidFill>
              </a:rPr>
              <a:t>VA2/PA2</a:t>
            </a:r>
          </a:p>
        </p:txBody>
      </p:sp>
      <p:sp>
        <p:nvSpPr>
          <p:cNvPr id="57" name="Rectangle 56">
            <a:extLst>
              <a:ext uri="{FF2B5EF4-FFF2-40B4-BE49-F238E27FC236}">
                <a16:creationId xmlns:a16="http://schemas.microsoft.com/office/drawing/2014/main" id="{0C8EA8CA-1B96-9974-03DD-34CD4DCC2785}"/>
              </a:ext>
            </a:extLst>
          </p:cNvPr>
          <p:cNvSpPr/>
          <p:nvPr/>
        </p:nvSpPr>
        <p:spPr>
          <a:xfrm>
            <a:off x="5454137" y="4257552"/>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 dirty="0">
                <a:solidFill>
                  <a:schemeClr val="tx1"/>
                </a:solidFill>
              </a:rPr>
              <a:t>VA1/PA1</a:t>
            </a:r>
          </a:p>
        </p:txBody>
      </p:sp>
      <p:cxnSp>
        <p:nvCxnSpPr>
          <p:cNvPr id="63" name="Elbow Connector 62">
            <a:extLst>
              <a:ext uri="{FF2B5EF4-FFF2-40B4-BE49-F238E27FC236}">
                <a16:creationId xmlns:a16="http://schemas.microsoft.com/office/drawing/2014/main" id="{DBA1AECC-B084-D86A-4D7C-980373CDF82B}"/>
              </a:ext>
            </a:extLst>
          </p:cNvPr>
          <p:cNvCxnSpPr>
            <a:cxnSpLocks/>
          </p:cNvCxnSpPr>
          <p:nvPr/>
        </p:nvCxnSpPr>
        <p:spPr>
          <a:xfrm rot="5400000">
            <a:off x="7187114" y="3650440"/>
            <a:ext cx="780880" cy="79183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A6EBE93-E645-9C61-19BB-46EADCEDD485}"/>
              </a:ext>
            </a:extLst>
          </p:cNvPr>
          <p:cNvCxnSpPr>
            <a:cxnSpLocks/>
          </p:cNvCxnSpPr>
          <p:nvPr/>
        </p:nvCxnSpPr>
        <p:spPr>
          <a:xfrm>
            <a:off x="8520618" y="3381889"/>
            <a:ext cx="2701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D7E9618F-9C11-71D6-22D8-3EC7FA050EEE}"/>
              </a:ext>
            </a:extLst>
          </p:cNvPr>
          <p:cNvSpPr/>
          <p:nvPr/>
        </p:nvSpPr>
        <p:spPr>
          <a:xfrm>
            <a:off x="9824924" y="3443993"/>
            <a:ext cx="1707182" cy="1428537"/>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DC9B194B-A302-55FD-07A6-BD3E02A09E37}"/>
              </a:ext>
            </a:extLst>
          </p:cNvPr>
          <p:cNvSpPr txBox="1"/>
          <p:nvPr/>
        </p:nvSpPr>
        <p:spPr>
          <a:xfrm rot="5400000">
            <a:off x="10524612" y="4559608"/>
            <a:ext cx="590843" cy="523220"/>
          </a:xfrm>
          <a:prstGeom prst="rect">
            <a:avLst/>
          </a:prstGeom>
          <a:noFill/>
        </p:spPr>
        <p:txBody>
          <a:bodyPr wrap="square" rtlCol="0">
            <a:spAutoFit/>
          </a:bodyPr>
          <a:lstStyle/>
          <a:p>
            <a:r>
              <a:rPr lang="en-US" sz="2800" dirty="0"/>
              <a:t>…</a:t>
            </a:r>
          </a:p>
        </p:txBody>
      </p:sp>
      <p:sp>
        <p:nvSpPr>
          <p:cNvPr id="69" name="Rectangle 68">
            <a:extLst>
              <a:ext uri="{FF2B5EF4-FFF2-40B4-BE49-F238E27FC236}">
                <a16:creationId xmlns:a16="http://schemas.microsoft.com/office/drawing/2014/main" id="{FE5F0818-E20B-CB4E-0B39-F69D6361D0DD}"/>
              </a:ext>
            </a:extLst>
          </p:cNvPr>
          <p:cNvSpPr/>
          <p:nvPr/>
        </p:nvSpPr>
        <p:spPr>
          <a:xfrm>
            <a:off x="9827634" y="3442440"/>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ndParaRPr>
          </a:p>
        </p:txBody>
      </p:sp>
      <p:sp>
        <p:nvSpPr>
          <p:cNvPr id="71" name="Rectangle 70">
            <a:extLst>
              <a:ext uri="{FF2B5EF4-FFF2-40B4-BE49-F238E27FC236}">
                <a16:creationId xmlns:a16="http://schemas.microsoft.com/office/drawing/2014/main" id="{D2CB51E5-2C10-7E9B-6389-E080811B3529}"/>
              </a:ext>
            </a:extLst>
          </p:cNvPr>
          <p:cNvSpPr/>
          <p:nvPr/>
        </p:nvSpPr>
        <p:spPr>
          <a:xfrm>
            <a:off x="9826278" y="3741732"/>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 dirty="0">
                <a:solidFill>
                  <a:schemeClr val="tx1"/>
                </a:solidFill>
              </a:rPr>
              <a:t>VA3/PA3</a:t>
            </a:r>
          </a:p>
        </p:txBody>
      </p:sp>
      <p:cxnSp>
        <p:nvCxnSpPr>
          <p:cNvPr id="72" name="Elbow Connector 71">
            <a:extLst>
              <a:ext uri="{FF2B5EF4-FFF2-40B4-BE49-F238E27FC236}">
                <a16:creationId xmlns:a16="http://schemas.microsoft.com/office/drawing/2014/main" id="{2D62811C-4891-0E1F-D417-2FC0C4CB103F}"/>
              </a:ext>
            </a:extLst>
          </p:cNvPr>
          <p:cNvCxnSpPr>
            <a:cxnSpLocks/>
            <a:stCxn id="6" idx="4"/>
            <a:endCxn id="71" idx="1"/>
          </p:cNvCxnSpPr>
          <p:nvPr/>
        </p:nvCxnSpPr>
        <p:spPr>
          <a:xfrm rot="16200000" flipH="1">
            <a:off x="9348702" y="3417747"/>
            <a:ext cx="298303" cy="65685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3850312-DC97-FBB1-8B4F-190DCD06388D}"/>
              </a:ext>
            </a:extLst>
          </p:cNvPr>
          <p:cNvSpPr txBox="1"/>
          <p:nvPr/>
        </p:nvSpPr>
        <p:spPr>
          <a:xfrm rot="5400000">
            <a:off x="6085751" y="4577449"/>
            <a:ext cx="590843" cy="523220"/>
          </a:xfrm>
          <a:prstGeom prst="rect">
            <a:avLst/>
          </a:prstGeom>
          <a:noFill/>
        </p:spPr>
        <p:txBody>
          <a:bodyPr wrap="square" rtlCol="0">
            <a:spAutoFit/>
          </a:bodyPr>
          <a:lstStyle/>
          <a:p>
            <a:r>
              <a:rPr lang="en-US" sz="2800" dirty="0"/>
              <a:t>…</a:t>
            </a:r>
          </a:p>
        </p:txBody>
      </p:sp>
      <p:sp>
        <p:nvSpPr>
          <p:cNvPr id="75" name="TextBox 74">
            <a:extLst>
              <a:ext uri="{FF2B5EF4-FFF2-40B4-BE49-F238E27FC236}">
                <a16:creationId xmlns:a16="http://schemas.microsoft.com/office/drawing/2014/main" id="{213F9AD4-9AC3-95A1-3FBF-84C89C16F81F}"/>
              </a:ext>
            </a:extLst>
          </p:cNvPr>
          <p:cNvSpPr txBox="1"/>
          <p:nvPr/>
        </p:nvSpPr>
        <p:spPr>
          <a:xfrm>
            <a:off x="4945015" y="4183446"/>
            <a:ext cx="806303" cy="477054"/>
          </a:xfrm>
          <a:prstGeom prst="rect">
            <a:avLst/>
          </a:prstGeom>
          <a:noFill/>
        </p:spPr>
        <p:txBody>
          <a:bodyPr wrap="square" rtlCol="0">
            <a:spAutoFit/>
          </a:bodyPr>
          <a:lstStyle/>
          <a:p>
            <a:r>
              <a:rPr lang="en-US" sz="2500" b="1" dirty="0"/>
              <a:t>S0</a:t>
            </a:r>
          </a:p>
        </p:txBody>
      </p:sp>
      <p:sp>
        <p:nvSpPr>
          <p:cNvPr id="76" name="TextBox 75">
            <a:extLst>
              <a:ext uri="{FF2B5EF4-FFF2-40B4-BE49-F238E27FC236}">
                <a16:creationId xmlns:a16="http://schemas.microsoft.com/office/drawing/2014/main" id="{CFDD0A4C-4C68-1835-E190-AD7B5E861C7E}"/>
              </a:ext>
            </a:extLst>
          </p:cNvPr>
          <p:cNvSpPr txBox="1"/>
          <p:nvPr/>
        </p:nvSpPr>
        <p:spPr>
          <a:xfrm>
            <a:off x="11532106" y="3656796"/>
            <a:ext cx="806303" cy="477054"/>
          </a:xfrm>
          <a:prstGeom prst="rect">
            <a:avLst/>
          </a:prstGeom>
          <a:noFill/>
        </p:spPr>
        <p:txBody>
          <a:bodyPr wrap="square" rtlCol="0">
            <a:spAutoFit/>
          </a:bodyPr>
          <a:lstStyle/>
          <a:p>
            <a:r>
              <a:rPr lang="en-US" sz="2500" b="1" dirty="0"/>
              <a:t>S11</a:t>
            </a:r>
          </a:p>
        </p:txBody>
      </p:sp>
      <p:sp>
        <p:nvSpPr>
          <p:cNvPr id="3" name="Oval 2">
            <a:extLst>
              <a:ext uri="{FF2B5EF4-FFF2-40B4-BE49-F238E27FC236}">
                <a16:creationId xmlns:a16="http://schemas.microsoft.com/office/drawing/2014/main" id="{030D2CF5-9CF8-2559-BC27-FC660FCD3A08}"/>
              </a:ext>
            </a:extLst>
          </p:cNvPr>
          <p:cNvSpPr/>
          <p:nvPr/>
        </p:nvSpPr>
        <p:spPr>
          <a:xfrm>
            <a:off x="7530689" y="3053320"/>
            <a:ext cx="727728" cy="54805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b="1" dirty="0">
                <a:solidFill>
                  <a:schemeClr val="tx1"/>
                </a:solidFill>
                <a:cs typeface="Times New Roman" panose="02020603050405020304" pitchFamily="18" charset="0"/>
              </a:rPr>
              <a:t>H1</a:t>
            </a:r>
          </a:p>
        </p:txBody>
      </p:sp>
      <p:sp>
        <p:nvSpPr>
          <p:cNvPr id="6" name="Oval 5">
            <a:extLst>
              <a:ext uri="{FF2B5EF4-FFF2-40B4-BE49-F238E27FC236}">
                <a16:creationId xmlns:a16="http://schemas.microsoft.com/office/drawing/2014/main" id="{8DAC1CD3-E7EB-4E88-214D-44A5C034B8C9}"/>
              </a:ext>
            </a:extLst>
          </p:cNvPr>
          <p:cNvSpPr/>
          <p:nvPr/>
        </p:nvSpPr>
        <p:spPr>
          <a:xfrm>
            <a:off x="8805565" y="3048969"/>
            <a:ext cx="727726" cy="54805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b="1" dirty="0">
                <a:solidFill>
                  <a:schemeClr val="tx1"/>
                </a:solidFill>
                <a:cs typeface="Times New Roman" panose="02020603050405020304" pitchFamily="18" charset="0"/>
              </a:rPr>
              <a:t>H2</a:t>
            </a:r>
          </a:p>
        </p:txBody>
      </p:sp>
    </p:spTree>
    <p:custDataLst>
      <p:tags r:id="rId1"/>
    </p:custDataLst>
    <p:extLst>
      <p:ext uri="{BB962C8B-B14F-4D97-AF65-F5344CB8AC3E}">
        <p14:creationId xmlns:p14="http://schemas.microsoft.com/office/powerpoint/2010/main" val="3701590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直线">
            <a:extLst>
              <a:ext uri="{FF2B5EF4-FFF2-40B4-BE49-F238E27FC236}">
                <a16:creationId xmlns:a16="http://schemas.microsoft.com/office/drawing/2014/main" id="{BC522E40-E1D7-744F-A9F4-D9A308E336F8}"/>
              </a:ext>
            </a:extLst>
          </p:cNvPr>
          <p:cNvSpPr/>
          <p:nvPr/>
        </p:nvSpPr>
        <p:spPr>
          <a:xfrm rot="21600000" flipH="1">
            <a:off x="3696450" y="2621690"/>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5" name="直线">
            <a:extLst>
              <a:ext uri="{FF2B5EF4-FFF2-40B4-BE49-F238E27FC236}">
                <a16:creationId xmlns:a16="http://schemas.microsoft.com/office/drawing/2014/main" id="{77CA2B1B-8CC6-5645-B1F2-8AF08EBB88B4}"/>
              </a:ext>
            </a:extLst>
          </p:cNvPr>
          <p:cNvSpPr/>
          <p:nvPr/>
        </p:nvSpPr>
        <p:spPr>
          <a:xfrm rot="21600000" flipH="1">
            <a:off x="1581964" y="4445945"/>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7" name="直线">
            <a:extLst>
              <a:ext uri="{FF2B5EF4-FFF2-40B4-BE49-F238E27FC236}">
                <a16:creationId xmlns:a16="http://schemas.microsoft.com/office/drawing/2014/main" id="{1BE2495B-496B-4044-800E-0895A8B14D3C}"/>
              </a:ext>
            </a:extLst>
          </p:cNvPr>
          <p:cNvSpPr/>
          <p:nvPr/>
        </p:nvSpPr>
        <p:spPr>
          <a:xfrm rot="21600000" flipH="1">
            <a:off x="2428177" y="3355181"/>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Alternative: Cuckoo Hash Table in PIM</a:t>
            </a:r>
          </a:p>
        </p:txBody>
      </p:sp>
      <p:sp>
        <p:nvSpPr>
          <p:cNvPr id="11" name="矩形">
            <a:extLst>
              <a:ext uri="{FF2B5EF4-FFF2-40B4-BE49-F238E27FC236}">
                <a16:creationId xmlns:a16="http://schemas.microsoft.com/office/drawing/2014/main" id="{29DC37E9-5086-E942-90E6-F83A8A3D00CF}"/>
              </a:ext>
            </a:extLst>
          </p:cNvPr>
          <p:cNvSpPr/>
          <p:nvPr/>
        </p:nvSpPr>
        <p:spPr>
          <a:xfrm>
            <a:off x="1214831" y="220778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0</a:t>
            </a:r>
          </a:p>
        </p:txBody>
      </p:sp>
      <p:sp>
        <p:nvSpPr>
          <p:cNvPr id="13" name="矩形">
            <a:extLst>
              <a:ext uri="{FF2B5EF4-FFF2-40B4-BE49-F238E27FC236}">
                <a16:creationId xmlns:a16="http://schemas.microsoft.com/office/drawing/2014/main" id="{CA0254AD-AA88-D147-B742-15943DFF9FF1}"/>
              </a:ext>
            </a:extLst>
          </p:cNvPr>
          <p:cNvSpPr/>
          <p:nvPr/>
        </p:nvSpPr>
        <p:spPr>
          <a:xfrm>
            <a:off x="2088884" y="221833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4" name="矩形">
            <a:extLst>
              <a:ext uri="{FF2B5EF4-FFF2-40B4-BE49-F238E27FC236}">
                <a16:creationId xmlns:a16="http://schemas.microsoft.com/office/drawing/2014/main" id="{0040A778-04FF-EB44-8762-EAE556B51492}"/>
              </a:ext>
            </a:extLst>
          </p:cNvPr>
          <p:cNvSpPr/>
          <p:nvPr/>
        </p:nvSpPr>
        <p:spPr>
          <a:xfrm>
            <a:off x="1212598" y="295175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5" name="矩形">
            <a:extLst>
              <a:ext uri="{FF2B5EF4-FFF2-40B4-BE49-F238E27FC236}">
                <a16:creationId xmlns:a16="http://schemas.microsoft.com/office/drawing/2014/main" id="{A9C12EC0-50C7-6D40-BE16-4A337AF5A23B}"/>
              </a:ext>
            </a:extLst>
          </p:cNvPr>
          <p:cNvSpPr/>
          <p:nvPr/>
        </p:nvSpPr>
        <p:spPr>
          <a:xfrm>
            <a:off x="2088884" y="295175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6" name="直线">
            <a:extLst>
              <a:ext uri="{FF2B5EF4-FFF2-40B4-BE49-F238E27FC236}">
                <a16:creationId xmlns:a16="http://schemas.microsoft.com/office/drawing/2014/main" id="{9D6C18E5-1034-6742-AC6D-40833BE57304}"/>
              </a:ext>
            </a:extLst>
          </p:cNvPr>
          <p:cNvSpPr/>
          <p:nvPr/>
        </p:nvSpPr>
        <p:spPr>
          <a:xfrm>
            <a:off x="1575613" y="240255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230FAE07-B6C1-B949-8384-9A2140FB4BB8}"/>
              </a:ext>
            </a:extLst>
          </p:cNvPr>
          <p:cNvSpPr/>
          <p:nvPr/>
        </p:nvSpPr>
        <p:spPr>
          <a:xfrm>
            <a:off x="1594662" y="313713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C98B3459-3877-7646-B9BE-24BB0D9711D1}"/>
              </a:ext>
            </a:extLst>
          </p:cNvPr>
          <p:cNvSpPr/>
          <p:nvPr/>
        </p:nvSpPr>
        <p:spPr>
          <a:xfrm>
            <a:off x="1391465" y="259739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BDA2DF44-9F68-1C4F-8674-1C4005390856}"/>
              </a:ext>
            </a:extLst>
          </p:cNvPr>
          <p:cNvSpPr/>
          <p:nvPr/>
        </p:nvSpPr>
        <p:spPr>
          <a:xfrm>
            <a:off x="2274102" y="259104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直线">
            <a:extLst>
              <a:ext uri="{FF2B5EF4-FFF2-40B4-BE49-F238E27FC236}">
                <a16:creationId xmlns:a16="http://schemas.microsoft.com/office/drawing/2014/main" id="{4ADEEE10-056A-0A46-86AB-BFD3B10949F1}"/>
              </a:ext>
            </a:extLst>
          </p:cNvPr>
          <p:cNvSpPr/>
          <p:nvPr/>
        </p:nvSpPr>
        <p:spPr>
          <a:xfrm>
            <a:off x="1575613" y="2584696"/>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 name="直线">
            <a:extLst>
              <a:ext uri="{FF2B5EF4-FFF2-40B4-BE49-F238E27FC236}">
                <a16:creationId xmlns:a16="http://schemas.microsoft.com/office/drawing/2014/main" id="{8D022BFE-1CF7-3E42-B865-C5943533597F}"/>
              </a:ext>
            </a:extLst>
          </p:cNvPr>
          <p:cNvSpPr/>
          <p:nvPr/>
        </p:nvSpPr>
        <p:spPr>
          <a:xfrm rot="21600000" flipH="1">
            <a:off x="1581963" y="2597395"/>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2" name="矩形">
            <a:extLst>
              <a:ext uri="{FF2B5EF4-FFF2-40B4-BE49-F238E27FC236}">
                <a16:creationId xmlns:a16="http://schemas.microsoft.com/office/drawing/2014/main" id="{28D2C1E4-CCAF-A147-A845-3B3ACF11E0E0}"/>
              </a:ext>
            </a:extLst>
          </p:cNvPr>
          <p:cNvSpPr/>
          <p:nvPr/>
        </p:nvSpPr>
        <p:spPr>
          <a:xfrm>
            <a:off x="3314516" y="223431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矩形">
            <a:extLst>
              <a:ext uri="{FF2B5EF4-FFF2-40B4-BE49-F238E27FC236}">
                <a16:creationId xmlns:a16="http://schemas.microsoft.com/office/drawing/2014/main" id="{0BE16DC3-99FF-5240-930F-3D41604D8CFF}"/>
              </a:ext>
            </a:extLst>
          </p:cNvPr>
          <p:cNvSpPr/>
          <p:nvPr/>
        </p:nvSpPr>
        <p:spPr>
          <a:xfrm>
            <a:off x="4192012" y="223532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4" name="矩形">
            <a:extLst>
              <a:ext uri="{FF2B5EF4-FFF2-40B4-BE49-F238E27FC236}">
                <a16:creationId xmlns:a16="http://schemas.microsoft.com/office/drawing/2014/main" id="{91B766AE-8467-BF4C-9AAE-05EBE3B19EB7}"/>
              </a:ext>
            </a:extLst>
          </p:cNvPr>
          <p:cNvSpPr/>
          <p:nvPr/>
        </p:nvSpPr>
        <p:spPr>
          <a:xfrm>
            <a:off x="3314516" y="296137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6" name="直线">
            <a:extLst>
              <a:ext uri="{FF2B5EF4-FFF2-40B4-BE49-F238E27FC236}">
                <a16:creationId xmlns:a16="http://schemas.microsoft.com/office/drawing/2014/main" id="{E28DD27E-BB68-714F-9D5C-4E3998BF3883}"/>
              </a:ext>
            </a:extLst>
          </p:cNvPr>
          <p:cNvSpPr/>
          <p:nvPr/>
        </p:nvSpPr>
        <p:spPr>
          <a:xfrm>
            <a:off x="3677531" y="241852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65ACB832-94BE-0242-B607-84807F877835}"/>
              </a:ext>
            </a:extLst>
          </p:cNvPr>
          <p:cNvSpPr/>
          <p:nvPr/>
        </p:nvSpPr>
        <p:spPr>
          <a:xfrm>
            <a:off x="3696580" y="3153112"/>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351C5A52-AAD8-6249-BF40-9B021B085259}"/>
              </a:ext>
            </a:extLst>
          </p:cNvPr>
          <p:cNvSpPr/>
          <p:nvPr/>
        </p:nvSpPr>
        <p:spPr>
          <a:xfrm>
            <a:off x="3493383" y="2613369"/>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直线">
            <a:extLst>
              <a:ext uri="{FF2B5EF4-FFF2-40B4-BE49-F238E27FC236}">
                <a16:creationId xmlns:a16="http://schemas.microsoft.com/office/drawing/2014/main" id="{E62819EC-A65F-1740-B463-1F7671CA6758}"/>
              </a:ext>
            </a:extLst>
          </p:cNvPr>
          <p:cNvSpPr/>
          <p:nvPr/>
        </p:nvSpPr>
        <p:spPr>
          <a:xfrm>
            <a:off x="4376020" y="260702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0" name="直线">
            <a:extLst>
              <a:ext uri="{FF2B5EF4-FFF2-40B4-BE49-F238E27FC236}">
                <a16:creationId xmlns:a16="http://schemas.microsoft.com/office/drawing/2014/main" id="{3C7A12BA-CD5A-0F44-A4D5-420CB597E636}"/>
              </a:ext>
            </a:extLst>
          </p:cNvPr>
          <p:cNvSpPr/>
          <p:nvPr/>
        </p:nvSpPr>
        <p:spPr>
          <a:xfrm>
            <a:off x="3677529" y="2590160"/>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2" name="直线">
            <a:extLst>
              <a:ext uri="{FF2B5EF4-FFF2-40B4-BE49-F238E27FC236}">
                <a16:creationId xmlns:a16="http://schemas.microsoft.com/office/drawing/2014/main" id="{97FEAD80-362E-A746-95F9-7C9A2AE3517D}"/>
              </a:ext>
            </a:extLst>
          </p:cNvPr>
          <p:cNvSpPr/>
          <p:nvPr/>
        </p:nvSpPr>
        <p:spPr>
          <a:xfrm>
            <a:off x="2470949" y="2413249"/>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3" name="矩形">
            <a:extLst>
              <a:ext uri="{FF2B5EF4-FFF2-40B4-BE49-F238E27FC236}">
                <a16:creationId xmlns:a16="http://schemas.microsoft.com/office/drawing/2014/main" id="{02FFEF89-6B0F-E54C-AFC5-AD29506E0C14}"/>
              </a:ext>
            </a:extLst>
          </p:cNvPr>
          <p:cNvSpPr/>
          <p:nvPr/>
        </p:nvSpPr>
        <p:spPr>
          <a:xfrm>
            <a:off x="1206349" y="405356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4" name="矩形">
            <a:extLst>
              <a:ext uri="{FF2B5EF4-FFF2-40B4-BE49-F238E27FC236}">
                <a16:creationId xmlns:a16="http://schemas.microsoft.com/office/drawing/2014/main" id="{4466A36F-5DE0-724D-B20F-608CFEAA774E}"/>
              </a:ext>
            </a:extLst>
          </p:cNvPr>
          <p:cNvSpPr/>
          <p:nvPr/>
        </p:nvSpPr>
        <p:spPr>
          <a:xfrm>
            <a:off x="2082635" y="405356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5" name="矩形">
            <a:extLst>
              <a:ext uri="{FF2B5EF4-FFF2-40B4-BE49-F238E27FC236}">
                <a16:creationId xmlns:a16="http://schemas.microsoft.com/office/drawing/2014/main" id="{09F3AFBD-7514-CD4A-8E97-ECFF69B2E283}"/>
              </a:ext>
            </a:extLst>
          </p:cNvPr>
          <p:cNvSpPr/>
          <p:nvPr/>
        </p:nvSpPr>
        <p:spPr>
          <a:xfrm>
            <a:off x="1206349" y="478697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6" name="矩形">
            <a:extLst>
              <a:ext uri="{FF2B5EF4-FFF2-40B4-BE49-F238E27FC236}">
                <a16:creationId xmlns:a16="http://schemas.microsoft.com/office/drawing/2014/main" id="{D562D89B-C4C4-8E4E-8881-69D2C760F4B9}"/>
              </a:ext>
            </a:extLst>
          </p:cNvPr>
          <p:cNvSpPr/>
          <p:nvPr/>
        </p:nvSpPr>
        <p:spPr>
          <a:xfrm>
            <a:off x="2082635" y="478697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7" name="直线">
            <a:extLst>
              <a:ext uri="{FF2B5EF4-FFF2-40B4-BE49-F238E27FC236}">
                <a16:creationId xmlns:a16="http://schemas.microsoft.com/office/drawing/2014/main" id="{717E4733-F332-F547-AC4A-067C5264F574}"/>
              </a:ext>
            </a:extLst>
          </p:cNvPr>
          <p:cNvSpPr/>
          <p:nvPr/>
        </p:nvSpPr>
        <p:spPr>
          <a:xfrm>
            <a:off x="1569363" y="423778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8" name="直线">
            <a:extLst>
              <a:ext uri="{FF2B5EF4-FFF2-40B4-BE49-F238E27FC236}">
                <a16:creationId xmlns:a16="http://schemas.microsoft.com/office/drawing/2014/main" id="{91A91835-0EF9-F44E-91A7-E3485D236C73}"/>
              </a:ext>
            </a:extLst>
          </p:cNvPr>
          <p:cNvSpPr/>
          <p:nvPr/>
        </p:nvSpPr>
        <p:spPr>
          <a:xfrm>
            <a:off x="1588413" y="497236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直线">
            <a:extLst>
              <a:ext uri="{FF2B5EF4-FFF2-40B4-BE49-F238E27FC236}">
                <a16:creationId xmlns:a16="http://schemas.microsoft.com/office/drawing/2014/main" id="{15359EF0-DA62-5F4A-9BB9-4A297599C218}"/>
              </a:ext>
            </a:extLst>
          </p:cNvPr>
          <p:cNvSpPr/>
          <p:nvPr/>
        </p:nvSpPr>
        <p:spPr>
          <a:xfrm>
            <a:off x="1385216" y="4432624"/>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0" name="直线">
            <a:extLst>
              <a:ext uri="{FF2B5EF4-FFF2-40B4-BE49-F238E27FC236}">
                <a16:creationId xmlns:a16="http://schemas.microsoft.com/office/drawing/2014/main" id="{23EA924C-18E4-0245-9B1C-55E86EAE2B1C}"/>
              </a:ext>
            </a:extLst>
          </p:cNvPr>
          <p:cNvSpPr/>
          <p:nvPr/>
        </p:nvSpPr>
        <p:spPr>
          <a:xfrm>
            <a:off x="2267852" y="4426274"/>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1" name="直线">
            <a:extLst>
              <a:ext uri="{FF2B5EF4-FFF2-40B4-BE49-F238E27FC236}">
                <a16:creationId xmlns:a16="http://schemas.microsoft.com/office/drawing/2014/main" id="{BFAFCA88-58D3-DA4A-8032-1FB34FE4331F}"/>
              </a:ext>
            </a:extLst>
          </p:cNvPr>
          <p:cNvSpPr/>
          <p:nvPr/>
        </p:nvSpPr>
        <p:spPr>
          <a:xfrm>
            <a:off x="1569363" y="4419924"/>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3" name="矩形">
            <a:extLst>
              <a:ext uri="{FF2B5EF4-FFF2-40B4-BE49-F238E27FC236}">
                <a16:creationId xmlns:a16="http://schemas.microsoft.com/office/drawing/2014/main" id="{39495C44-1D82-634E-86C3-1C4FFF6F6538}"/>
              </a:ext>
            </a:extLst>
          </p:cNvPr>
          <p:cNvSpPr/>
          <p:nvPr/>
        </p:nvSpPr>
        <p:spPr>
          <a:xfrm>
            <a:off x="3308265" y="406954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4" name="矩形">
            <a:extLst>
              <a:ext uri="{FF2B5EF4-FFF2-40B4-BE49-F238E27FC236}">
                <a16:creationId xmlns:a16="http://schemas.microsoft.com/office/drawing/2014/main" id="{485D89AE-87EB-DA46-A20F-D7E98AE5909E}"/>
              </a:ext>
            </a:extLst>
          </p:cNvPr>
          <p:cNvSpPr/>
          <p:nvPr/>
        </p:nvSpPr>
        <p:spPr>
          <a:xfrm>
            <a:off x="4192990" y="40703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5" name="矩形">
            <a:extLst>
              <a:ext uri="{FF2B5EF4-FFF2-40B4-BE49-F238E27FC236}">
                <a16:creationId xmlns:a16="http://schemas.microsoft.com/office/drawing/2014/main" id="{132FFEFB-8C88-F247-9FF1-DB2C0F1E15EE}"/>
              </a:ext>
            </a:extLst>
          </p:cNvPr>
          <p:cNvSpPr/>
          <p:nvPr/>
        </p:nvSpPr>
        <p:spPr>
          <a:xfrm>
            <a:off x="3308265" y="480295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6" name="矩形">
            <a:extLst>
              <a:ext uri="{FF2B5EF4-FFF2-40B4-BE49-F238E27FC236}">
                <a16:creationId xmlns:a16="http://schemas.microsoft.com/office/drawing/2014/main" id="{5B20C371-4BB0-B747-A6EA-F1CF8A332C80}"/>
              </a:ext>
            </a:extLst>
          </p:cNvPr>
          <p:cNvSpPr/>
          <p:nvPr/>
        </p:nvSpPr>
        <p:spPr>
          <a:xfrm>
            <a:off x="4192990" y="481571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7" name="直线">
            <a:extLst>
              <a:ext uri="{FF2B5EF4-FFF2-40B4-BE49-F238E27FC236}">
                <a16:creationId xmlns:a16="http://schemas.microsoft.com/office/drawing/2014/main" id="{9C5FFE57-CB30-F745-9404-3535CB6623CD}"/>
              </a:ext>
            </a:extLst>
          </p:cNvPr>
          <p:cNvSpPr/>
          <p:nvPr/>
        </p:nvSpPr>
        <p:spPr>
          <a:xfrm>
            <a:off x="3671279" y="425375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439BE31-73E9-184D-8A35-CD788C10023E}"/>
              </a:ext>
            </a:extLst>
          </p:cNvPr>
          <p:cNvSpPr/>
          <p:nvPr/>
        </p:nvSpPr>
        <p:spPr>
          <a:xfrm>
            <a:off x="3690330" y="4957859"/>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47B5411C-5317-E143-9EBB-E996C5565791}"/>
              </a:ext>
            </a:extLst>
          </p:cNvPr>
          <p:cNvSpPr/>
          <p:nvPr/>
        </p:nvSpPr>
        <p:spPr>
          <a:xfrm>
            <a:off x="3487133" y="4448599"/>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03B671A0-3FBE-B845-843F-7A19A9D0F650}"/>
              </a:ext>
            </a:extLst>
          </p:cNvPr>
          <p:cNvSpPr/>
          <p:nvPr/>
        </p:nvSpPr>
        <p:spPr>
          <a:xfrm>
            <a:off x="4369769" y="4442248"/>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D51EEE01-7D35-A04D-9875-C8AFACEDE2F9}"/>
              </a:ext>
            </a:extLst>
          </p:cNvPr>
          <p:cNvSpPr/>
          <p:nvPr/>
        </p:nvSpPr>
        <p:spPr>
          <a:xfrm>
            <a:off x="3671279" y="4435899"/>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D6F87284-2C52-984C-8DFF-0FC450511589}"/>
              </a:ext>
            </a:extLst>
          </p:cNvPr>
          <p:cNvSpPr/>
          <p:nvPr/>
        </p:nvSpPr>
        <p:spPr>
          <a:xfrm rot="21600000" flipH="1">
            <a:off x="3677630" y="4448599"/>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3" name="直线">
            <a:extLst>
              <a:ext uri="{FF2B5EF4-FFF2-40B4-BE49-F238E27FC236}">
                <a16:creationId xmlns:a16="http://schemas.microsoft.com/office/drawing/2014/main" id="{1F32B03D-35B7-A246-9210-28FD14759A22}"/>
              </a:ext>
            </a:extLst>
          </p:cNvPr>
          <p:cNvSpPr/>
          <p:nvPr/>
        </p:nvSpPr>
        <p:spPr>
          <a:xfrm>
            <a:off x="2464698" y="4978715"/>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直线">
            <a:extLst>
              <a:ext uri="{FF2B5EF4-FFF2-40B4-BE49-F238E27FC236}">
                <a16:creationId xmlns:a16="http://schemas.microsoft.com/office/drawing/2014/main" id="{775B3E08-152B-4B4E-802E-1F893F47EB08}"/>
              </a:ext>
            </a:extLst>
          </p:cNvPr>
          <p:cNvSpPr/>
          <p:nvPr/>
        </p:nvSpPr>
        <p:spPr>
          <a:xfrm>
            <a:off x="1385115" y="3333985"/>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5" name="直线">
            <a:extLst>
              <a:ext uri="{FF2B5EF4-FFF2-40B4-BE49-F238E27FC236}">
                <a16:creationId xmlns:a16="http://schemas.microsoft.com/office/drawing/2014/main" id="{C26DD01A-FEF4-394D-8759-46D9C8882E4A}"/>
              </a:ext>
            </a:extLst>
          </p:cNvPr>
          <p:cNvSpPr/>
          <p:nvPr/>
        </p:nvSpPr>
        <p:spPr>
          <a:xfrm>
            <a:off x="4350521" y="3346683"/>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6" name="直线">
            <a:extLst>
              <a:ext uri="{FF2B5EF4-FFF2-40B4-BE49-F238E27FC236}">
                <a16:creationId xmlns:a16="http://schemas.microsoft.com/office/drawing/2014/main" id="{CBF7FC72-2728-9649-BA2D-5CCCA48D741C}"/>
              </a:ext>
            </a:extLst>
          </p:cNvPr>
          <p:cNvSpPr/>
          <p:nvPr/>
        </p:nvSpPr>
        <p:spPr>
          <a:xfrm>
            <a:off x="2470949" y="3321285"/>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8" name="Rounded Rectangle 57">
            <a:extLst>
              <a:ext uri="{FF2B5EF4-FFF2-40B4-BE49-F238E27FC236}">
                <a16:creationId xmlns:a16="http://schemas.microsoft.com/office/drawing/2014/main" id="{FB95D364-23DA-B84F-82B2-3A652A7B03BC}"/>
              </a:ext>
            </a:extLst>
          </p:cNvPr>
          <p:cNvSpPr/>
          <p:nvPr/>
        </p:nvSpPr>
        <p:spPr>
          <a:xfrm rot="16200000">
            <a:off x="-948488" y="3470878"/>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9" name="Straight Arrow Connector 58">
            <a:extLst>
              <a:ext uri="{FF2B5EF4-FFF2-40B4-BE49-F238E27FC236}">
                <a16:creationId xmlns:a16="http://schemas.microsoft.com/office/drawing/2014/main" id="{2D1F314C-84BD-A641-BCFC-E042BE52E452}"/>
              </a:ext>
            </a:extLst>
          </p:cNvPr>
          <p:cNvCxnSpPr>
            <a:stCxn id="11" idx="1"/>
          </p:cNvCxnSpPr>
          <p:nvPr/>
        </p:nvCxnSpPr>
        <p:spPr>
          <a:xfrm flipH="1">
            <a:off x="735225" y="240558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60" name="Straight Arrow Connector 59">
            <a:extLst>
              <a:ext uri="{FF2B5EF4-FFF2-40B4-BE49-F238E27FC236}">
                <a16:creationId xmlns:a16="http://schemas.microsoft.com/office/drawing/2014/main" id="{32933F72-FD1C-A74D-900D-03360F983D99}"/>
              </a:ext>
            </a:extLst>
          </p:cNvPr>
          <p:cNvCxnSpPr>
            <a:stCxn id="35" idx="1"/>
          </p:cNvCxnSpPr>
          <p:nvPr/>
        </p:nvCxnSpPr>
        <p:spPr>
          <a:xfrm flipH="1">
            <a:off x="732992" y="4985353"/>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62" name="Elbow Connector 61">
            <a:extLst>
              <a:ext uri="{FF2B5EF4-FFF2-40B4-BE49-F238E27FC236}">
                <a16:creationId xmlns:a16="http://schemas.microsoft.com/office/drawing/2014/main" id="{74B97319-A456-534B-9636-824F3E69CBBA}"/>
              </a:ext>
            </a:extLst>
          </p:cNvPr>
          <p:cNvCxnSpPr>
            <a:cxnSpLocks/>
            <a:endCxn id="58" idx="1"/>
          </p:cNvCxnSpPr>
          <p:nvPr/>
        </p:nvCxnSpPr>
        <p:spPr>
          <a:xfrm rot="5400000" flipH="1">
            <a:off x="2439237" y="3256883"/>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4" name="TextBox 3">
            <a:extLst>
              <a:ext uri="{FF2B5EF4-FFF2-40B4-BE49-F238E27FC236}">
                <a16:creationId xmlns:a16="http://schemas.microsoft.com/office/drawing/2014/main" id="{5A5464C9-2350-714E-8530-ACB605D3249A}"/>
              </a:ext>
            </a:extLst>
          </p:cNvPr>
          <p:cNvSpPr txBox="1"/>
          <p:nvPr/>
        </p:nvSpPr>
        <p:spPr>
          <a:xfrm>
            <a:off x="0" y="1113379"/>
            <a:ext cx="11851271" cy="477054"/>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t>Parallel accesses are issued across different stacks in PIM</a:t>
            </a:r>
          </a:p>
        </p:txBody>
      </p:sp>
      <p:sp>
        <p:nvSpPr>
          <p:cNvPr id="144" name="矩形">
            <a:extLst>
              <a:ext uri="{FF2B5EF4-FFF2-40B4-BE49-F238E27FC236}">
                <a16:creationId xmlns:a16="http://schemas.microsoft.com/office/drawing/2014/main" id="{38F2F110-CBDC-FC4F-8F20-7116B64B43BC}"/>
              </a:ext>
            </a:extLst>
          </p:cNvPr>
          <p:cNvSpPr/>
          <p:nvPr/>
        </p:nvSpPr>
        <p:spPr>
          <a:xfrm>
            <a:off x="1206349" y="2198473"/>
            <a:ext cx="388334" cy="385912"/>
          </a:xfrm>
          <a:prstGeom prst="rect">
            <a:avLst/>
          </a:prstGeom>
          <a:noFill/>
          <a:ln w="19050" cap="flat" cmpd="sng">
            <a:solidFill>
              <a:srgbClr val="FF0000"/>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sp>
        <p:nvSpPr>
          <p:cNvPr id="155" name="矩形">
            <a:extLst>
              <a:ext uri="{FF2B5EF4-FFF2-40B4-BE49-F238E27FC236}">
                <a16:creationId xmlns:a16="http://schemas.microsoft.com/office/drawing/2014/main" id="{37BD50BF-3F84-6145-978D-6D8E642B3FC8}"/>
              </a:ext>
            </a:extLst>
          </p:cNvPr>
          <p:cNvSpPr/>
          <p:nvPr/>
        </p:nvSpPr>
        <p:spPr>
          <a:xfrm>
            <a:off x="4186589" y="296244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9C66BD38-E63E-694A-8ADF-7854F8463443}"/>
              </a:ext>
            </a:extLst>
          </p:cNvPr>
          <p:cNvCxnSpPr>
            <a:cxnSpLocks/>
          </p:cNvCxnSpPr>
          <p:nvPr/>
        </p:nvCxnSpPr>
        <p:spPr>
          <a:xfrm rot="16200000" flipV="1">
            <a:off x="2437650" y="298736"/>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65" name="矩形">
            <a:extLst>
              <a:ext uri="{FF2B5EF4-FFF2-40B4-BE49-F238E27FC236}">
                <a16:creationId xmlns:a16="http://schemas.microsoft.com/office/drawing/2014/main" id="{8C5042E3-21BA-F609-6B1F-79659B74AC96}"/>
              </a:ext>
            </a:extLst>
          </p:cNvPr>
          <p:cNvSpPr/>
          <p:nvPr/>
        </p:nvSpPr>
        <p:spPr>
          <a:xfrm>
            <a:off x="4190338" y="2230252"/>
            <a:ext cx="379143" cy="392448"/>
          </a:xfrm>
          <a:prstGeom prst="rect">
            <a:avLst/>
          </a:prstGeom>
          <a:noFill/>
          <a:ln w="19050" cap="flat" cmpd="sng">
            <a:solidFill>
              <a:srgbClr val="FF0000"/>
            </a:solidFill>
            <a:prstDash val="solid"/>
            <a:miter/>
          </a:ln>
        </p:spPr>
        <p:txBody>
          <a:bodyPr vert="horz" wrap="square" lIns="0" tIns="45720" rIns="0" bIns="45720" anchor="ctr" anchorCtr="0"/>
          <a:lstStyle/>
          <a:p>
            <a:pPr algn="ctr"/>
            <a:endParaRPr lang="en-US" altLang="en-US" b="1" dirty="0">
              <a:solidFill>
                <a:schemeClr val="bg1"/>
              </a:solidFill>
              <a:latin typeface="Times New Roman" panose="02020603050405020304" charset="0"/>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sp>
        <p:nvSpPr>
          <p:cNvPr id="3" name="Right Arrow 2">
            <a:extLst>
              <a:ext uri="{FF2B5EF4-FFF2-40B4-BE49-F238E27FC236}">
                <a16:creationId xmlns:a16="http://schemas.microsoft.com/office/drawing/2014/main" id="{824B5CAA-B4DA-D70E-766E-7EAE5AF71CC4}"/>
              </a:ext>
            </a:extLst>
          </p:cNvPr>
          <p:cNvSpPr/>
          <p:nvPr/>
        </p:nvSpPr>
        <p:spPr>
          <a:xfrm rot="16200000">
            <a:off x="304328" y="3471901"/>
            <a:ext cx="2192001" cy="424815"/>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6">
            <a:extLst>
              <a:ext uri="{FF2B5EF4-FFF2-40B4-BE49-F238E27FC236}">
                <a16:creationId xmlns:a16="http://schemas.microsoft.com/office/drawing/2014/main" id="{4B73B0C7-658E-FAB5-FFEF-8B94F57FDF2D}"/>
              </a:ext>
            </a:extLst>
          </p:cNvPr>
          <p:cNvSpPr/>
          <p:nvPr/>
        </p:nvSpPr>
        <p:spPr>
          <a:xfrm rot="19169296">
            <a:off x="1147953" y="3524169"/>
            <a:ext cx="3422589" cy="424817"/>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56A8D929-14EE-220B-4A20-722BF962C7FC}"/>
              </a:ext>
            </a:extLst>
          </p:cNvPr>
          <p:cNvSpPr txBox="1"/>
          <p:nvPr/>
        </p:nvSpPr>
        <p:spPr>
          <a:xfrm rot="5400000">
            <a:off x="6892626" y="8452645"/>
            <a:ext cx="590843" cy="523220"/>
          </a:xfrm>
          <a:prstGeom prst="rect">
            <a:avLst/>
          </a:prstGeom>
          <a:noFill/>
        </p:spPr>
        <p:txBody>
          <a:bodyPr wrap="square" rtlCol="0">
            <a:spAutoFit/>
          </a:bodyPr>
          <a:lstStyle/>
          <a:p>
            <a:r>
              <a:rPr lang="en-US" sz="2800" dirty="0"/>
              <a:t>…</a:t>
            </a:r>
          </a:p>
        </p:txBody>
      </p:sp>
      <p:sp>
        <p:nvSpPr>
          <p:cNvPr id="77" name="TextBox 76">
            <a:extLst>
              <a:ext uri="{FF2B5EF4-FFF2-40B4-BE49-F238E27FC236}">
                <a16:creationId xmlns:a16="http://schemas.microsoft.com/office/drawing/2014/main" id="{93C33467-BA6F-0668-58D1-29AD79AAF073}"/>
              </a:ext>
            </a:extLst>
          </p:cNvPr>
          <p:cNvSpPr txBox="1"/>
          <p:nvPr/>
        </p:nvSpPr>
        <p:spPr>
          <a:xfrm rot="5400000">
            <a:off x="3625831" y="8436996"/>
            <a:ext cx="590843" cy="523220"/>
          </a:xfrm>
          <a:prstGeom prst="rect">
            <a:avLst/>
          </a:prstGeom>
          <a:noFill/>
        </p:spPr>
        <p:txBody>
          <a:bodyPr wrap="square" rtlCol="0">
            <a:spAutoFit/>
          </a:bodyPr>
          <a:lstStyle/>
          <a:p>
            <a:r>
              <a:rPr lang="en-US" sz="2800" dirty="0"/>
              <a:t>…</a:t>
            </a:r>
          </a:p>
        </p:txBody>
      </p:sp>
      <p:sp>
        <p:nvSpPr>
          <p:cNvPr id="80" name="TextBox 79">
            <a:extLst>
              <a:ext uri="{FF2B5EF4-FFF2-40B4-BE49-F238E27FC236}">
                <a16:creationId xmlns:a16="http://schemas.microsoft.com/office/drawing/2014/main" id="{452D8F42-BCD6-7439-9E48-AD90914697B4}"/>
              </a:ext>
            </a:extLst>
          </p:cNvPr>
          <p:cNvSpPr txBox="1"/>
          <p:nvPr/>
        </p:nvSpPr>
        <p:spPr>
          <a:xfrm>
            <a:off x="1248396" y="5420755"/>
            <a:ext cx="2943616" cy="477054"/>
          </a:xfrm>
          <a:prstGeom prst="rect">
            <a:avLst/>
          </a:prstGeom>
          <a:noFill/>
        </p:spPr>
        <p:txBody>
          <a:bodyPr wrap="square" rtlCol="0">
            <a:spAutoFit/>
          </a:bodyPr>
          <a:lstStyle/>
          <a:p>
            <a:r>
              <a:rPr lang="en-US" sz="2500" b="1" dirty="0"/>
              <a:t>TLB Miss at Stack 5</a:t>
            </a:r>
          </a:p>
        </p:txBody>
      </p:sp>
      <p:sp>
        <p:nvSpPr>
          <p:cNvPr id="5" name="TextBox 4">
            <a:extLst>
              <a:ext uri="{FF2B5EF4-FFF2-40B4-BE49-F238E27FC236}">
                <a16:creationId xmlns:a16="http://schemas.microsoft.com/office/drawing/2014/main" id="{96793A90-D584-9E7B-465C-69E1286600BA}"/>
              </a:ext>
            </a:extLst>
          </p:cNvPr>
          <p:cNvSpPr txBox="1"/>
          <p:nvPr/>
        </p:nvSpPr>
        <p:spPr>
          <a:xfrm>
            <a:off x="6713174" y="2164026"/>
            <a:ext cx="3383068" cy="477054"/>
          </a:xfrm>
          <a:prstGeom prst="rect">
            <a:avLst/>
          </a:prstGeom>
          <a:noFill/>
        </p:spPr>
        <p:txBody>
          <a:bodyPr wrap="square" rtlCol="0">
            <a:spAutoFit/>
          </a:bodyPr>
          <a:lstStyle/>
          <a:p>
            <a:r>
              <a:rPr lang="en-US" sz="2500" dirty="0"/>
              <a:t>Virtual Address (VA1)</a:t>
            </a:r>
          </a:p>
        </p:txBody>
      </p:sp>
      <p:cxnSp>
        <p:nvCxnSpPr>
          <p:cNvPr id="10" name="Straight Connector 9">
            <a:extLst>
              <a:ext uri="{FF2B5EF4-FFF2-40B4-BE49-F238E27FC236}">
                <a16:creationId xmlns:a16="http://schemas.microsoft.com/office/drawing/2014/main" id="{AB58E7F7-3B9E-8E21-4660-268945677010}"/>
              </a:ext>
            </a:extLst>
          </p:cNvPr>
          <p:cNvCxnSpPr>
            <a:cxnSpLocks/>
          </p:cNvCxnSpPr>
          <p:nvPr/>
        </p:nvCxnSpPr>
        <p:spPr>
          <a:xfrm>
            <a:off x="8520618" y="2658247"/>
            <a:ext cx="0" cy="7236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A9FFEC4-A481-56FC-BDA5-7B6064E6A3C0}"/>
              </a:ext>
            </a:extLst>
          </p:cNvPr>
          <p:cNvCxnSpPr>
            <a:cxnSpLocks/>
          </p:cNvCxnSpPr>
          <p:nvPr/>
        </p:nvCxnSpPr>
        <p:spPr>
          <a:xfrm flipH="1">
            <a:off x="8250443" y="3381889"/>
            <a:ext cx="2701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C7B07B2F-9D92-6C39-9AE9-41B5B79D5711}"/>
              </a:ext>
            </a:extLst>
          </p:cNvPr>
          <p:cNvSpPr/>
          <p:nvPr/>
        </p:nvSpPr>
        <p:spPr>
          <a:xfrm>
            <a:off x="5443976" y="3444477"/>
            <a:ext cx="1707182" cy="1428537"/>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8AE1D7C-AA4E-1F41-D9DD-0BBBF47B95ED}"/>
              </a:ext>
            </a:extLst>
          </p:cNvPr>
          <p:cNvSpPr/>
          <p:nvPr/>
        </p:nvSpPr>
        <p:spPr>
          <a:xfrm>
            <a:off x="5446686" y="3442924"/>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ndParaRPr>
          </a:p>
        </p:txBody>
      </p:sp>
      <p:sp>
        <p:nvSpPr>
          <p:cNvPr id="42" name="Rectangle 41">
            <a:extLst>
              <a:ext uri="{FF2B5EF4-FFF2-40B4-BE49-F238E27FC236}">
                <a16:creationId xmlns:a16="http://schemas.microsoft.com/office/drawing/2014/main" id="{89DD2225-95CD-A95C-92B7-CA2EBD644F07}"/>
              </a:ext>
            </a:extLst>
          </p:cNvPr>
          <p:cNvSpPr/>
          <p:nvPr/>
        </p:nvSpPr>
        <p:spPr>
          <a:xfrm>
            <a:off x="5445330" y="3742216"/>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 dirty="0">
                <a:solidFill>
                  <a:schemeClr val="tx1"/>
                </a:solidFill>
              </a:rPr>
              <a:t>VA2/PA2</a:t>
            </a:r>
          </a:p>
        </p:txBody>
      </p:sp>
      <p:sp>
        <p:nvSpPr>
          <p:cNvPr id="57" name="Rectangle 56">
            <a:extLst>
              <a:ext uri="{FF2B5EF4-FFF2-40B4-BE49-F238E27FC236}">
                <a16:creationId xmlns:a16="http://schemas.microsoft.com/office/drawing/2014/main" id="{0C8EA8CA-1B96-9974-03DD-34CD4DCC2785}"/>
              </a:ext>
            </a:extLst>
          </p:cNvPr>
          <p:cNvSpPr/>
          <p:nvPr/>
        </p:nvSpPr>
        <p:spPr>
          <a:xfrm>
            <a:off x="5454137" y="4257552"/>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 dirty="0">
                <a:solidFill>
                  <a:schemeClr val="tx1"/>
                </a:solidFill>
              </a:rPr>
              <a:t>VA1/PA1</a:t>
            </a:r>
          </a:p>
        </p:txBody>
      </p:sp>
      <p:cxnSp>
        <p:nvCxnSpPr>
          <p:cNvPr id="64" name="Straight Arrow Connector 63">
            <a:extLst>
              <a:ext uri="{FF2B5EF4-FFF2-40B4-BE49-F238E27FC236}">
                <a16:creationId xmlns:a16="http://schemas.microsoft.com/office/drawing/2014/main" id="{BA6EBE93-E645-9C61-19BB-46EADCEDD485}"/>
              </a:ext>
            </a:extLst>
          </p:cNvPr>
          <p:cNvCxnSpPr>
            <a:cxnSpLocks/>
          </p:cNvCxnSpPr>
          <p:nvPr/>
        </p:nvCxnSpPr>
        <p:spPr>
          <a:xfrm>
            <a:off x="8520618" y="3381889"/>
            <a:ext cx="2701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D7E9618F-9C11-71D6-22D8-3EC7FA050EEE}"/>
              </a:ext>
            </a:extLst>
          </p:cNvPr>
          <p:cNvSpPr/>
          <p:nvPr/>
        </p:nvSpPr>
        <p:spPr>
          <a:xfrm>
            <a:off x="9824924" y="3443993"/>
            <a:ext cx="1707182" cy="1428537"/>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DC9B194B-A302-55FD-07A6-BD3E02A09E37}"/>
              </a:ext>
            </a:extLst>
          </p:cNvPr>
          <p:cNvSpPr txBox="1"/>
          <p:nvPr/>
        </p:nvSpPr>
        <p:spPr>
          <a:xfrm rot="5400000">
            <a:off x="10524612" y="4559608"/>
            <a:ext cx="590843" cy="523220"/>
          </a:xfrm>
          <a:prstGeom prst="rect">
            <a:avLst/>
          </a:prstGeom>
          <a:noFill/>
        </p:spPr>
        <p:txBody>
          <a:bodyPr wrap="square" rtlCol="0">
            <a:spAutoFit/>
          </a:bodyPr>
          <a:lstStyle/>
          <a:p>
            <a:r>
              <a:rPr lang="en-US" sz="2800" dirty="0"/>
              <a:t>…</a:t>
            </a:r>
          </a:p>
        </p:txBody>
      </p:sp>
      <p:sp>
        <p:nvSpPr>
          <p:cNvPr id="69" name="Rectangle 68">
            <a:extLst>
              <a:ext uri="{FF2B5EF4-FFF2-40B4-BE49-F238E27FC236}">
                <a16:creationId xmlns:a16="http://schemas.microsoft.com/office/drawing/2014/main" id="{FE5F0818-E20B-CB4E-0B39-F69D6361D0DD}"/>
              </a:ext>
            </a:extLst>
          </p:cNvPr>
          <p:cNvSpPr/>
          <p:nvPr/>
        </p:nvSpPr>
        <p:spPr>
          <a:xfrm>
            <a:off x="9827634" y="3442440"/>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ndParaRPr>
          </a:p>
        </p:txBody>
      </p:sp>
      <p:sp>
        <p:nvSpPr>
          <p:cNvPr id="71" name="Rectangle 70">
            <a:extLst>
              <a:ext uri="{FF2B5EF4-FFF2-40B4-BE49-F238E27FC236}">
                <a16:creationId xmlns:a16="http://schemas.microsoft.com/office/drawing/2014/main" id="{D2CB51E5-2C10-7E9B-6389-E080811B3529}"/>
              </a:ext>
            </a:extLst>
          </p:cNvPr>
          <p:cNvSpPr/>
          <p:nvPr/>
        </p:nvSpPr>
        <p:spPr>
          <a:xfrm>
            <a:off x="9826278" y="3741732"/>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 dirty="0">
                <a:solidFill>
                  <a:schemeClr val="tx1"/>
                </a:solidFill>
              </a:rPr>
              <a:t>VA3/PA3</a:t>
            </a:r>
          </a:p>
        </p:txBody>
      </p:sp>
      <p:sp>
        <p:nvSpPr>
          <p:cNvPr id="73" name="TextBox 72">
            <a:extLst>
              <a:ext uri="{FF2B5EF4-FFF2-40B4-BE49-F238E27FC236}">
                <a16:creationId xmlns:a16="http://schemas.microsoft.com/office/drawing/2014/main" id="{23850312-DC97-FBB1-8B4F-190DCD06388D}"/>
              </a:ext>
            </a:extLst>
          </p:cNvPr>
          <p:cNvSpPr txBox="1"/>
          <p:nvPr/>
        </p:nvSpPr>
        <p:spPr>
          <a:xfrm rot="5400000">
            <a:off x="6085751" y="4577449"/>
            <a:ext cx="590843" cy="523220"/>
          </a:xfrm>
          <a:prstGeom prst="rect">
            <a:avLst/>
          </a:prstGeom>
          <a:noFill/>
        </p:spPr>
        <p:txBody>
          <a:bodyPr wrap="square" rtlCol="0">
            <a:spAutoFit/>
          </a:bodyPr>
          <a:lstStyle/>
          <a:p>
            <a:r>
              <a:rPr lang="en-US" sz="2800" dirty="0"/>
              <a:t>…</a:t>
            </a:r>
          </a:p>
        </p:txBody>
      </p:sp>
      <p:sp>
        <p:nvSpPr>
          <p:cNvPr id="75" name="TextBox 74">
            <a:extLst>
              <a:ext uri="{FF2B5EF4-FFF2-40B4-BE49-F238E27FC236}">
                <a16:creationId xmlns:a16="http://schemas.microsoft.com/office/drawing/2014/main" id="{213F9AD4-9AC3-95A1-3FBF-84C89C16F81F}"/>
              </a:ext>
            </a:extLst>
          </p:cNvPr>
          <p:cNvSpPr txBox="1"/>
          <p:nvPr/>
        </p:nvSpPr>
        <p:spPr>
          <a:xfrm>
            <a:off x="4945015" y="4183446"/>
            <a:ext cx="806303" cy="477054"/>
          </a:xfrm>
          <a:prstGeom prst="rect">
            <a:avLst/>
          </a:prstGeom>
          <a:noFill/>
        </p:spPr>
        <p:txBody>
          <a:bodyPr wrap="square" rtlCol="0">
            <a:spAutoFit/>
          </a:bodyPr>
          <a:lstStyle/>
          <a:p>
            <a:r>
              <a:rPr lang="en-US" sz="2500" b="1" dirty="0"/>
              <a:t>S0</a:t>
            </a:r>
          </a:p>
        </p:txBody>
      </p:sp>
      <p:sp>
        <p:nvSpPr>
          <p:cNvPr id="76" name="TextBox 75">
            <a:extLst>
              <a:ext uri="{FF2B5EF4-FFF2-40B4-BE49-F238E27FC236}">
                <a16:creationId xmlns:a16="http://schemas.microsoft.com/office/drawing/2014/main" id="{CFDD0A4C-4C68-1835-E190-AD7B5E861C7E}"/>
              </a:ext>
            </a:extLst>
          </p:cNvPr>
          <p:cNvSpPr txBox="1"/>
          <p:nvPr/>
        </p:nvSpPr>
        <p:spPr>
          <a:xfrm>
            <a:off x="11532106" y="3656796"/>
            <a:ext cx="806303" cy="477054"/>
          </a:xfrm>
          <a:prstGeom prst="rect">
            <a:avLst/>
          </a:prstGeom>
          <a:noFill/>
        </p:spPr>
        <p:txBody>
          <a:bodyPr wrap="square" rtlCol="0">
            <a:spAutoFit/>
          </a:bodyPr>
          <a:lstStyle/>
          <a:p>
            <a:r>
              <a:rPr lang="en-US" sz="2500" b="1" dirty="0"/>
              <a:t>S11</a:t>
            </a:r>
          </a:p>
        </p:txBody>
      </p:sp>
      <p:sp>
        <p:nvSpPr>
          <p:cNvPr id="78" name="TextBox 77">
            <a:extLst>
              <a:ext uri="{FF2B5EF4-FFF2-40B4-BE49-F238E27FC236}">
                <a16:creationId xmlns:a16="http://schemas.microsoft.com/office/drawing/2014/main" id="{D3A4AA23-F405-1022-14A0-59B597766C39}"/>
              </a:ext>
            </a:extLst>
          </p:cNvPr>
          <p:cNvSpPr txBox="1"/>
          <p:nvPr/>
        </p:nvSpPr>
        <p:spPr>
          <a:xfrm rot="19151671">
            <a:off x="1902595" y="3646793"/>
            <a:ext cx="1644562" cy="369332"/>
          </a:xfrm>
          <a:prstGeom prst="rect">
            <a:avLst/>
          </a:prstGeom>
          <a:noFill/>
        </p:spPr>
        <p:txBody>
          <a:bodyPr wrap="square" lIns="0" rIns="0" rtlCol="0">
            <a:spAutoFit/>
          </a:bodyPr>
          <a:lstStyle/>
          <a:p>
            <a:r>
              <a:rPr lang="en-US" b="1" dirty="0">
                <a:solidFill>
                  <a:schemeClr val="bg1"/>
                </a:solidFill>
              </a:rPr>
              <a:t>Parallel Access 1</a:t>
            </a:r>
          </a:p>
        </p:txBody>
      </p:sp>
      <p:sp>
        <p:nvSpPr>
          <p:cNvPr id="6" name="TextBox 5">
            <a:extLst>
              <a:ext uri="{FF2B5EF4-FFF2-40B4-BE49-F238E27FC236}">
                <a16:creationId xmlns:a16="http://schemas.microsoft.com/office/drawing/2014/main" id="{E98A0FE0-335D-7667-EDB9-0A2313FBA207}"/>
              </a:ext>
            </a:extLst>
          </p:cNvPr>
          <p:cNvSpPr txBox="1"/>
          <p:nvPr/>
        </p:nvSpPr>
        <p:spPr>
          <a:xfrm rot="16200000">
            <a:off x="569210" y="3555298"/>
            <a:ext cx="1644562" cy="369332"/>
          </a:xfrm>
          <a:prstGeom prst="rect">
            <a:avLst/>
          </a:prstGeom>
          <a:noFill/>
        </p:spPr>
        <p:txBody>
          <a:bodyPr wrap="square" lIns="0" rIns="0" rtlCol="0">
            <a:spAutoFit/>
          </a:bodyPr>
          <a:lstStyle/>
          <a:p>
            <a:r>
              <a:rPr lang="en-US" b="1" dirty="0">
                <a:solidFill>
                  <a:schemeClr val="bg1"/>
                </a:solidFill>
              </a:rPr>
              <a:t>Parallel Access 2</a:t>
            </a:r>
          </a:p>
        </p:txBody>
      </p:sp>
      <p:sp>
        <p:nvSpPr>
          <p:cNvPr id="82" name="Rectangle 81">
            <a:extLst>
              <a:ext uri="{FF2B5EF4-FFF2-40B4-BE49-F238E27FC236}">
                <a16:creationId xmlns:a16="http://schemas.microsoft.com/office/drawing/2014/main" id="{B42ABE80-EDE7-D6E4-D18B-8EC60C90B8AD}"/>
              </a:ext>
            </a:extLst>
          </p:cNvPr>
          <p:cNvSpPr/>
          <p:nvPr/>
        </p:nvSpPr>
        <p:spPr>
          <a:xfrm>
            <a:off x="9824924" y="3731226"/>
            <a:ext cx="1727504" cy="310427"/>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A7D066BF-823F-418E-42B6-1B164E1F18E7}"/>
              </a:ext>
            </a:extLst>
          </p:cNvPr>
          <p:cNvSpPr/>
          <p:nvPr/>
        </p:nvSpPr>
        <p:spPr>
          <a:xfrm>
            <a:off x="5433815" y="4242783"/>
            <a:ext cx="1717343" cy="310427"/>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B49C25DA-B9DE-12C1-DE9E-C40FAE45B54F}"/>
              </a:ext>
            </a:extLst>
          </p:cNvPr>
          <p:cNvCxnSpPr>
            <a:cxnSpLocks/>
          </p:cNvCxnSpPr>
          <p:nvPr/>
        </p:nvCxnSpPr>
        <p:spPr>
          <a:xfrm rot="5400000">
            <a:off x="7187114" y="3650440"/>
            <a:ext cx="780880" cy="79183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C227BF4C-82EA-2FF7-E694-294F69D3931A}"/>
              </a:ext>
            </a:extLst>
          </p:cNvPr>
          <p:cNvCxnSpPr>
            <a:cxnSpLocks/>
            <a:stCxn id="81" idx="4"/>
          </p:cNvCxnSpPr>
          <p:nvPr/>
        </p:nvCxnSpPr>
        <p:spPr>
          <a:xfrm rot="16200000" flipH="1">
            <a:off x="9348702" y="3417747"/>
            <a:ext cx="298303" cy="65685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F3D676F6-B7C4-9EBD-CF85-05F524AAC597}"/>
              </a:ext>
            </a:extLst>
          </p:cNvPr>
          <p:cNvSpPr/>
          <p:nvPr/>
        </p:nvSpPr>
        <p:spPr>
          <a:xfrm>
            <a:off x="7530689" y="3053320"/>
            <a:ext cx="727728" cy="54805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b="1" dirty="0">
                <a:solidFill>
                  <a:schemeClr val="tx1"/>
                </a:solidFill>
                <a:cs typeface="Times New Roman" panose="02020603050405020304" pitchFamily="18" charset="0"/>
              </a:rPr>
              <a:t>H1</a:t>
            </a:r>
          </a:p>
        </p:txBody>
      </p:sp>
      <p:sp>
        <p:nvSpPr>
          <p:cNvPr id="81" name="Oval 80">
            <a:extLst>
              <a:ext uri="{FF2B5EF4-FFF2-40B4-BE49-F238E27FC236}">
                <a16:creationId xmlns:a16="http://schemas.microsoft.com/office/drawing/2014/main" id="{DDBB5347-B96D-B89C-DFDE-23C0AAC131E4}"/>
              </a:ext>
            </a:extLst>
          </p:cNvPr>
          <p:cNvSpPr/>
          <p:nvPr/>
        </p:nvSpPr>
        <p:spPr>
          <a:xfrm>
            <a:off x="8805565" y="3048969"/>
            <a:ext cx="727726" cy="54805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b="1" dirty="0">
                <a:solidFill>
                  <a:schemeClr val="tx1"/>
                </a:solidFill>
                <a:cs typeface="Times New Roman" panose="02020603050405020304" pitchFamily="18" charset="0"/>
              </a:rPr>
              <a:t>H2</a:t>
            </a:r>
          </a:p>
        </p:txBody>
      </p:sp>
    </p:spTree>
    <p:custDataLst>
      <p:tags r:id="rId1"/>
    </p:custDataLst>
    <p:extLst>
      <p:ext uri="{BB962C8B-B14F-4D97-AF65-F5344CB8AC3E}">
        <p14:creationId xmlns:p14="http://schemas.microsoft.com/office/powerpoint/2010/main" val="1488777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直线">
            <a:extLst>
              <a:ext uri="{FF2B5EF4-FFF2-40B4-BE49-F238E27FC236}">
                <a16:creationId xmlns:a16="http://schemas.microsoft.com/office/drawing/2014/main" id="{BC522E40-E1D7-744F-A9F4-D9A308E336F8}"/>
              </a:ext>
            </a:extLst>
          </p:cNvPr>
          <p:cNvSpPr/>
          <p:nvPr/>
        </p:nvSpPr>
        <p:spPr>
          <a:xfrm rot="21600000" flipH="1">
            <a:off x="3696450" y="2621690"/>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5" name="直线">
            <a:extLst>
              <a:ext uri="{FF2B5EF4-FFF2-40B4-BE49-F238E27FC236}">
                <a16:creationId xmlns:a16="http://schemas.microsoft.com/office/drawing/2014/main" id="{77CA2B1B-8CC6-5645-B1F2-8AF08EBB88B4}"/>
              </a:ext>
            </a:extLst>
          </p:cNvPr>
          <p:cNvSpPr/>
          <p:nvPr/>
        </p:nvSpPr>
        <p:spPr>
          <a:xfrm rot="21600000" flipH="1">
            <a:off x="1581964" y="4445945"/>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7" name="直线">
            <a:extLst>
              <a:ext uri="{FF2B5EF4-FFF2-40B4-BE49-F238E27FC236}">
                <a16:creationId xmlns:a16="http://schemas.microsoft.com/office/drawing/2014/main" id="{1BE2495B-496B-4044-800E-0895A8B14D3C}"/>
              </a:ext>
            </a:extLst>
          </p:cNvPr>
          <p:cNvSpPr/>
          <p:nvPr/>
        </p:nvSpPr>
        <p:spPr>
          <a:xfrm rot="21600000" flipH="1">
            <a:off x="2428177" y="3355181"/>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Alternative: Cuckoo Hash Table in PIM</a:t>
            </a:r>
          </a:p>
        </p:txBody>
      </p:sp>
      <p:sp>
        <p:nvSpPr>
          <p:cNvPr id="11" name="矩形">
            <a:extLst>
              <a:ext uri="{FF2B5EF4-FFF2-40B4-BE49-F238E27FC236}">
                <a16:creationId xmlns:a16="http://schemas.microsoft.com/office/drawing/2014/main" id="{29DC37E9-5086-E942-90E6-F83A8A3D00CF}"/>
              </a:ext>
            </a:extLst>
          </p:cNvPr>
          <p:cNvSpPr/>
          <p:nvPr/>
        </p:nvSpPr>
        <p:spPr>
          <a:xfrm>
            <a:off x="1214831" y="220778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0</a:t>
            </a:r>
          </a:p>
        </p:txBody>
      </p:sp>
      <p:sp>
        <p:nvSpPr>
          <p:cNvPr id="13" name="矩形">
            <a:extLst>
              <a:ext uri="{FF2B5EF4-FFF2-40B4-BE49-F238E27FC236}">
                <a16:creationId xmlns:a16="http://schemas.microsoft.com/office/drawing/2014/main" id="{CA0254AD-AA88-D147-B742-15943DFF9FF1}"/>
              </a:ext>
            </a:extLst>
          </p:cNvPr>
          <p:cNvSpPr/>
          <p:nvPr/>
        </p:nvSpPr>
        <p:spPr>
          <a:xfrm>
            <a:off x="2088884" y="221833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4" name="矩形">
            <a:extLst>
              <a:ext uri="{FF2B5EF4-FFF2-40B4-BE49-F238E27FC236}">
                <a16:creationId xmlns:a16="http://schemas.microsoft.com/office/drawing/2014/main" id="{0040A778-04FF-EB44-8762-EAE556B51492}"/>
              </a:ext>
            </a:extLst>
          </p:cNvPr>
          <p:cNvSpPr/>
          <p:nvPr/>
        </p:nvSpPr>
        <p:spPr>
          <a:xfrm>
            <a:off x="1212598" y="295175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5" name="矩形">
            <a:extLst>
              <a:ext uri="{FF2B5EF4-FFF2-40B4-BE49-F238E27FC236}">
                <a16:creationId xmlns:a16="http://schemas.microsoft.com/office/drawing/2014/main" id="{A9C12EC0-50C7-6D40-BE16-4A337AF5A23B}"/>
              </a:ext>
            </a:extLst>
          </p:cNvPr>
          <p:cNvSpPr/>
          <p:nvPr/>
        </p:nvSpPr>
        <p:spPr>
          <a:xfrm>
            <a:off x="2088884" y="295175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6" name="直线">
            <a:extLst>
              <a:ext uri="{FF2B5EF4-FFF2-40B4-BE49-F238E27FC236}">
                <a16:creationId xmlns:a16="http://schemas.microsoft.com/office/drawing/2014/main" id="{9D6C18E5-1034-6742-AC6D-40833BE57304}"/>
              </a:ext>
            </a:extLst>
          </p:cNvPr>
          <p:cNvSpPr/>
          <p:nvPr/>
        </p:nvSpPr>
        <p:spPr>
          <a:xfrm>
            <a:off x="1575613" y="240255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230FAE07-B6C1-B949-8384-9A2140FB4BB8}"/>
              </a:ext>
            </a:extLst>
          </p:cNvPr>
          <p:cNvSpPr/>
          <p:nvPr/>
        </p:nvSpPr>
        <p:spPr>
          <a:xfrm>
            <a:off x="1594662" y="313713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C98B3459-3877-7646-B9BE-24BB0D9711D1}"/>
              </a:ext>
            </a:extLst>
          </p:cNvPr>
          <p:cNvSpPr/>
          <p:nvPr/>
        </p:nvSpPr>
        <p:spPr>
          <a:xfrm>
            <a:off x="1391465" y="259739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BDA2DF44-9F68-1C4F-8674-1C4005390856}"/>
              </a:ext>
            </a:extLst>
          </p:cNvPr>
          <p:cNvSpPr/>
          <p:nvPr/>
        </p:nvSpPr>
        <p:spPr>
          <a:xfrm>
            <a:off x="2274102" y="259104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直线">
            <a:extLst>
              <a:ext uri="{FF2B5EF4-FFF2-40B4-BE49-F238E27FC236}">
                <a16:creationId xmlns:a16="http://schemas.microsoft.com/office/drawing/2014/main" id="{4ADEEE10-056A-0A46-86AB-BFD3B10949F1}"/>
              </a:ext>
            </a:extLst>
          </p:cNvPr>
          <p:cNvSpPr/>
          <p:nvPr/>
        </p:nvSpPr>
        <p:spPr>
          <a:xfrm>
            <a:off x="1575613" y="2584696"/>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 name="直线">
            <a:extLst>
              <a:ext uri="{FF2B5EF4-FFF2-40B4-BE49-F238E27FC236}">
                <a16:creationId xmlns:a16="http://schemas.microsoft.com/office/drawing/2014/main" id="{8D022BFE-1CF7-3E42-B865-C5943533597F}"/>
              </a:ext>
            </a:extLst>
          </p:cNvPr>
          <p:cNvSpPr/>
          <p:nvPr/>
        </p:nvSpPr>
        <p:spPr>
          <a:xfrm rot="21600000" flipH="1">
            <a:off x="1581963" y="2597395"/>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2" name="矩形">
            <a:extLst>
              <a:ext uri="{FF2B5EF4-FFF2-40B4-BE49-F238E27FC236}">
                <a16:creationId xmlns:a16="http://schemas.microsoft.com/office/drawing/2014/main" id="{28D2C1E4-CCAF-A147-A845-3B3ACF11E0E0}"/>
              </a:ext>
            </a:extLst>
          </p:cNvPr>
          <p:cNvSpPr/>
          <p:nvPr/>
        </p:nvSpPr>
        <p:spPr>
          <a:xfrm>
            <a:off x="3314516" y="223431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矩形">
            <a:extLst>
              <a:ext uri="{FF2B5EF4-FFF2-40B4-BE49-F238E27FC236}">
                <a16:creationId xmlns:a16="http://schemas.microsoft.com/office/drawing/2014/main" id="{0BE16DC3-99FF-5240-930F-3D41604D8CFF}"/>
              </a:ext>
            </a:extLst>
          </p:cNvPr>
          <p:cNvSpPr/>
          <p:nvPr/>
        </p:nvSpPr>
        <p:spPr>
          <a:xfrm>
            <a:off x="4192012" y="223532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4" name="矩形">
            <a:extLst>
              <a:ext uri="{FF2B5EF4-FFF2-40B4-BE49-F238E27FC236}">
                <a16:creationId xmlns:a16="http://schemas.microsoft.com/office/drawing/2014/main" id="{91B766AE-8467-BF4C-9AAE-05EBE3B19EB7}"/>
              </a:ext>
            </a:extLst>
          </p:cNvPr>
          <p:cNvSpPr/>
          <p:nvPr/>
        </p:nvSpPr>
        <p:spPr>
          <a:xfrm>
            <a:off x="3314516" y="296137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6" name="直线">
            <a:extLst>
              <a:ext uri="{FF2B5EF4-FFF2-40B4-BE49-F238E27FC236}">
                <a16:creationId xmlns:a16="http://schemas.microsoft.com/office/drawing/2014/main" id="{E28DD27E-BB68-714F-9D5C-4E3998BF3883}"/>
              </a:ext>
            </a:extLst>
          </p:cNvPr>
          <p:cNvSpPr/>
          <p:nvPr/>
        </p:nvSpPr>
        <p:spPr>
          <a:xfrm>
            <a:off x="3677531" y="241852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65ACB832-94BE-0242-B607-84807F877835}"/>
              </a:ext>
            </a:extLst>
          </p:cNvPr>
          <p:cNvSpPr/>
          <p:nvPr/>
        </p:nvSpPr>
        <p:spPr>
          <a:xfrm>
            <a:off x="3696580" y="3153112"/>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351C5A52-AAD8-6249-BF40-9B021B085259}"/>
              </a:ext>
            </a:extLst>
          </p:cNvPr>
          <p:cNvSpPr/>
          <p:nvPr/>
        </p:nvSpPr>
        <p:spPr>
          <a:xfrm>
            <a:off x="3493383" y="2613369"/>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直线">
            <a:extLst>
              <a:ext uri="{FF2B5EF4-FFF2-40B4-BE49-F238E27FC236}">
                <a16:creationId xmlns:a16="http://schemas.microsoft.com/office/drawing/2014/main" id="{E62819EC-A65F-1740-B463-1F7671CA6758}"/>
              </a:ext>
            </a:extLst>
          </p:cNvPr>
          <p:cNvSpPr/>
          <p:nvPr/>
        </p:nvSpPr>
        <p:spPr>
          <a:xfrm>
            <a:off x="4376020" y="260702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0" name="直线">
            <a:extLst>
              <a:ext uri="{FF2B5EF4-FFF2-40B4-BE49-F238E27FC236}">
                <a16:creationId xmlns:a16="http://schemas.microsoft.com/office/drawing/2014/main" id="{3C7A12BA-CD5A-0F44-A4D5-420CB597E636}"/>
              </a:ext>
            </a:extLst>
          </p:cNvPr>
          <p:cNvSpPr/>
          <p:nvPr/>
        </p:nvSpPr>
        <p:spPr>
          <a:xfrm>
            <a:off x="3677529" y="2590160"/>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2" name="直线">
            <a:extLst>
              <a:ext uri="{FF2B5EF4-FFF2-40B4-BE49-F238E27FC236}">
                <a16:creationId xmlns:a16="http://schemas.microsoft.com/office/drawing/2014/main" id="{97FEAD80-362E-A746-95F9-7C9A2AE3517D}"/>
              </a:ext>
            </a:extLst>
          </p:cNvPr>
          <p:cNvSpPr/>
          <p:nvPr/>
        </p:nvSpPr>
        <p:spPr>
          <a:xfrm>
            <a:off x="2470949" y="2413249"/>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3" name="矩形">
            <a:extLst>
              <a:ext uri="{FF2B5EF4-FFF2-40B4-BE49-F238E27FC236}">
                <a16:creationId xmlns:a16="http://schemas.microsoft.com/office/drawing/2014/main" id="{02FFEF89-6B0F-E54C-AFC5-AD29506E0C14}"/>
              </a:ext>
            </a:extLst>
          </p:cNvPr>
          <p:cNvSpPr/>
          <p:nvPr/>
        </p:nvSpPr>
        <p:spPr>
          <a:xfrm>
            <a:off x="1206349" y="405356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4" name="矩形">
            <a:extLst>
              <a:ext uri="{FF2B5EF4-FFF2-40B4-BE49-F238E27FC236}">
                <a16:creationId xmlns:a16="http://schemas.microsoft.com/office/drawing/2014/main" id="{4466A36F-5DE0-724D-B20F-608CFEAA774E}"/>
              </a:ext>
            </a:extLst>
          </p:cNvPr>
          <p:cNvSpPr/>
          <p:nvPr/>
        </p:nvSpPr>
        <p:spPr>
          <a:xfrm>
            <a:off x="2082635" y="405356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5" name="矩形">
            <a:extLst>
              <a:ext uri="{FF2B5EF4-FFF2-40B4-BE49-F238E27FC236}">
                <a16:creationId xmlns:a16="http://schemas.microsoft.com/office/drawing/2014/main" id="{09F3AFBD-7514-CD4A-8E97-ECFF69B2E283}"/>
              </a:ext>
            </a:extLst>
          </p:cNvPr>
          <p:cNvSpPr/>
          <p:nvPr/>
        </p:nvSpPr>
        <p:spPr>
          <a:xfrm>
            <a:off x="1206349" y="478697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6" name="矩形">
            <a:extLst>
              <a:ext uri="{FF2B5EF4-FFF2-40B4-BE49-F238E27FC236}">
                <a16:creationId xmlns:a16="http://schemas.microsoft.com/office/drawing/2014/main" id="{D562D89B-C4C4-8E4E-8881-69D2C760F4B9}"/>
              </a:ext>
            </a:extLst>
          </p:cNvPr>
          <p:cNvSpPr/>
          <p:nvPr/>
        </p:nvSpPr>
        <p:spPr>
          <a:xfrm>
            <a:off x="2082635" y="478697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7" name="直线">
            <a:extLst>
              <a:ext uri="{FF2B5EF4-FFF2-40B4-BE49-F238E27FC236}">
                <a16:creationId xmlns:a16="http://schemas.microsoft.com/office/drawing/2014/main" id="{717E4733-F332-F547-AC4A-067C5264F574}"/>
              </a:ext>
            </a:extLst>
          </p:cNvPr>
          <p:cNvSpPr/>
          <p:nvPr/>
        </p:nvSpPr>
        <p:spPr>
          <a:xfrm>
            <a:off x="1569363" y="423778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8" name="直线">
            <a:extLst>
              <a:ext uri="{FF2B5EF4-FFF2-40B4-BE49-F238E27FC236}">
                <a16:creationId xmlns:a16="http://schemas.microsoft.com/office/drawing/2014/main" id="{91A91835-0EF9-F44E-91A7-E3485D236C73}"/>
              </a:ext>
            </a:extLst>
          </p:cNvPr>
          <p:cNvSpPr/>
          <p:nvPr/>
        </p:nvSpPr>
        <p:spPr>
          <a:xfrm>
            <a:off x="1588413" y="497236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直线">
            <a:extLst>
              <a:ext uri="{FF2B5EF4-FFF2-40B4-BE49-F238E27FC236}">
                <a16:creationId xmlns:a16="http://schemas.microsoft.com/office/drawing/2014/main" id="{15359EF0-DA62-5F4A-9BB9-4A297599C218}"/>
              </a:ext>
            </a:extLst>
          </p:cNvPr>
          <p:cNvSpPr/>
          <p:nvPr/>
        </p:nvSpPr>
        <p:spPr>
          <a:xfrm>
            <a:off x="1385216" y="4432624"/>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0" name="直线">
            <a:extLst>
              <a:ext uri="{FF2B5EF4-FFF2-40B4-BE49-F238E27FC236}">
                <a16:creationId xmlns:a16="http://schemas.microsoft.com/office/drawing/2014/main" id="{23EA924C-18E4-0245-9B1C-55E86EAE2B1C}"/>
              </a:ext>
            </a:extLst>
          </p:cNvPr>
          <p:cNvSpPr/>
          <p:nvPr/>
        </p:nvSpPr>
        <p:spPr>
          <a:xfrm>
            <a:off x="2267852" y="4426274"/>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1" name="直线">
            <a:extLst>
              <a:ext uri="{FF2B5EF4-FFF2-40B4-BE49-F238E27FC236}">
                <a16:creationId xmlns:a16="http://schemas.microsoft.com/office/drawing/2014/main" id="{BFAFCA88-58D3-DA4A-8032-1FB34FE4331F}"/>
              </a:ext>
            </a:extLst>
          </p:cNvPr>
          <p:cNvSpPr/>
          <p:nvPr/>
        </p:nvSpPr>
        <p:spPr>
          <a:xfrm>
            <a:off x="1569363" y="4419924"/>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3" name="矩形">
            <a:extLst>
              <a:ext uri="{FF2B5EF4-FFF2-40B4-BE49-F238E27FC236}">
                <a16:creationId xmlns:a16="http://schemas.microsoft.com/office/drawing/2014/main" id="{39495C44-1D82-634E-86C3-1C4FFF6F6538}"/>
              </a:ext>
            </a:extLst>
          </p:cNvPr>
          <p:cNvSpPr/>
          <p:nvPr/>
        </p:nvSpPr>
        <p:spPr>
          <a:xfrm>
            <a:off x="3308265" y="406954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4" name="矩形">
            <a:extLst>
              <a:ext uri="{FF2B5EF4-FFF2-40B4-BE49-F238E27FC236}">
                <a16:creationId xmlns:a16="http://schemas.microsoft.com/office/drawing/2014/main" id="{485D89AE-87EB-DA46-A20F-D7E98AE5909E}"/>
              </a:ext>
            </a:extLst>
          </p:cNvPr>
          <p:cNvSpPr/>
          <p:nvPr/>
        </p:nvSpPr>
        <p:spPr>
          <a:xfrm>
            <a:off x="4192990" y="40703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5" name="矩形">
            <a:extLst>
              <a:ext uri="{FF2B5EF4-FFF2-40B4-BE49-F238E27FC236}">
                <a16:creationId xmlns:a16="http://schemas.microsoft.com/office/drawing/2014/main" id="{132FFEFB-8C88-F247-9FF1-DB2C0F1E15EE}"/>
              </a:ext>
            </a:extLst>
          </p:cNvPr>
          <p:cNvSpPr/>
          <p:nvPr/>
        </p:nvSpPr>
        <p:spPr>
          <a:xfrm>
            <a:off x="3308265" y="480295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6" name="矩形">
            <a:extLst>
              <a:ext uri="{FF2B5EF4-FFF2-40B4-BE49-F238E27FC236}">
                <a16:creationId xmlns:a16="http://schemas.microsoft.com/office/drawing/2014/main" id="{5B20C371-4BB0-B747-A6EA-F1CF8A332C80}"/>
              </a:ext>
            </a:extLst>
          </p:cNvPr>
          <p:cNvSpPr/>
          <p:nvPr/>
        </p:nvSpPr>
        <p:spPr>
          <a:xfrm>
            <a:off x="4192990" y="481571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7" name="直线">
            <a:extLst>
              <a:ext uri="{FF2B5EF4-FFF2-40B4-BE49-F238E27FC236}">
                <a16:creationId xmlns:a16="http://schemas.microsoft.com/office/drawing/2014/main" id="{9C5FFE57-CB30-F745-9404-3535CB6623CD}"/>
              </a:ext>
            </a:extLst>
          </p:cNvPr>
          <p:cNvSpPr/>
          <p:nvPr/>
        </p:nvSpPr>
        <p:spPr>
          <a:xfrm>
            <a:off x="3671279" y="425375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439BE31-73E9-184D-8A35-CD788C10023E}"/>
              </a:ext>
            </a:extLst>
          </p:cNvPr>
          <p:cNvSpPr/>
          <p:nvPr/>
        </p:nvSpPr>
        <p:spPr>
          <a:xfrm>
            <a:off x="3690330" y="4957859"/>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47B5411C-5317-E143-9EBB-E996C5565791}"/>
              </a:ext>
            </a:extLst>
          </p:cNvPr>
          <p:cNvSpPr/>
          <p:nvPr/>
        </p:nvSpPr>
        <p:spPr>
          <a:xfrm>
            <a:off x="3487133" y="4448599"/>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03B671A0-3FBE-B845-843F-7A19A9D0F650}"/>
              </a:ext>
            </a:extLst>
          </p:cNvPr>
          <p:cNvSpPr/>
          <p:nvPr/>
        </p:nvSpPr>
        <p:spPr>
          <a:xfrm>
            <a:off x="4369769" y="4442248"/>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D51EEE01-7D35-A04D-9875-C8AFACEDE2F9}"/>
              </a:ext>
            </a:extLst>
          </p:cNvPr>
          <p:cNvSpPr/>
          <p:nvPr/>
        </p:nvSpPr>
        <p:spPr>
          <a:xfrm>
            <a:off x="3671279" y="4435899"/>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D6F87284-2C52-984C-8DFF-0FC450511589}"/>
              </a:ext>
            </a:extLst>
          </p:cNvPr>
          <p:cNvSpPr/>
          <p:nvPr/>
        </p:nvSpPr>
        <p:spPr>
          <a:xfrm rot="21600000" flipH="1">
            <a:off x="3677630" y="4448599"/>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3" name="直线">
            <a:extLst>
              <a:ext uri="{FF2B5EF4-FFF2-40B4-BE49-F238E27FC236}">
                <a16:creationId xmlns:a16="http://schemas.microsoft.com/office/drawing/2014/main" id="{1F32B03D-35B7-A246-9210-28FD14759A22}"/>
              </a:ext>
            </a:extLst>
          </p:cNvPr>
          <p:cNvSpPr/>
          <p:nvPr/>
        </p:nvSpPr>
        <p:spPr>
          <a:xfrm>
            <a:off x="2464698" y="4978715"/>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直线">
            <a:extLst>
              <a:ext uri="{FF2B5EF4-FFF2-40B4-BE49-F238E27FC236}">
                <a16:creationId xmlns:a16="http://schemas.microsoft.com/office/drawing/2014/main" id="{775B3E08-152B-4B4E-802E-1F893F47EB08}"/>
              </a:ext>
            </a:extLst>
          </p:cNvPr>
          <p:cNvSpPr/>
          <p:nvPr/>
        </p:nvSpPr>
        <p:spPr>
          <a:xfrm>
            <a:off x="1385115" y="3333985"/>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5" name="直线">
            <a:extLst>
              <a:ext uri="{FF2B5EF4-FFF2-40B4-BE49-F238E27FC236}">
                <a16:creationId xmlns:a16="http://schemas.microsoft.com/office/drawing/2014/main" id="{C26DD01A-FEF4-394D-8759-46D9C8882E4A}"/>
              </a:ext>
            </a:extLst>
          </p:cNvPr>
          <p:cNvSpPr/>
          <p:nvPr/>
        </p:nvSpPr>
        <p:spPr>
          <a:xfrm>
            <a:off x="4350521" y="3346683"/>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6" name="直线">
            <a:extLst>
              <a:ext uri="{FF2B5EF4-FFF2-40B4-BE49-F238E27FC236}">
                <a16:creationId xmlns:a16="http://schemas.microsoft.com/office/drawing/2014/main" id="{CBF7FC72-2728-9649-BA2D-5CCCA48D741C}"/>
              </a:ext>
            </a:extLst>
          </p:cNvPr>
          <p:cNvSpPr/>
          <p:nvPr/>
        </p:nvSpPr>
        <p:spPr>
          <a:xfrm>
            <a:off x="2470949" y="3321285"/>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8" name="Rounded Rectangle 57">
            <a:extLst>
              <a:ext uri="{FF2B5EF4-FFF2-40B4-BE49-F238E27FC236}">
                <a16:creationId xmlns:a16="http://schemas.microsoft.com/office/drawing/2014/main" id="{FB95D364-23DA-B84F-82B2-3A652A7B03BC}"/>
              </a:ext>
            </a:extLst>
          </p:cNvPr>
          <p:cNvSpPr/>
          <p:nvPr/>
        </p:nvSpPr>
        <p:spPr>
          <a:xfrm rot="16200000">
            <a:off x="-948488" y="3470878"/>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9" name="Straight Arrow Connector 58">
            <a:extLst>
              <a:ext uri="{FF2B5EF4-FFF2-40B4-BE49-F238E27FC236}">
                <a16:creationId xmlns:a16="http://schemas.microsoft.com/office/drawing/2014/main" id="{2D1F314C-84BD-A641-BCFC-E042BE52E452}"/>
              </a:ext>
            </a:extLst>
          </p:cNvPr>
          <p:cNvCxnSpPr>
            <a:stCxn id="11" idx="1"/>
          </p:cNvCxnSpPr>
          <p:nvPr/>
        </p:nvCxnSpPr>
        <p:spPr>
          <a:xfrm flipH="1">
            <a:off x="735225" y="240558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60" name="Straight Arrow Connector 59">
            <a:extLst>
              <a:ext uri="{FF2B5EF4-FFF2-40B4-BE49-F238E27FC236}">
                <a16:creationId xmlns:a16="http://schemas.microsoft.com/office/drawing/2014/main" id="{32933F72-FD1C-A74D-900D-03360F983D99}"/>
              </a:ext>
            </a:extLst>
          </p:cNvPr>
          <p:cNvCxnSpPr>
            <a:stCxn id="35" idx="1"/>
          </p:cNvCxnSpPr>
          <p:nvPr/>
        </p:nvCxnSpPr>
        <p:spPr>
          <a:xfrm flipH="1">
            <a:off x="732992" y="4985353"/>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62" name="Elbow Connector 61">
            <a:extLst>
              <a:ext uri="{FF2B5EF4-FFF2-40B4-BE49-F238E27FC236}">
                <a16:creationId xmlns:a16="http://schemas.microsoft.com/office/drawing/2014/main" id="{74B97319-A456-534B-9636-824F3E69CBBA}"/>
              </a:ext>
            </a:extLst>
          </p:cNvPr>
          <p:cNvCxnSpPr>
            <a:cxnSpLocks/>
            <a:endCxn id="58" idx="1"/>
          </p:cNvCxnSpPr>
          <p:nvPr/>
        </p:nvCxnSpPr>
        <p:spPr>
          <a:xfrm rot="5400000" flipH="1">
            <a:off x="2439237" y="3256883"/>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4" name="TextBox 3">
            <a:extLst>
              <a:ext uri="{FF2B5EF4-FFF2-40B4-BE49-F238E27FC236}">
                <a16:creationId xmlns:a16="http://schemas.microsoft.com/office/drawing/2014/main" id="{5A5464C9-2350-714E-8530-ACB605D3249A}"/>
              </a:ext>
            </a:extLst>
          </p:cNvPr>
          <p:cNvSpPr txBox="1"/>
          <p:nvPr/>
        </p:nvSpPr>
        <p:spPr>
          <a:xfrm>
            <a:off x="0" y="1113379"/>
            <a:ext cx="11851271" cy="477054"/>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t>Parallel accesses are issued across different stacks in PIM</a:t>
            </a:r>
          </a:p>
        </p:txBody>
      </p:sp>
      <p:sp>
        <p:nvSpPr>
          <p:cNvPr id="144" name="矩形">
            <a:extLst>
              <a:ext uri="{FF2B5EF4-FFF2-40B4-BE49-F238E27FC236}">
                <a16:creationId xmlns:a16="http://schemas.microsoft.com/office/drawing/2014/main" id="{38F2F110-CBDC-FC4F-8F20-7116B64B43BC}"/>
              </a:ext>
            </a:extLst>
          </p:cNvPr>
          <p:cNvSpPr/>
          <p:nvPr/>
        </p:nvSpPr>
        <p:spPr>
          <a:xfrm>
            <a:off x="1206349" y="2198473"/>
            <a:ext cx="388334" cy="385912"/>
          </a:xfrm>
          <a:prstGeom prst="rect">
            <a:avLst/>
          </a:prstGeom>
          <a:noFill/>
          <a:ln w="19050" cap="flat" cmpd="sng">
            <a:solidFill>
              <a:srgbClr val="FF0000"/>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sp>
        <p:nvSpPr>
          <p:cNvPr id="155" name="矩形">
            <a:extLst>
              <a:ext uri="{FF2B5EF4-FFF2-40B4-BE49-F238E27FC236}">
                <a16:creationId xmlns:a16="http://schemas.microsoft.com/office/drawing/2014/main" id="{37BD50BF-3F84-6145-978D-6D8E642B3FC8}"/>
              </a:ext>
            </a:extLst>
          </p:cNvPr>
          <p:cNvSpPr/>
          <p:nvPr/>
        </p:nvSpPr>
        <p:spPr>
          <a:xfrm>
            <a:off x="4186589" y="296244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9C66BD38-E63E-694A-8ADF-7854F8463443}"/>
              </a:ext>
            </a:extLst>
          </p:cNvPr>
          <p:cNvCxnSpPr>
            <a:cxnSpLocks/>
          </p:cNvCxnSpPr>
          <p:nvPr/>
        </p:nvCxnSpPr>
        <p:spPr>
          <a:xfrm rot="16200000" flipV="1">
            <a:off x="2437650" y="298736"/>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89" name="Rounded Rectangle 88">
            <a:extLst>
              <a:ext uri="{FF2B5EF4-FFF2-40B4-BE49-F238E27FC236}">
                <a16:creationId xmlns:a16="http://schemas.microsoft.com/office/drawing/2014/main" id="{90632BB2-9BFC-534E-AD19-E753288AC4A4}"/>
              </a:ext>
            </a:extLst>
          </p:cNvPr>
          <p:cNvSpPr/>
          <p:nvPr/>
        </p:nvSpPr>
        <p:spPr>
          <a:xfrm>
            <a:off x="12015" y="6056883"/>
            <a:ext cx="12192000" cy="808788"/>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lnSpc>
                <a:spcPts val="3500"/>
              </a:lnSpc>
            </a:pPr>
            <a:r>
              <a:rPr lang="en-US" sz="3200" b="1" dirty="0">
                <a:solidFill>
                  <a:schemeClr val="bg1"/>
                </a:solidFill>
              </a:rPr>
              <a:t>Parallel cross-stack accesses increase network</a:t>
            </a:r>
          </a:p>
          <a:p>
            <a:pPr algn="ctr">
              <a:lnSpc>
                <a:spcPts val="3500"/>
              </a:lnSpc>
            </a:pPr>
            <a:r>
              <a:rPr lang="en-US" sz="3200" b="1" dirty="0">
                <a:solidFill>
                  <a:schemeClr val="bg1"/>
                </a:solidFill>
              </a:rPr>
              <a:t> contention and thus overall memory access time</a:t>
            </a:r>
          </a:p>
        </p:txBody>
      </p:sp>
      <p:sp>
        <p:nvSpPr>
          <p:cNvPr id="65" name="矩形">
            <a:extLst>
              <a:ext uri="{FF2B5EF4-FFF2-40B4-BE49-F238E27FC236}">
                <a16:creationId xmlns:a16="http://schemas.microsoft.com/office/drawing/2014/main" id="{8C5042E3-21BA-F609-6B1F-79659B74AC96}"/>
              </a:ext>
            </a:extLst>
          </p:cNvPr>
          <p:cNvSpPr/>
          <p:nvPr/>
        </p:nvSpPr>
        <p:spPr>
          <a:xfrm>
            <a:off x="4190338" y="2230252"/>
            <a:ext cx="379143" cy="392448"/>
          </a:xfrm>
          <a:prstGeom prst="rect">
            <a:avLst/>
          </a:prstGeom>
          <a:noFill/>
          <a:ln w="19050" cap="flat" cmpd="sng">
            <a:solidFill>
              <a:srgbClr val="FF0000"/>
            </a:solidFill>
            <a:prstDash val="solid"/>
            <a:miter/>
          </a:ln>
        </p:spPr>
        <p:txBody>
          <a:bodyPr vert="horz" wrap="square" lIns="0" tIns="45720" rIns="0" bIns="45720" anchor="ctr" anchorCtr="0"/>
          <a:lstStyle/>
          <a:p>
            <a:pPr algn="ctr"/>
            <a:endParaRPr lang="en-US" altLang="en-US" b="1" dirty="0">
              <a:solidFill>
                <a:schemeClr val="bg1"/>
              </a:solidFill>
              <a:latin typeface="Times New Roman" panose="02020603050405020304" charset="0"/>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sp>
        <p:nvSpPr>
          <p:cNvPr id="3" name="Right Arrow 2">
            <a:extLst>
              <a:ext uri="{FF2B5EF4-FFF2-40B4-BE49-F238E27FC236}">
                <a16:creationId xmlns:a16="http://schemas.microsoft.com/office/drawing/2014/main" id="{824B5CAA-B4DA-D70E-766E-7EAE5AF71CC4}"/>
              </a:ext>
            </a:extLst>
          </p:cNvPr>
          <p:cNvSpPr/>
          <p:nvPr/>
        </p:nvSpPr>
        <p:spPr>
          <a:xfrm rot="16200000">
            <a:off x="304328" y="3471901"/>
            <a:ext cx="2192001" cy="424815"/>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6">
            <a:extLst>
              <a:ext uri="{FF2B5EF4-FFF2-40B4-BE49-F238E27FC236}">
                <a16:creationId xmlns:a16="http://schemas.microsoft.com/office/drawing/2014/main" id="{4B73B0C7-658E-FAB5-FFEF-8B94F57FDF2D}"/>
              </a:ext>
            </a:extLst>
          </p:cNvPr>
          <p:cNvSpPr/>
          <p:nvPr/>
        </p:nvSpPr>
        <p:spPr>
          <a:xfrm rot="19169296">
            <a:off x="1147953" y="3524169"/>
            <a:ext cx="3422589" cy="424817"/>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56A8D929-14EE-220B-4A20-722BF962C7FC}"/>
              </a:ext>
            </a:extLst>
          </p:cNvPr>
          <p:cNvSpPr txBox="1"/>
          <p:nvPr/>
        </p:nvSpPr>
        <p:spPr>
          <a:xfrm rot="5400000">
            <a:off x="6892626" y="8452645"/>
            <a:ext cx="590843" cy="523220"/>
          </a:xfrm>
          <a:prstGeom prst="rect">
            <a:avLst/>
          </a:prstGeom>
          <a:noFill/>
        </p:spPr>
        <p:txBody>
          <a:bodyPr wrap="square" rtlCol="0">
            <a:spAutoFit/>
          </a:bodyPr>
          <a:lstStyle/>
          <a:p>
            <a:r>
              <a:rPr lang="en-US" sz="2800" dirty="0"/>
              <a:t>…</a:t>
            </a:r>
          </a:p>
        </p:txBody>
      </p:sp>
      <p:sp>
        <p:nvSpPr>
          <p:cNvPr id="77" name="TextBox 76">
            <a:extLst>
              <a:ext uri="{FF2B5EF4-FFF2-40B4-BE49-F238E27FC236}">
                <a16:creationId xmlns:a16="http://schemas.microsoft.com/office/drawing/2014/main" id="{93C33467-BA6F-0668-58D1-29AD79AAF073}"/>
              </a:ext>
            </a:extLst>
          </p:cNvPr>
          <p:cNvSpPr txBox="1"/>
          <p:nvPr/>
        </p:nvSpPr>
        <p:spPr>
          <a:xfrm rot="5400000">
            <a:off x="3625831" y="8436996"/>
            <a:ext cx="590843" cy="523220"/>
          </a:xfrm>
          <a:prstGeom prst="rect">
            <a:avLst/>
          </a:prstGeom>
          <a:noFill/>
        </p:spPr>
        <p:txBody>
          <a:bodyPr wrap="square" rtlCol="0">
            <a:spAutoFit/>
          </a:bodyPr>
          <a:lstStyle/>
          <a:p>
            <a:r>
              <a:rPr lang="en-US" sz="2800" dirty="0"/>
              <a:t>…</a:t>
            </a:r>
          </a:p>
        </p:txBody>
      </p:sp>
      <p:sp>
        <p:nvSpPr>
          <p:cNvPr id="80" name="TextBox 79">
            <a:extLst>
              <a:ext uri="{FF2B5EF4-FFF2-40B4-BE49-F238E27FC236}">
                <a16:creationId xmlns:a16="http://schemas.microsoft.com/office/drawing/2014/main" id="{452D8F42-BCD6-7439-9E48-AD90914697B4}"/>
              </a:ext>
            </a:extLst>
          </p:cNvPr>
          <p:cNvSpPr txBox="1"/>
          <p:nvPr/>
        </p:nvSpPr>
        <p:spPr>
          <a:xfrm>
            <a:off x="1248396" y="5420755"/>
            <a:ext cx="2943616" cy="477054"/>
          </a:xfrm>
          <a:prstGeom prst="rect">
            <a:avLst/>
          </a:prstGeom>
          <a:noFill/>
        </p:spPr>
        <p:txBody>
          <a:bodyPr wrap="square" rtlCol="0">
            <a:spAutoFit/>
          </a:bodyPr>
          <a:lstStyle/>
          <a:p>
            <a:r>
              <a:rPr lang="en-US" sz="2500" b="1" dirty="0"/>
              <a:t>TLB Miss at Stack 5</a:t>
            </a:r>
          </a:p>
        </p:txBody>
      </p:sp>
      <p:sp>
        <p:nvSpPr>
          <p:cNvPr id="5" name="TextBox 4">
            <a:extLst>
              <a:ext uri="{FF2B5EF4-FFF2-40B4-BE49-F238E27FC236}">
                <a16:creationId xmlns:a16="http://schemas.microsoft.com/office/drawing/2014/main" id="{96793A90-D584-9E7B-465C-69E1286600BA}"/>
              </a:ext>
            </a:extLst>
          </p:cNvPr>
          <p:cNvSpPr txBox="1"/>
          <p:nvPr/>
        </p:nvSpPr>
        <p:spPr>
          <a:xfrm>
            <a:off x="6713174" y="2164026"/>
            <a:ext cx="3383068" cy="477054"/>
          </a:xfrm>
          <a:prstGeom prst="rect">
            <a:avLst/>
          </a:prstGeom>
          <a:noFill/>
        </p:spPr>
        <p:txBody>
          <a:bodyPr wrap="square" rtlCol="0">
            <a:spAutoFit/>
          </a:bodyPr>
          <a:lstStyle/>
          <a:p>
            <a:r>
              <a:rPr lang="en-US" sz="2500" dirty="0"/>
              <a:t>Virtual Address (VA1)</a:t>
            </a:r>
          </a:p>
        </p:txBody>
      </p:sp>
      <p:cxnSp>
        <p:nvCxnSpPr>
          <p:cNvPr id="10" name="Straight Connector 9">
            <a:extLst>
              <a:ext uri="{FF2B5EF4-FFF2-40B4-BE49-F238E27FC236}">
                <a16:creationId xmlns:a16="http://schemas.microsoft.com/office/drawing/2014/main" id="{AB58E7F7-3B9E-8E21-4660-268945677010}"/>
              </a:ext>
            </a:extLst>
          </p:cNvPr>
          <p:cNvCxnSpPr>
            <a:cxnSpLocks/>
          </p:cNvCxnSpPr>
          <p:nvPr/>
        </p:nvCxnSpPr>
        <p:spPr>
          <a:xfrm>
            <a:off x="8520618" y="2658247"/>
            <a:ext cx="0" cy="7236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A9FFEC4-A481-56FC-BDA5-7B6064E6A3C0}"/>
              </a:ext>
            </a:extLst>
          </p:cNvPr>
          <p:cNvCxnSpPr>
            <a:cxnSpLocks/>
          </p:cNvCxnSpPr>
          <p:nvPr/>
        </p:nvCxnSpPr>
        <p:spPr>
          <a:xfrm flipH="1">
            <a:off x="8250443" y="3381889"/>
            <a:ext cx="2701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C7B07B2F-9D92-6C39-9AE9-41B5B79D5711}"/>
              </a:ext>
            </a:extLst>
          </p:cNvPr>
          <p:cNvSpPr/>
          <p:nvPr/>
        </p:nvSpPr>
        <p:spPr>
          <a:xfrm>
            <a:off x="5443976" y="3444477"/>
            <a:ext cx="1707182" cy="1428537"/>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8AE1D7C-AA4E-1F41-D9DD-0BBBF47B95ED}"/>
              </a:ext>
            </a:extLst>
          </p:cNvPr>
          <p:cNvSpPr/>
          <p:nvPr/>
        </p:nvSpPr>
        <p:spPr>
          <a:xfrm>
            <a:off x="5446686" y="3442924"/>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ndParaRPr>
          </a:p>
        </p:txBody>
      </p:sp>
      <p:sp>
        <p:nvSpPr>
          <p:cNvPr id="42" name="Rectangle 41">
            <a:extLst>
              <a:ext uri="{FF2B5EF4-FFF2-40B4-BE49-F238E27FC236}">
                <a16:creationId xmlns:a16="http://schemas.microsoft.com/office/drawing/2014/main" id="{89DD2225-95CD-A95C-92B7-CA2EBD644F07}"/>
              </a:ext>
            </a:extLst>
          </p:cNvPr>
          <p:cNvSpPr/>
          <p:nvPr/>
        </p:nvSpPr>
        <p:spPr>
          <a:xfrm>
            <a:off x="5445330" y="3742216"/>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 dirty="0">
                <a:solidFill>
                  <a:schemeClr val="tx1"/>
                </a:solidFill>
              </a:rPr>
              <a:t>VA2/PA2</a:t>
            </a:r>
          </a:p>
        </p:txBody>
      </p:sp>
      <p:sp>
        <p:nvSpPr>
          <p:cNvPr id="57" name="Rectangle 56">
            <a:extLst>
              <a:ext uri="{FF2B5EF4-FFF2-40B4-BE49-F238E27FC236}">
                <a16:creationId xmlns:a16="http://schemas.microsoft.com/office/drawing/2014/main" id="{0C8EA8CA-1B96-9974-03DD-34CD4DCC2785}"/>
              </a:ext>
            </a:extLst>
          </p:cNvPr>
          <p:cNvSpPr/>
          <p:nvPr/>
        </p:nvSpPr>
        <p:spPr>
          <a:xfrm>
            <a:off x="5454137" y="4257552"/>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 dirty="0">
                <a:solidFill>
                  <a:schemeClr val="tx1"/>
                </a:solidFill>
              </a:rPr>
              <a:t>VA1/PA1</a:t>
            </a:r>
          </a:p>
        </p:txBody>
      </p:sp>
      <p:cxnSp>
        <p:nvCxnSpPr>
          <p:cNvPr id="64" name="Straight Arrow Connector 63">
            <a:extLst>
              <a:ext uri="{FF2B5EF4-FFF2-40B4-BE49-F238E27FC236}">
                <a16:creationId xmlns:a16="http://schemas.microsoft.com/office/drawing/2014/main" id="{BA6EBE93-E645-9C61-19BB-46EADCEDD485}"/>
              </a:ext>
            </a:extLst>
          </p:cNvPr>
          <p:cNvCxnSpPr>
            <a:cxnSpLocks/>
          </p:cNvCxnSpPr>
          <p:nvPr/>
        </p:nvCxnSpPr>
        <p:spPr>
          <a:xfrm>
            <a:off x="8520618" y="3381889"/>
            <a:ext cx="27017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D7E9618F-9C11-71D6-22D8-3EC7FA050EEE}"/>
              </a:ext>
            </a:extLst>
          </p:cNvPr>
          <p:cNvSpPr/>
          <p:nvPr/>
        </p:nvSpPr>
        <p:spPr>
          <a:xfrm>
            <a:off x="9824924" y="3443993"/>
            <a:ext cx="1707182" cy="1428537"/>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DC9B194B-A302-55FD-07A6-BD3E02A09E37}"/>
              </a:ext>
            </a:extLst>
          </p:cNvPr>
          <p:cNvSpPr txBox="1"/>
          <p:nvPr/>
        </p:nvSpPr>
        <p:spPr>
          <a:xfrm rot="5400000">
            <a:off x="10524612" y="4559608"/>
            <a:ext cx="590843" cy="523220"/>
          </a:xfrm>
          <a:prstGeom prst="rect">
            <a:avLst/>
          </a:prstGeom>
          <a:noFill/>
        </p:spPr>
        <p:txBody>
          <a:bodyPr wrap="square" rtlCol="0">
            <a:spAutoFit/>
          </a:bodyPr>
          <a:lstStyle/>
          <a:p>
            <a:r>
              <a:rPr lang="en-US" sz="2800" dirty="0"/>
              <a:t>…</a:t>
            </a:r>
          </a:p>
        </p:txBody>
      </p:sp>
      <p:sp>
        <p:nvSpPr>
          <p:cNvPr id="69" name="Rectangle 68">
            <a:extLst>
              <a:ext uri="{FF2B5EF4-FFF2-40B4-BE49-F238E27FC236}">
                <a16:creationId xmlns:a16="http://schemas.microsoft.com/office/drawing/2014/main" id="{FE5F0818-E20B-CB4E-0B39-F69D6361D0DD}"/>
              </a:ext>
            </a:extLst>
          </p:cNvPr>
          <p:cNvSpPr/>
          <p:nvPr/>
        </p:nvSpPr>
        <p:spPr>
          <a:xfrm>
            <a:off x="9827634" y="3442440"/>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latin typeface="Franklin Gothic Medium" panose="020B0603020102020204" pitchFamily="34" charset="0"/>
            </a:endParaRPr>
          </a:p>
        </p:txBody>
      </p:sp>
      <p:sp>
        <p:nvSpPr>
          <p:cNvPr id="71" name="Rectangle 70">
            <a:extLst>
              <a:ext uri="{FF2B5EF4-FFF2-40B4-BE49-F238E27FC236}">
                <a16:creationId xmlns:a16="http://schemas.microsoft.com/office/drawing/2014/main" id="{D2CB51E5-2C10-7E9B-6389-E080811B3529}"/>
              </a:ext>
            </a:extLst>
          </p:cNvPr>
          <p:cNvSpPr/>
          <p:nvPr/>
        </p:nvSpPr>
        <p:spPr>
          <a:xfrm>
            <a:off x="9826278" y="3741732"/>
            <a:ext cx="1707182" cy="307183"/>
          </a:xfrm>
          <a:prstGeom prst="rect">
            <a:avLst/>
          </a:prstGeom>
          <a:noFill/>
          <a:ln w="19050">
            <a:solidFill>
              <a:schemeClr val="tx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sz="2500" dirty="0">
                <a:solidFill>
                  <a:schemeClr val="tx1"/>
                </a:solidFill>
              </a:rPr>
              <a:t>VA3/PA3</a:t>
            </a:r>
          </a:p>
        </p:txBody>
      </p:sp>
      <p:sp>
        <p:nvSpPr>
          <p:cNvPr id="73" name="TextBox 72">
            <a:extLst>
              <a:ext uri="{FF2B5EF4-FFF2-40B4-BE49-F238E27FC236}">
                <a16:creationId xmlns:a16="http://schemas.microsoft.com/office/drawing/2014/main" id="{23850312-DC97-FBB1-8B4F-190DCD06388D}"/>
              </a:ext>
            </a:extLst>
          </p:cNvPr>
          <p:cNvSpPr txBox="1"/>
          <p:nvPr/>
        </p:nvSpPr>
        <p:spPr>
          <a:xfrm rot="5400000">
            <a:off x="6085751" y="4577449"/>
            <a:ext cx="590843" cy="523220"/>
          </a:xfrm>
          <a:prstGeom prst="rect">
            <a:avLst/>
          </a:prstGeom>
          <a:noFill/>
        </p:spPr>
        <p:txBody>
          <a:bodyPr wrap="square" rtlCol="0">
            <a:spAutoFit/>
          </a:bodyPr>
          <a:lstStyle/>
          <a:p>
            <a:r>
              <a:rPr lang="en-US" sz="2800" dirty="0"/>
              <a:t>…</a:t>
            </a:r>
          </a:p>
        </p:txBody>
      </p:sp>
      <p:sp>
        <p:nvSpPr>
          <p:cNvPr id="75" name="TextBox 74">
            <a:extLst>
              <a:ext uri="{FF2B5EF4-FFF2-40B4-BE49-F238E27FC236}">
                <a16:creationId xmlns:a16="http://schemas.microsoft.com/office/drawing/2014/main" id="{213F9AD4-9AC3-95A1-3FBF-84C89C16F81F}"/>
              </a:ext>
            </a:extLst>
          </p:cNvPr>
          <p:cNvSpPr txBox="1"/>
          <p:nvPr/>
        </p:nvSpPr>
        <p:spPr>
          <a:xfrm>
            <a:off x="4945015" y="4183446"/>
            <a:ext cx="806303" cy="477054"/>
          </a:xfrm>
          <a:prstGeom prst="rect">
            <a:avLst/>
          </a:prstGeom>
          <a:noFill/>
        </p:spPr>
        <p:txBody>
          <a:bodyPr wrap="square" rtlCol="0">
            <a:spAutoFit/>
          </a:bodyPr>
          <a:lstStyle/>
          <a:p>
            <a:r>
              <a:rPr lang="en-US" sz="2500" b="1" dirty="0"/>
              <a:t>S0</a:t>
            </a:r>
          </a:p>
        </p:txBody>
      </p:sp>
      <p:sp>
        <p:nvSpPr>
          <p:cNvPr id="76" name="TextBox 75">
            <a:extLst>
              <a:ext uri="{FF2B5EF4-FFF2-40B4-BE49-F238E27FC236}">
                <a16:creationId xmlns:a16="http://schemas.microsoft.com/office/drawing/2014/main" id="{CFDD0A4C-4C68-1835-E190-AD7B5E861C7E}"/>
              </a:ext>
            </a:extLst>
          </p:cNvPr>
          <p:cNvSpPr txBox="1"/>
          <p:nvPr/>
        </p:nvSpPr>
        <p:spPr>
          <a:xfrm>
            <a:off x="11532106" y="3656796"/>
            <a:ext cx="806303" cy="477054"/>
          </a:xfrm>
          <a:prstGeom prst="rect">
            <a:avLst/>
          </a:prstGeom>
          <a:noFill/>
        </p:spPr>
        <p:txBody>
          <a:bodyPr wrap="square" rtlCol="0">
            <a:spAutoFit/>
          </a:bodyPr>
          <a:lstStyle/>
          <a:p>
            <a:r>
              <a:rPr lang="en-US" sz="2500" b="1" dirty="0"/>
              <a:t>S11</a:t>
            </a:r>
          </a:p>
        </p:txBody>
      </p:sp>
      <p:sp>
        <p:nvSpPr>
          <p:cNvPr id="78" name="TextBox 77">
            <a:extLst>
              <a:ext uri="{FF2B5EF4-FFF2-40B4-BE49-F238E27FC236}">
                <a16:creationId xmlns:a16="http://schemas.microsoft.com/office/drawing/2014/main" id="{D3A4AA23-F405-1022-14A0-59B597766C39}"/>
              </a:ext>
            </a:extLst>
          </p:cNvPr>
          <p:cNvSpPr txBox="1"/>
          <p:nvPr/>
        </p:nvSpPr>
        <p:spPr>
          <a:xfrm rot="19151671">
            <a:off x="1902595" y="3646793"/>
            <a:ext cx="1644562" cy="369332"/>
          </a:xfrm>
          <a:prstGeom prst="rect">
            <a:avLst/>
          </a:prstGeom>
          <a:noFill/>
        </p:spPr>
        <p:txBody>
          <a:bodyPr wrap="square" lIns="0" rIns="0" rtlCol="0">
            <a:spAutoFit/>
          </a:bodyPr>
          <a:lstStyle/>
          <a:p>
            <a:r>
              <a:rPr lang="en-US" b="1" dirty="0">
                <a:solidFill>
                  <a:schemeClr val="bg1"/>
                </a:solidFill>
              </a:rPr>
              <a:t>Parallel Access 1</a:t>
            </a:r>
          </a:p>
        </p:txBody>
      </p:sp>
      <p:sp>
        <p:nvSpPr>
          <p:cNvPr id="6" name="TextBox 5">
            <a:extLst>
              <a:ext uri="{FF2B5EF4-FFF2-40B4-BE49-F238E27FC236}">
                <a16:creationId xmlns:a16="http://schemas.microsoft.com/office/drawing/2014/main" id="{E98A0FE0-335D-7667-EDB9-0A2313FBA207}"/>
              </a:ext>
            </a:extLst>
          </p:cNvPr>
          <p:cNvSpPr txBox="1"/>
          <p:nvPr/>
        </p:nvSpPr>
        <p:spPr>
          <a:xfrm rot="16200000">
            <a:off x="569210" y="3555298"/>
            <a:ext cx="1644562" cy="369332"/>
          </a:xfrm>
          <a:prstGeom prst="rect">
            <a:avLst/>
          </a:prstGeom>
          <a:noFill/>
        </p:spPr>
        <p:txBody>
          <a:bodyPr wrap="square" lIns="0" rIns="0" rtlCol="0">
            <a:spAutoFit/>
          </a:bodyPr>
          <a:lstStyle/>
          <a:p>
            <a:r>
              <a:rPr lang="en-US" b="1" dirty="0">
                <a:solidFill>
                  <a:schemeClr val="bg1"/>
                </a:solidFill>
              </a:rPr>
              <a:t>Parallel Access 2</a:t>
            </a:r>
          </a:p>
        </p:txBody>
      </p:sp>
      <p:sp>
        <p:nvSpPr>
          <p:cNvPr id="82" name="Rectangle 81">
            <a:extLst>
              <a:ext uri="{FF2B5EF4-FFF2-40B4-BE49-F238E27FC236}">
                <a16:creationId xmlns:a16="http://schemas.microsoft.com/office/drawing/2014/main" id="{B42ABE80-EDE7-D6E4-D18B-8EC60C90B8AD}"/>
              </a:ext>
            </a:extLst>
          </p:cNvPr>
          <p:cNvSpPr/>
          <p:nvPr/>
        </p:nvSpPr>
        <p:spPr>
          <a:xfrm>
            <a:off x="9824924" y="3731226"/>
            <a:ext cx="1727504" cy="310427"/>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A7D066BF-823F-418E-42B6-1B164E1F18E7}"/>
              </a:ext>
            </a:extLst>
          </p:cNvPr>
          <p:cNvSpPr/>
          <p:nvPr/>
        </p:nvSpPr>
        <p:spPr>
          <a:xfrm>
            <a:off x="5433815" y="4242783"/>
            <a:ext cx="1717343" cy="310427"/>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2F8FD36E-BBA6-F450-66F1-5BA6F177F25E}"/>
              </a:ext>
            </a:extLst>
          </p:cNvPr>
          <p:cNvCxnSpPr>
            <a:cxnSpLocks/>
          </p:cNvCxnSpPr>
          <p:nvPr/>
        </p:nvCxnSpPr>
        <p:spPr>
          <a:xfrm rot="5400000">
            <a:off x="7187114" y="3650440"/>
            <a:ext cx="780880" cy="79183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DC7D9BDD-A808-8311-4165-79E5AA2349D6}"/>
              </a:ext>
            </a:extLst>
          </p:cNvPr>
          <p:cNvCxnSpPr>
            <a:cxnSpLocks/>
            <a:stCxn id="81" idx="4"/>
          </p:cNvCxnSpPr>
          <p:nvPr/>
        </p:nvCxnSpPr>
        <p:spPr>
          <a:xfrm rot="16200000" flipH="1">
            <a:off x="9348702" y="3417747"/>
            <a:ext cx="298303" cy="65685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B57E4EED-1063-F8B0-0582-C42884D236FE}"/>
              </a:ext>
            </a:extLst>
          </p:cNvPr>
          <p:cNvSpPr/>
          <p:nvPr/>
        </p:nvSpPr>
        <p:spPr>
          <a:xfrm>
            <a:off x="7530689" y="3053320"/>
            <a:ext cx="727728" cy="54805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b="1" dirty="0">
                <a:solidFill>
                  <a:schemeClr val="tx1"/>
                </a:solidFill>
                <a:cs typeface="Times New Roman" panose="02020603050405020304" pitchFamily="18" charset="0"/>
              </a:rPr>
              <a:t>H1</a:t>
            </a:r>
          </a:p>
        </p:txBody>
      </p:sp>
      <p:sp>
        <p:nvSpPr>
          <p:cNvPr id="81" name="Oval 80">
            <a:extLst>
              <a:ext uri="{FF2B5EF4-FFF2-40B4-BE49-F238E27FC236}">
                <a16:creationId xmlns:a16="http://schemas.microsoft.com/office/drawing/2014/main" id="{3AB1CAF1-641E-B111-C20D-B23674C1C770}"/>
              </a:ext>
            </a:extLst>
          </p:cNvPr>
          <p:cNvSpPr/>
          <p:nvPr/>
        </p:nvSpPr>
        <p:spPr>
          <a:xfrm>
            <a:off x="8805565" y="3048969"/>
            <a:ext cx="727726" cy="54805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b="1" dirty="0">
                <a:solidFill>
                  <a:schemeClr val="tx1"/>
                </a:solidFill>
                <a:cs typeface="Times New Roman" panose="02020603050405020304" pitchFamily="18" charset="0"/>
              </a:rPr>
              <a:t>H2</a:t>
            </a:r>
          </a:p>
        </p:txBody>
      </p:sp>
    </p:spTree>
    <p:custDataLst>
      <p:tags r:id="rId1"/>
    </p:custDataLst>
    <p:extLst>
      <p:ext uri="{BB962C8B-B14F-4D97-AF65-F5344CB8AC3E}">
        <p14:creationId xmlns:p14="http://schemas.microsoft.com/office/powerpoint/2010/main" val="390820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96078" y="10870"/>
            <a:ext cx="11592339" cy="1325563"/>
          </a:xfrm>
        </p:spPr>
        <p:txBody>
          <a:bodyPr/>
          <a:lstStyle/>
          <a:p>
            <a:r>
              <a:rPr lang="en-US" dirty="0">
                <a:latin typeface="+mn-lt"/>
              </a:rPr>
              <a:t>Overhead of Hash and Radix Translation in PIM</a:t>
            </a:r>
          </a:p>
        </p:txBody>
      </p:sp>
      <p:sp>
        <p:nvSpPr>
          <p:cNvPr id="70" name="TextBox 69">
            <a:extLst>
              <a:ext uri="{FF2B5EF4-FFF2-40B4-BE49-F238E27FC236}">
                <a16:creationId xmlns:a16="http://schemas.microsoft.com/office/drawing/2014/main" id="{56A8D929-14EE-220B-4A20-722BF962C7FC}"/>
              </a:ext>
            </a:extLst>
          </p:cNvPr>
          <p:cNvSpPr txBox="1"/>
          <p:nvPr/>
        </p:nvSpPr>
        <p:spPr>
          <a:xfrm rot="5400000">
            <a:off x="6892626" y="8452645"/>
            <a:ext cx="590843" cy="523220"/>
          </a:xfrm>
          <a:prstGeom prst="rect">
            <a:avLst/>
          </a:prstGeom>
          <a:noFill/>
        </p:spPr>
        <p:txBody>
          <a:bodyPr wrap="square" rtlCol="0">
            <a:spAutoFit/>
          </a:bodyPr>
          <a:lstStyle/>
          <a:p>
            <a:r>
              <a:rPr lang="en-US" sz="2800" dirty="0"/>
              <a:t>…</a:t>
            </a:r>
          </a:p>
        </p:txBody>
      </p:sp>
      <p:sp>
        <p:nvSpPr>
          <p:cNvPr id="77" name="TextBox 76">
            <a:extLst>
              <a:ext uri="{FF2B5EF4-FFF2-40B4-BE49-F238E27FC236}">
                <a16:creationId xmlns:a16="http://schemas.microsoft.com/office/drawing/2014/main" id="{93C33467-BA6F-0668-58D1-29AD79AAF073}"/>
              </a:ext>
            </a:extLst>
          </p:cNvPr>
          <p:cNvSpPr txBox="1"/>
          <p:nvPr/>
        </p:nvSpPr>
        <p:spPr>
          <a:xfrm rot="5400000">
            <a:off x="3625831" y="8436996"/>
            <a:ext cx="590843" cy="523220"/>
          </a:xfrm>
          <a:prstGeom prst="rect">
            <a:avLst/>
          </a:prstGeom>
          <a:noFill/>
        </p:spPr>
        <p:txBody>
          <a:bodyPr wrap="square" rtlCol="0">
            <a:spAutoFit/>
          </a:bodyPr>
          <a:lstStyle/>
          <a:p>
            <a:r>
              <a:rPr lang="en-US" sz="2800" dirty="0"/>
              <a:t>…</a:t>
            </a:r>
          </a:p>
        </p:txBody>
      </p:sp>
    </p:spTree>
    <p:custDataLst>
      <p:tags r:id="rId1"/>
    </p:custDataLst>
    <p:extLst>
      <p:ext uri="{BB962C8B-B14F-4D97-AF65-F5344CB8AC3E}">
        <p14:creationId xmlns:p14="http://schemas.microsoft.com/office/powerpoint/2010/main" val="1493536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96078" y="10870"/>
            <a:ext cx="11592339" cy="1325563"/>
          </a:xfrm>
        </p:spPr>
        <p:txBody>
          <a:bodyPr/>
          <a:lstStyle/>
          <a:p>
            <a:r>
              <a:rPr lang="en-US" dirty="0">
                <a:latin typeface="+mn-lt"/>
              </a:rPr>
              <a:t>Overhead of Hash and Radix Translation in PIM</a:t>
            </a:r>
          </a:p>
        </p:txBody>
      </p:sp>
      <p:sp>
        <p:nvSpPr>
          <p:cNvPr id="70" name="TextBox 69">
            <a:extLst>
              <a:ext uri="{FF2B5EF4-FFF2-40B4-BE49-F238E27FC236}">
                <a16:creationId xmlns:a16="http://schemas.microsoft.com/office/drawing/2014/main" id="{56A8D929-14EE-220B-4A20-722BF962C7FC}"/>
              </a:ext>
            </a:extLst>
          </p:cNvPr>
          <p:cNvSpPr txBox="1"/>
          <p:nvPr/>
        </p:nvSpPr>
        <p:spPr>
          <a:xfrm rot="5400000">
            <a:off x="6892626" y="8452645"/>
            <a:ext cx="590843" cy="523220"/>
          </a:xfrm>
          <a:prstGeom prst="rect">
            <a:avLst/>
          </a:prstGeom>
          <a:noFill/>
        </p:spPr>
        <p:txBody>
          <a:bodyPr wrap="square" rtlCol="0">
            <a:spAutoFit/>
          </a:bodyPr>
          <a:lstStyle/>
          <a:p>
            <a:r>
              <a:rPr lang="en-US" sz="2800" dirty="0"/>
              <a:t>…</a:t>
            </a:r>
          </a:p>
        </p:txBody>
      </p:sp>
      <p:sp>
        <p:nvSpPr>
          <p:cNvPr id="77" name="TextBox 76">
            <a:extLst>
              <a:ext uri="{FF2B5EF4-FFF2-40B4-BE49-F238E27FC236}">
                <a16:creationId xmlns:a16="http://schemas.microsoft.com/office/drawing/2014/main" id="{93C33467-BA6F-0668-58D1-29AD79AAF073}"/>
              </a:ext>
            </a:extLst>
          </p:cNvPr>
          <p:cNvSpPr txBox="1"/>
          <p:nvPr/>
        </p:nvSpPr>
        <p:spPr>
          <a:xfrm rot="5400000">
            <a:off x="3625831" y="8436996"/>
            <a:ext cx="590843" cy="523220"/>
          </a:xfrm>
          <a:prstGeom prst="rect">
            <a:avLst/>
          </a:prstGeom>
          <a:noFill/>
        </p:spPr>
        <p:txBody>
          <a:bodyPr wrap="square" rtlCol="0">
            <a:spAutoFit/>
          </a:bodyPr>
          <a:lstStyle/>
          <a:p>
            <a:r>
              <a:rPr lang="en-US" sz="2800" dirty="0"/>
              <a:t>…</a:t>
            </a:r>
          </a:p>
        </p:txBody>
      </p:sp>
      <p:pic>
        <p:nvPicPr>
          <p:cNvPr id="10" name="Picture 9">
            <a:extLst>
              <a:ext uri="{FF2B5EF4-FFF2-40B4-BE49-F238E27FC236}">
                <a16:creationId xmlns:a16="http://schemas.microsoft.com/office/drawing/2014/main" id="{C218F62F-F512-53A6-7DD7-96F08DE3AA75}"/>
              </a:ext>
            </a:extLst>
          </p:cNvPr>
          <p:cNvPicPr>
            <a:picLocks noChangeAspect="1"/>
          </p:cNvPicPr>
          <p:nvPr/>
        </p:nvPicPr>
        <p:blipFill>
          <a:blip r:embed="rId4"/>
          <a:stretch>
            <a:fillRect/>
          </a:stretch>
        </p:blipFill>
        <p:spPr>
          <a:xfrm>
            <a:off x="2123036" y="1365215"/>
            <a:ext cx="7051589" cy="4522989"/>
          </a:xfrm>
          <a:prstGeom prst="rect">
            <a:avLst/>
          </a:prstGeom>
        </p:spPr>
      </p:pic>
    </p:spTree>
    <p:custDataLst>
      <p:tags r:id="rId1"/>
    </p:custDataLst>
    <p:extLst>
      <p:ext uri="{BB962C8B-B14F-4D97-AF65-F5344CB8AC3E}">
        <p14:creationId xmlns:p14="http://schemas.microsoft.com/office/powerpoint/2010/main" val="396011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96078" y="10870"/>
            <a:ext cx="11592339" cy="1325563"/>
          </a:xfrm>
        </p:spPr>
        <p:txBody>
          <a:bodyPr/>
          <a:lstStyle/>
          <a:p>
            <a:r>
              <a:rPr lang="en-US" dirty="0">
                <a:latin typeface="+mn-lt"/>
              </a:rPr>
              <a:t>Overhead of Hash and Radix Translation in PIM</a:t>
            </a:r>
          </a:p>
        </p:txBody>
      </p:sp>
      <p:sp>
        <p:nvSpPr>
          <p:cNvPr id="70" name="TextBox 69">
            <a:extLst>
              <a:ext uri="{FF2B5EF4-FFF2-40B4-BE49-F238E27FC236}">
                <a16:creationId xmlns:a16="http://schemas.microsoft.com/office/drawing/2014/main" id="{56A8D929-14EE-220B-4A20-722BF962C7FC}"/>
              </a:ext>
            </a:extLst>
          </p:cNvPr>
          <p:cNvSpPr txBox="1"/>
          <p:nvPr/>
        </p:nvSpPr>
        <p:spPr>
          <a:xfrm rot="5400000">
            <a:off x="6892626" y="8452645"/>
            <a:ext cx="590843" cy="523220"/>
          </a:xfrm>
          <a:prstGeom prst="rect">
            <a:avLst/>
          </a:prstGeom>
          <a:noFill/>
        </p:spPr>
        <p:txBody>
          <a:bodyPr wrap="square" rtlCol="0">
            <a:spAutoFit/>
          </a:bodyPr>
          <a:lstStyle/>
          <a:p>
            <a:r>
              <a:rPr lang="en-US" sz="2800" dirty="0"/>
              <a:t>…</a:t>
            </a:r>
          </a:p>
        </p:txBody>
      </p:sp>
      <p:sp>
        <p:nvSpPr>
          <p:cNvPr id="77" name="TextBox 76">
            <a:extLst>
              <a:ext uri="{FF2B5EF4-FFF2-40B4-BE49-F238E27FC236}">
                <a16:creationId xmlns:a16="http://schemas.microsoft.com/office/drawing/2014/main" id="{93C33467-BA6F-0668-58D1-29AD79AAF073}"/>
              </a:ext>
            </a:extLst>
          </p:cNvPr>
          <p:cNvSpPr txBox="1"/>
          <p:nvPr/>
        </p:nvSpPr>
        <p:spPr>
          <a:xfrm rot="5400000">
            <a:off x="3625831" y="8436996"/>
            <a:ext cx="590843" cy="523220"/>
          </a:xfrm>
          <a:prstGeom prst="rect">
            <a:avLst/>
          </a:prstGeom>
          <a:noFill/>
        </p:spPr>
        <p:txBody>
          <a:bodyPr wrap="square" rtlCol="0">
            <a:spAutoFit/>
          </a:bodyPr>
          <a:lstStyle/>
          <a:p>
            <a:r>
              <a:rPr lang="en-US" sz="2800" dirty="0"/>
              <a:t>…</a:t>
            </a:r>
          </a:p>
        </p:txBody>
      </p:sp>
      <p:sp>
        <p:nvSpPr>
          <p:cNvPr id="7" name="Rounded Rectangle 6">
            <a:extLst>
              <a:ext uri="{FF2B5EF4-FFF2-40B4-BE49-F238E27FC236}">
                <a16:creationId xmlns:a16="http://schemas.microsoft.com/office/drawing/2014/main" id="{50E7D468-A867-5BFF-7776-5BEE40022D96}"/>
              </a:ext>
            </a:extLst>
          </p:cNvPr>
          <p:cNvSpPr/>
          <p:nvPr/>
        </p:nvSpPr>
        <p:spPr>
          <a:xfrm>
            <a:off x="0" y="6067169"/>
            <a:ext cx="12192000" cy="784560"/>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lnSpc>
                <a:spcPts val="3500"/>
              </a:lnSpc>
            </a:pPr>
            <a:r>
              <a:rPr lang="en-US" sz="3200" b="1" dirty="0">
                <a:solidFill>
                  <a:schemeClr val="bg1"/>
                </a:solidFill>
              </a:rPr>
              <a:t>Naïve integration of radix and cuckoo hash page table </a:t>
            </a:r>
          </a:p>
          <a:p>
            <a:pPr algn="ctr">
              <a:lnSpc>
                <a:spcPts val="3500"/>
              </a:lnSpc>
            </a:pPr>
            <a:r>
              <a:rPr lang="en-US" sz="3200" b="1" dirty="0">
                <a:solidFill>
                  <a:schemeClr val="bg1"/>
                </a:solidFill>
              </a:rPr>
              <a:t>cause significant slowdown in a PIM based system</a:t>
            </a:r>
          </a:p>
        </p:txBody>
      </p:sp>
      <p:pic>
        <p:nvPicPr>
          <p:cNvPr id="10" name="Picture 9">
            <a:extLst>
              <a:ext uri="{FF2B5EF4-FFF2-40B4-BE49-F238E27FC236}">
                <a16:creationId xmlns:a16="http://schemas.microsoft.com/office/drawing/2014/main" id="{C218F62F-F512-53A6-7DD7-96F08DE3AA75}"/>
              </a:ext>
            </a:extLst>
          </p:cNvPr>
          <p:cNvPicPr>
            <a:picLocks noChangeAspect="1"/>
          </p:cNvPicPr>
          <p:nvPr/>
        </p:nvPicPr>
        <p:blipFill>
          <a:blip r:embed="rId4"/>
          <a:stretch>
            <a:fillRect/>
          </a:stretch>
        </p:blipFill>
        <p:spPr>
          <a:xfrm>
            <a:off x="2123036" y="1365215"/>
            <a:ext cx="7051589" cy="4522989"/>
          </a:xfrm>
          <a:prstGeom prst="rect">
            <a:avLst/>
          </a:prstGeom>
        </p:spPr>
      </p:pic>
      <p:sp>
        <p:nvSpPr>
          <p:cNvPr id="3" name="Rectangle 2">
            <a:extLst>
              <a:ext uri="{FF2B5EF4-FFF2-40B4-BE49-F238E27FC236}">
                <a16:creationId xmlns:a16="http://schemas.microsoft.com/office/drawing/2014/main" id="{536ACA83-5EE8-A54A-6A6A-693C27016A97}"/>
              </a:ext>
            </a:extLst>
          </p:cNvPr>
          <p:cNvSpPr/>
          <p:nvPr/>
        </p:nvSpPr>
        <p:spPr>
          <a:xfrm>
            <a:off x="5012724" y="3768813"/>
            <a:ext cx="1913713" cy="10750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Up-Down Arrow 4">
            <a:extLst>
              <a:ext uri="{FF2B5EF4-FFF2-40B4-BE49-F238E27FC236}">
                <a16:creationId xmlns:a16="http://schemas.microsoft.com/office/drawing/2014/main" id="{BA9827C5-253A-B333-5011-10DAFB2628AF}"/>
              </a:ext>
            </a:extLst>
          </p:cNvPr>
          <p:cNvSpPr/>
          <p:nvPr/>
        </p:nvSpPr>
        <p:spPr>
          <a:xfrm>
            <a:off x="6229419" y="2545494"/>
            <a:ext cx="301576" cy="1220321"/>
          </a:xfrm>
          <a:prstGeom prst="upDownArrow">
            <a:avLst/>
          </a:prstGeom>
          <a:solidFill>
            <a:srgbClr val="FF0000">
              <a:alpha val="4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Down Arrow 10">
            <a:extLst>
              <a:ext uri="{FF2B5EF4-FFF2-40B4-BE49-F238E27FC236}">
                <a16:creationId xmlns:a16="http://schemas.microsoft.com/office/drawing/2014/main" id="{844A8CFF-9D44-6193-F159-52AC3E84D780}"/>
              </a:ext>
            </a:extLst>
          </p:cNvPr>
          <p:cNvSpPr/>
          <p:nvPr/>
        </p:nvSpPr>
        <p:spPr>
          <a:xfrm>
            <a:off x="5359431" y="2545494"/>
            <a:ext cx="301576" cy="1821863"/>
          </a:xfrm>
          <a:prstGeom prst="upDownArrow">
            <a:avLst/>
          </a:prstGeom>
          <a:solidFill>
            <a:srgbClr val="FF0000">
              <a:alpha val="4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16934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A4490-4DE8-454B-90CD-E5D3AED370C9}"/>
              </a:ext>
            </a:extLst>
          </p:cNvPr>
          <p:cNvSpPr>
            <a:spLocks noGrp="1"/>
          </p:cNvSpPr>
          <p:nvPr>
            <p:ph type="title"/>
          </p:nvPr>
        </p:nvSpPr>
        <p:spPr>
          <a:xfrm>
            <a:off x="669844" y="16432"/>
            <a:ext cx="10515600" cy="1325563"/>
          </a:xfrm>
        </p:spPr>
        <p:txBody>
          <a:bodyPr>
            <a:normAutofit/>
          </a:bodyPr>
          <a:lstStyle/>
          <a:p>
            <a:r>
              <a:rPr lang="en-US" dirty="0">
                <a:latin typeface="+mn-lt"/>
              </a:rPr>
              <a:t>Processing in Memory (PIM) </a:t>
            </a:r>
          </a:p>
        </p:txBody>
      </p:sp>
      <p:sp>
        <p:nvSpPr>
          <p:cNvPr id="119" name="5-Point Star 118">
            <a:extLst>
              <a:ext uri="{FF2B5EF4-FFF2-40B4-BE49-F238E27FC236}">
                <a16:creationId xmlns:a16="http://schemas.microsoft.com/office/drawing/2014/main" id="{4501279E-2B75-2943-8D2A-D8AF7D1C2C60}"/>
              </a:ext>
            </a:extLst>
          </p:cNvPr>
          <p:cNvSpPr/>
          <p:nvPr/>
        </p:nvSpPr>
        <p:spPr>
          <a:xfrm>
            <a:off x="1152070" y="6617218"/>
            <a:ext cx="184731" cy="167542"/>
          </a:xfrm>
          <a:prstGeom prst="star5">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1" name="TextBox 150">
            <a:extLst>
              <a:ext uri="{FF2B5EF4-FFF2-40B4-BE49-F238E27FC236}">
                <a16:creationId xmlns:a16="http://schemas.microsoft.com/office/drawing/2014/main" id="{42CB55FE-99E7-3644-A930-CB018F1A9AB2}"/>
              </a:ext>
            </a:extLst>
          </p:cNvPr>
          <p:cNvSpPr txBox="1"/>
          <p:nvPr/>
        </p:nvSpPr>
        <p:spPr>
          <a:xfrm>
            <a:off x="0" y="1141782"/>
            <a:ext cx="11216737" cy="1246495"/>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cs typeface="Times New Roman" panose="02020603050405020304" pitchFamily="18" charset="0"/>
              </a:rPr>
              <a:t>PIM is a new technology where computation is placed closer to the memory</a:t>
            </a:r>
          </a:p>
          <a:p>
            <a:pPr marL="342900" indent="-342900" algn="just">
              <a:buFont typeface="Arial" panose="020B0604020202020204" pitchFamily="34" charset="0"/>
              <a:buChar char="•"/>
            </a:pPr>
            <a:endParaRPr lang="en-US" sz="2500" dirty="0">
              <a:cs typeface="Times New Roman" panose="02020603050405020304" pitchFamily="18" charset="0"/>
            </a:endParaRPr>
          </a:p>
          <a:p>
            <a:pPr algn="just"/>
            <a:endParaRPr lang="en-US" sz="2500" dirty="0">
              <a:cs typeface="Times New Roman" panose="02020603050405020304" pitchFamily="18" charset="0"/>
            </a:endParaRPr>
          </a:p>
        </p:txBody>
      </p:sp>
      <p:sp>
        <p:nvSpPr>
          <p:cNvPr id="9" name="TextBox 8">
            <a:extLst>
              <a:ext uri="{FF2B5EF4-FFF2-40B4-BE49-F238E27FC236}">
                <a16:creationId xmlns:a16="http://schemas.microsoft.com/office/drawing/2014/main" id="{DFD311E9-246F-454A-B9BA-FB2BC200FA1C}"/>
              </a:ext>
            </a:extLst>
          </p:cNvPr>
          <p:cNvSpPr txBox="1"/>
          <p:nvPr/>
        </p:nvSpPr>
        <p:spPr>
          <a:xfrm>
            <a:off x="13549184" y="4034712"/>
            <a:ext cx="184731" cy="369332"/>
          </a:xfrm>
          <a:prstGeom prst="rect">
            <a:avLst/>
          </a:prstGeom>
          <a:noFill/>
        </p:spPr>
        <p:txBody>
          <a:bodyPr wrap="none" rtlCol="0">
            <a:spAutoFit/>
          </a:bodyPr>
          <a:lstStyle/>
          <a:p>
            <a:endParaRPr lang="en-US" dirty="0"/>
          </a:p>
        </p:txBody>
      </p:sp>
      <p:sp>
        <p:nvSpPr>
          <p:cNvPr id="11" name="Freeform 10">
            <a:extLst>
              <a:ext uri="{FF2B5EF4-FFF2-40B4-BE49-F238E27FC236}">
                <a16:creationId xmlns:a16="http://schemas.microsoft.com/office/drawing/2014/main" id="{E04BDC31-7312-83DF-C371-9C0F98EB548B}"/>
              </a:ext>
            </a:extLst>
          </p:cNvPr>
          <p:cNvSpPr/>
          <p:nvPr/>
        </p:nvSpPr>
        <p:spPr>
          <a:xfrm>
            <a:off x="8035984" y="5771363"/>
            <a:ext cx="912121" cy="40432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9A9C4180-DA0D-5075-0B3F-1CAD74B7D1B6}"/>
              </a:ext>
            </a:extLst>
          </p:cNvPr>
          <p:cNvSpPr/>
          <p:nvPr/>
        </p:nvSpPr>
        <p:spPr>
          <a:xfrm>
            <a:off x="8797984" y="5776513"/>
            <a:ext cx="1004714" cy="438193"/>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68343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Goal</a:t>
            </a:r>
          </a:p>
        </p:txBody>
      </p:sp>
    </p:spTree>
    <p:custDataLst>
      <p:tags r:id="rId1"/>
    </p:custDataLst>
    <p:extLst>
      <p:ext uri="{BB962C8B-B14F-4D97-AF65-F5344CB8AC3E}">
        <p14:creationId xmlns:p14="http://schemas.microsoft.com/office/powerpoint/2010/main" val="124302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Goal</a:t>
            </a:r>
          </a:p>
        </p:txBody>
      </p:sp>
      <p:sp>
        <p:nvSpPr>
          <p:cNvPr id="60" name="Rounded Rectangle 59">
            <a:extLst>
              <a:ext uri="{FF2B5EF4-FFF2-40B4-BE49-F238E27FC236}">
                <a16:creationId xmlns:a16="http://schemas.microsoft.com/office/drawing/2014/main" id="{A6A6DBBD-868F-8C48-9200-058D22F6E52E}"/>
              </a:ext>
            </a:extLst>
          </p:cNvPr>
          <p:cNvSpPr/>
          <p:nvPr/>
        </p:nvSpPr>
        <p:spPr>
          <a:xfrm>
            <a:off x="0" y="1262063"/>
            <a:ext cx="12192000" cy="1325563"/>
          </a:xfrm>
          <a:prstGeom prst="roundRect">
            <a:avLst/>
          </a:prstGeom>
          <a:solidFill>
            <a:srgbClr val="767171"/>
          </a:solidFill>
          <a:ln>
            <a:solidFill>
              <a:schemeClr val="bg2">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4400" b="1" dirty="0">
                <a:solidFill>
                  <a:schemeClr val="bg1"/>
                </a:solidFill>
              </a:rPr>
              <a:t>Design an efficient address translation </a:t>
            </a:r>
          </a:p>
          <a:p>
            <a:pPr algn="ctr"/>
            <a:r>
              <a:rPr lang="en-US" sz="4400" b="1" dirty="0">
                <a:solidFill>
                  <a:schemeClr val="bg1"/>
                </a:solidFill>
              </a:rPr>
              <a:t>scheme for multi-stack PIM systems</a:t>
            </a:r>
          </a:p>
        </p:txBody>
      </p:sp>
    </p:spTree>
    <p:custDataLst>
      <p:tags r:id="rId1"/>
    </p:custDataLst>
    <p:extLst>
      <p:ext uri="{BB962C8B-B14F-4D97-AF65-F5344CB8AC3E}">
        <p14:creationId xmlns:p14="http://schemas.microsoft.com/office/powerpoint/2010/main" val="24246887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Outline</a:t>
            </a:r>
          </a:p>
        </p:txBody>
      </p:sp>
      <p:sp>
        <p:nvSpPr>
          <p:cNvPr id="24" name="Rounded Rectangle 23">
            <a:extLst>
              <a:ext uri="{FF2B5EF4-FFF2-40B4-BE49-F238E27FC236}">
                <a16:creationId xmlns:a16="http://schemas.microsoft.com/office/drawing/2014/main" id="{7A6953D2-0C22-154D-86F2-291C286148E9}"/>
              </a:ext>
            </a:extLst>
          </p:cNvPr>
          <p:cNvSpPr/>
          <p:nvPr/>
        </p:nvSpPr>
        <p:spPr>
          <a:xfrm>
            <a:off x="919216" y="1237063"/>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Processing-in-Memory Introduction</a:t>
            </a:r>
          </a:p>
        </p:txBody>
      </p:sp>
      <p:sp>
        <p:nvSpPr>
          <p:cNvPr id="25" name="Rounded Rectangle 24">
            <a:extLst>
              <a:ext uri="{FF2B5EF4-FFF2-40B4-BE49-F238E27FC236}">
                <a16:creationId xmlns:a16="http://schemas.microsoft.com/office/drawing/2014/main" id="{44C17B30-B121-F344-9EE5-3B8471B07288}"/>
              </a:ext>
            </a:extLst>
          </p:cNvPr>
          <p:cNvSpPr/>
          <p:nvPr/>
        </p:nvSpPr>
        <p:spPr>
          <a:xfrm>
            <a:off x="919216" y="2057961"/>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Address Translation in PIM Architecture</a:t>
            </a:r>
          </a:p>
        </p:txBody>
      </p:sp>
      <p:sp>
        <p:nvSpPr>
          <p:cNvPr id="28" name="Rounded Rectangle 27">
            <a:extLst>
              <a:ext uri="{FF2B5EF4-FFF2-40B4-BE49-F238E27FC236}">
                <a16:creationId xmlns:a16="http://schemas.microsoft.com/office/drawing/2014/main" id="{81962B55-91B3-2D4D-9190-081B0656567E}"/>
              </a:ext>
            </a:extLst>
          </p:cNvPr>
          <p:cNvSpPr/>
          <p:nvPr/>
        </p:nvSpPr>
        <p:spPr>
          <a:xfrm>
            <a:off x="919216" y="2907625"/>
            <a:ext cx="8799068" cy="565625"/>
          </a:xfrm>
          <a:prstGeom prst="roundRect">
            <a:avLst/>
          </a:prstGeom>
          <a:solidFill>
            <a:schemeClr val="bg1">
              <a:lumMod val="7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Challenges and Key Ideas	 </a:t>
            </a:r>
          </a:p>
        </p:txBody>
      </p:sp>
      <p:sp>
        <p:nvSpPr>
          <p:cNvPr id="29" name="Rounded Rectangle 28">
            <a:extLst>
              <a:ext uri="{FF2B5EF4-FFF2-40B4-BE49-F238E27FC236}">
                <a16:creationId xmlns:a16="http://schemas.microsoft.com/office/drawing/2014/main" id="{804F8C84-A6F6-1749-A4C2-42BADC6CD133}"/>
              </a:ext>
            </a:extLst>
          </p:cNvPr>
          <p:cNvSpPr/>
          <p:nvPr/>
        </p:nvSpPr>
        <p:spPr>
          <a:xfrm>
            <a:off x="919216" y="3757289"/>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Evaluation</a:t>
            </a:r>
          </a:p>
        </p:txBody>
      </p:sp>
      <p:sp>
        <p:nvSpPr>
          <p:cNvPr id="31" name="Rounded Rectangle 30">
            <a:extLst>
              <a:ext uri="{FF2B5EF4-FFF2-40B4-BE49-F238E27FC236}">
                <a16:creationId xmlns:a16="http://schemas.microsoft.com/office/drawing/2014/main" id="{BBD1A83E-F149-7F47-B7E5-C1898472690D}"/>
              </a:ext>
            </a:extLst>
          </p:cNvPr>
          <p:cNvSpPr/>
          <p:nvPr/>
        </p:nvSpPr>
        <p:spPr>
          <a:xfrm>
            <a:off x="919216" y="4606953"/>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Conclusion </a:t>
            </a:r>
          </a:p>
        </p:txBody>
      </p:sp>
    </p:spTree>
    <p:extLst>
      <p:ext uri="{BB962C8B-B14F-4D97-AF65-F5344CB8AC3E}">
        <p14:creationId xmlns:p14="http://schemas.microsoft.com/office/powerpoint/2010/main" val="687446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199" y="0"/>
            <a:ext cx="11353801" cy="1325563"/>
          </a:xfrm>
        </p:spPr>
        <p:txBody>
          <a:bodyPr>
            <a:normAutofit/>
          </a:bodyPr>
          <a:lstStyle/>
          <a:p>
            <a:r>
              <a:rPr lang="en-US" dirty="0">
                <a:latin typeface="+mn-lt"/>
              </a:rPr>
              <a:t>Challenge: Parallel lookups increase contention</a:t>
            </a:r>
          </a:p>
        </p:txBody>
      </p:sp>
      <p:sp>
        <p:nvSpPr>
          <p:cNvPr id="4" name="TextBox 3">
            <a:extLst>
              <a:ext uri="{FF2B5EF4-FFF2-40B4-BE49-F238E27FC236}">
                <a16:creationId xmlns:a16="http://schemas.microsoft.com/office/drawing/2014/main" id="{CDFD63BB-BA83-4F47-A7B9-74B93D7E0B1D}"/>
              </a:ext>
            </a:extLst>
          </p:cNvPr>
          <p:cNvSpPr txBox="1"/>
          <p:nvPr/>
        </p:nvSpPr>
        <p:spPr>
          <a:xfrm>
            <a:off x="0" y="1123068"/>
            <a:ext cx="12489845"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Parallel lookups in cuckoo hash lead to increased memory network contention</a:t>
            </a:r>
          </a:p>
        </p:txBody>
      </p:sp>
      <p:sp>
        <p:nvSpPr>
          <p:cNvPr id="110" name="直线">
            <a:extLst>
              <a:ext uri="{FF2B5EF4-FFF2-40B4-BE49-F238E27FC236}">
                <a16:creationId xmlns:a16="http://schemas.microsoft.com/office/drawing/2014/main" id="{1A6ADC0E-7C3B-6665-A6A8-2E5978E24141}"/>
              </a:ext>
            </a:extLst>
          </p:cNvPr>
          <p:cNvSpPr/>
          <p:nvPr/>
        </p:nvSpPr>
        <p:spPr>
          <a:xfrm rot="21600000" flipH="1">
            <a:off x="3776893" y="241465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16" name="直线">
            <a:extLst>
              <a:ext uri="{FF2B5EF4-FFF2-40B4-BE49-F238E27FC236}">
                <a16:creationId xmlns:a16="http://schemas.microsoft.com/office/drawing/2014/main" id="{6A58BECA-A866-B866-C3DA-18A91F188348}"/>
              </a:ext>
            </a:extLst>
          </p:cNvPr>
          <p:cNvSpPr/>
          <p:nvPr/>
        </p:nvSpPr>
        <p:spPr>
          <a:xfrm rot="21600000" flipH="1">
            <a:off x="1662407" y="423891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0" name="直线">
            <a:extLst>
              <a:ext uri="{FF2B5EF4-FFF2-40B4-BE49-F238E27FC236}">
                <a16:creationId xmlns:a16="http://schemas.microsoft.com/office/drawing/2014/main" id="{78F83AE1-D0E2-9CDD-7680-2C7E1DDDBA47}"/>
              </a:ext>
            </a:extLst>
          </p:cNvPr>
          <p:cNvSpPr/>
          <p:nvPr/>
        </p:nvSpPr>
        <p:spPr>
          <a:xfrm rot="21600000" flipH="1">
            <a:off x="2508620" y="314814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1" name="矩形">
            <a:extLst>
              <a:ext uri="{FF2B5EF4-FFF2-40B4-BE49-F238E27FC236}">
                <a16:creationId xmlns:a16="http://schemas.microsoft.com/office/drawing/2014/main" id="{6A299802-B4FC-3FD0-E6C7-68315541D5D0}"/>
              </a:ext>
            </a:extLst>
          </p:cNvPr>
          <p:cNvSpPr/>
          <p:nvPr/>
        </p:nvSpPr>
        <p:spPr>
          <a:xfrm>
            <a:off x="1293041" y="201130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22" name="矩形">
            <a:extLst>
              <a:ext uri="{FF2B5EF4-FFF2-40B4-BE49-F238E27FC236}">
                <a16:creationId xmlns:a16="http://schemas.microsoft.com/office/drawing/2014/main" id="{FB32689F-4580-4467-8387-FA4B3BC2E299}"/>
              </a:ext>
            </a:extLst>
          </p:cNvPr>
          <p:cNvSpPr/>
          <p:nvPr/>
        </p:nvSpPr>
        <p:spPr>
          <a:xfrm>
            <a:off x="2169327" y="201130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a:t>
            </a: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3</a:t>
            </a:r>
          </a:p>
        </p:txBody>
      </p:sp>
      <p:sp>
        <p:nvSpPr>
          <p:cNvPr id="123" name="矩形">
            <a:extLst>
              <a:ext uri="{FF2B5EF4-FFF2-40B4-BE49-F238E27FC236}">
                <a16:creationId xmlns:a16="http://schemas.microsoft.com/office/drawing/2014/main" id="{50F1774C-02E2-9BD6-3AD2-688EF396C174}"/>
              </a:ext>
            </a:extLst>
          </p:cNvPr>
          <p:cNvSpPr/>
          <p:nvPr/>
        </p:nvSpPr>
        <p:spPr>
          <a:xfrm>
            <a:off x="1293041" y="274471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24" name="矩形">
            <a:extLst>
              <a:ext uri="{FF2B5EF4-FFF2-40B4-BE49-F238E27FC236}">
                <a16:creationId xmlns:a16="http://schemas.microsoft.com/office/drawing/2014/main" id="{DE3D3089-E4A9-22FE-4216-5831D09D4DE7}"/>
              </a:ext>
            </a:extLst>
          </p:cNvPr>
          <p:cNvSpPr/>
          <p:nvPr/>
        </p:nvSpPr>
        <p:spPr>
          <a:xfrm>
            <a:off x="2169327" y="274471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2</a:t>
            </a:r>
          </a:p>
        </p:txBody>
      </p:sp>
      <p:sp>
        <p:nvSpPr>
          <p:cNvPr id="125" name="直线">
            <a:extLst>
              <a:ext uri="{FF2B5EF4-FFF2-40B4-BE49-F238E27FC236}">
                <a16:creationId xmlns:a16="http://schemas.microsoft.com/office/drawing/2014/main" id="{B3E8ADCC-41C2-E253-2DFF-A9469FB9B94E}"/>
              </a:ext>
            </a:extLst>
          </p:cNvPr>
          <p:cNvSpPr/>
          <p:nvPr/>
        </p:nvSpPr>
        <p:spPr>
          <a:xfrm>
            <a:off x="1656056" y="219551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6" name="直线">
            <a:extLst>
              <a:ext uri="{FF2B5EF4-FFF2-40B4-BE49-F238E27FC236}">
                <a16:creationId xmlns:a16="http://schemas.microsoft.com/office/drawing/2014/main" id="{4D0D004D-4BBC-A173-B755-3DD953C7993A}"/>
              </a:ext>
            </a:extLst>
          </p:cNvPr>
          <p:cNvSpPr/>
          <p:nvPr/>
        </p:nvSpPr>
        <p:spPr>
          <a:xfrm>
            <a:off x="1675105" y="293010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7" name="直线">
            <a:extLst>
              <a:ext uri="{FF2B5EF4-FFF2-40B4-BE49-F238E27FC236}">
                <a16:creationId xmlns:a16="http://schemas.microsoft.com/office/drawing/2014/main" id="{D3E21834-2685-7408-57E7-CC5700C90532}"/>
              </a:ext>
            </a:extLst>
          </p:cNvPr>
          <p:cNvSpPr/>
          <p:nvPr/>
        </p:nvSpPr>
        <p:spPr>
          <a:xfrm>
            <a:off x="1471908" y="239036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8" name="直线">
            <a:extLst>
              <a:ext uri="{FF2B5EF4-FFF2-40B4-BE49-F238E27FC236}">
                <a16:creationId xmlns:a16="http://schemas.microsoft.com/office/drawing/2014/main" id="{D506140D-DB59-DB27-2839-70E9D01C5183}"/>
              </a:ext>
            </a:extLst>
          </p:cNvPr>
          <p:cNvSpPr/>
          <p:nvPr/>
        </p:nvSpPr>
        <p:spPr>
          <a:xfrm>
            <a:off x="2354545" y="238401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9" name="直线">
            <a:extLst>
              <a:ext uri="{FF2B5EF4-FFF2-40B4-BE49-F238E27FC236}">
                <a16:creationId xmlns:a16="http://schemas.microsoft.com/office/drawing/2014/main" id="{411086B3-4101-594D-13A1-FC5B836D3E98}"/>
              </a:ext>
            </a:extLst>
          </p:cNvPr>
          <p:cNvSpPr/>
          <p:nvPr/>
        </p:nvSpPr>
        <p:spPr>
          <a:xfrm>
            <a:off x="1656056" y="237766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0" name="直线">
            <a:extLst>
              <a:ext uri="{FF2B5EF4-FFF2-40B4-BE49-F238E27FC236}">
                <a16:creationId xmlns:a16="http://schemas.microsoft.com/office/drawing/2014/main" id="{3C3C6F6E-801D-9C65-485F-0EB658C992D5}"/>
              </a:ext>
            </a:extLst>
          </p:cNvPr>
          <p:cNvSpPr/>
          <p:nvPr/>
        </p:nvSpPr>
        <p:spPr>
          <a:xfrm rot="21600000" flipH="1">
            <a:off x="1662406" y="239036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1" name="矩形">
            <a:extLst>
              <a:ext uri="{FF2B5EF4-FFF2-40B4-BE49-F238E27FC236}">
                <a16:creationId xmlns:a16="http://schemas.microsoft.com/office/drawing/2014/main" id="{8B8AD04B-11CA-3536-6B13-84DB68375D2A}"/>
              </a:ext>
            </a:extLst>
          </p:cNvPr>
          <p:cNvSpPr/>
          <p:nvPr/>
        </p:nvSpPr>
        <p:spPr>
          <a:xfrm>
            <a:off x="3394959" y="202727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2" name="矩形">
            <a:extLst>
              <a:ext uri="{FF2B5EF4-FFF2-40B4-BE49-F238E27FC236}">
                <a16:creationId xmlns:a16="http://schemas.microsoft.com/office/drawing/2014/main" id="{ECA43815-92BD-924F-5037-69C6B6F0A146}"/>
              </a:ext>
            </a:extLst>
          </p:cNvPr>
          <p:cNvSpPr/>
          <p:nvPr/>
        </p:nvSpPr>
        <p:spPr>
          <a:xfrm>
            <a:off x="3394959" y="275434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S9</a:t>
            </a:r>
          </a:p>
        </p:txBody>
      </p:sp>
      <p:sp>
        <p:nvSpPr>
          <p:cNvPr id="133" name="直线">
            <a:extLst>
              <a:ext uri="{FF2B5EF4-FFF2-40B4-BE49-F238E27FC236}">
                <a16:creationId xmlns:a16="http://schemas.microsoft.com/office/drawing/2014/main" id="{07BA9EEE-493E-1EBE-6B0A-1A3EE256781E}"/>
              </a:ext>
            </a:extLst>
          </p:cNvPr>
          <p:cNvSpPr/>
          <p:nvPr/>
        </p:nvSpPr>
        <p:spPr>
          <a:xfrm>
            <a:off x="3757974" y="221149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4" name="直线">
            <a:extLst>
              <a:ext uri="{FF2B5EF4-FFF2-40B4-BE49-F238E27FC236}">
                <a16:creationId xmlns:a16="http://schemas.microsoft.com/office/drawing/2014/main" id="{D13DFE20-8E10-3FFE-81A0-29FF7B62DEE9}"/>
              </a:ext>
            </a:extLst>
          </p:cNvPr>
          <p:cNvSpPr/>
          <p:nvPr/>
        </p:nvSpPr>
        <p:spPr>
          <a:xfrm>
            <a:off x="3777023" y="294607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5" name="直线">
            <a:extLst>
              <a:ext uri="{FF2B5EF4-FFF2-40B4-BE49-F238E27FC236}">
                <a16:creationId xmlns:a16="http://schemas.microsoft.com/office/drawing/2014/main" id="{19259B13-0023-D784-6695-AF5D3D03CD50}"/>
              </a:ext>
            </a:extLst>
          </p:cNvPr>
          <p:cNvSpPr/>
          <p:nvPr/>
        </p:nvSpPr>
        <p:spPr>
          <a:xfrm>
            <a:off x="3573826" y="240633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7" name="直线">
            <a:extLst>
              <a:ext uri="{FF2B5EF4-FFF2-40B4-BE49-F238E27FC236}">
                <a16:creationId xmlns:a16="http://schemas.microsoft.com/office/drawing/2014/main" id="{C39F5BD6-1DC2-D703-AD0F-4A7E1FBE8027}"/>
              </a:ext>
            </a:extLst>
          </p:cNvPr>
          <p:cNvSpPr/>
          <p:nvPr/>
        </p:nvSpPr>
        <p:spPr>
          <a:xfrm>
            <a:off x="3757972" y="238312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8" name="直线">
            <a:extLst>
              <a:ext uri="{FF2B5EF4-FFF2-40B4-BE49-F238E27FC236}">
                <a16:creationId xmlns:a16="http://schemas.microsoft.com/office/drawing/2014/main" id="{74A0CA8D-A73E-014D-4216-09FA6656D32A}"/>
              </a:ext>
            </a:extLst>
          </p:cNvPr>
          <p:cNvSpPr/>
          <p:nvPr/>
        </p:nvSpPr>
        <p:spPr>
          <a:xfrm>
            <a:off x="2551392" y="220621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9" name="矩形">
            <a:extLst>
              <a:ext uri="{FF2B5EF4-FFF2-40B4-BE49-F238E27FC236}">
                <a16:creationId xmlns:a16="http://schemas.microsoft.com/office/drawing/2014/main" id="{00906C82-413F-EE0B-69FD-010BDCCD0E29}"/>
              </a:ext>
            </a:extLst>
          </p:cNvPr>
          <p:cNvSpPr/>
          <p:nvPr/>
        </p:nvSpPr>
        <p:spPr>
          <a:xfrm>
            <a:off x="1286792" y="38465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0" name="矩形">
            <a:extLst>
              <a:ext uri="{FF2B5EF4-FFF2-40B4-BE49-F238E27FC236}">
                <a16:creationId xmlns:a16="http://schemas.microsoft.com/office/drawing/2014/main" id="{E9BBE08C-BAE9-8DD1-B0BA-6DE303F491AC}"/>
              </a:ext>
            </a:extLst>
          </p:cNvPr>
          <p:cNvSpPr/>
          <p:nvPr/>
        </p:nvSpPr>
        <p:spPr>
          <a:xfrm>
            <a:off x="2163078" y="38465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a:t>
            </a:r>
            <a:r>
              <a:rPr lang="en-US" altLang="en-US" b="1" dirty="0">
                <a:solidFill>
                  <a:schemeClr val="bg1"/>
                </a:solidFill>
                <a:ea typeface="Droid Sans Fallback" panose="020B0502000000000001" charset="-122"/>
                <a:cs typeface="Antykwa Poltawskiego Light" panose="00000400000000000000" charset="0"/>
              </a:rPr>
              <a:t>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1" name="矩形">
            <a:extLst>
              <a:ext uri="{FF2B5EF4-FFF2-40B4-BE49-F238E27FC236}">
                <a16:creationId xmlns:a16="http://schemas.microsoft.com/office/drawing/2014/main" id="{4D4E0215-57A4-F994-BBD0-849D76FB06FB}"/>
              </a:ext>
            </a:extLst>
          </p:cNvPr>
          <p:cNvSpPr/>
          <p:nvPr/>
        </p:nvSpPr>
        <p:spPr>
          <a:xfrm>
            <a:off x="1286792" y="45799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2" name="矩形">
            <a:extLst>
              <a:ext uri="{FF2B5EF4-FFF2-40B4-BE49-F238E27FC236}">
                <a16:creationId xmlns:a16="http://schemas.microsoft.com/office/drawing/2014/main" id="{014C5A3A-7095-7E00-6DC0-9F6C40680BD1}"/>
              </a:ext>
            </a:extLst>
          </p:cNvPr>
          <p:cNvSpPr/>
          <p:nvPr/>
        </p:nvSpPr>
        <p:spPr>
          <a:xfrm>
            <a:off x="2163078" y="45799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3" name="直线">
            <a:extLst>
              <a:ext uri="{FF2B5EF4-FFF2-40B4-BE49-F238E27FC236}">
                <a16:creationId xmlns:a16="http://schemas.microsoft.com/office/drawing/2014/main" id="{9FF6A7E1-B0B6-1EEC-14C6-EEE2340EFB52}"/>
              </a:ext>
            </a:extLst>
          </p:cNvPr>
          <p:cNvSpPr/>
          <p:nvPr/>
        </p:nvSpPr>
        <p:spPr>
          <a:xfrm>
            <a:off x="1649806" y="403074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4" name="直线">
            <a:extLst>
              <a:ext uri="{FF2B5EF4-FFF2-40B4-BE49-F238E27FC236}">
                <a16:creationId xmlns:a16="http://schemas.microsoft.com/office/drawing/2014/main" id="{D103FFA6-5D33-511F-0C3C-8EE4959B8AAA}"/>
              </a:ext>
            </a:extLst>
          </p:cNvPr>
          <p:cNvSpPr/>
          <p:nvPr/>
        </p:nvSpPr>
        <p:spPr>
          <a:xfrm>
            <a:off x="1668856" y="476532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5" name="直线">
            <a:extLst>
              <a:ext uri="{FF2B5EF4-FFF2-40B4-BE49-F238E27FC236}">
                <a16:creationId xmlns:a16="http://schemas.microsoft.com/office/drawing/2014/main" id="{828F670F-AB7B-A80F-8FE4-DDE7EEC67B8F}"/>
              </a:ext>
            </a:extLst>
          </p:cNvPr>
          <p:cNvSpPr/>
          <p:nvPr/>
        </p:nvSpPr>
        <p:spPr>
          <a:xfrm>
            <a:off x="1465659" y="422558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6" name="直线">
            <a:extLst>
              <a:ext uri="{FF2B5EF4-FFF2-40B4-BE49-F238E27FC236}">
                <a16:creationId xmlns:a16="http://schemas.microsoft.com/office/drawing/2014/main" id="{8EFE60FD-4763-1411-E345-041C9D6C1787}"/>
              </a:ext>
            </a:extLst>
          </p:cNvPr>
          <p:cNvSpPr/>
          <p:nvPr/>
        </p:nvSpPr>
        <p:spPr>
          <a:xfrm>
            <a:off x="2348295" y="421923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7" name="直线">
            <a:extLst>
              <a:ext uri="{FF2B5EF4-FFF2-40B4-BE49-F238E27FC236}">
                <a16:creationId xmlns:a16="http://schemas.microsoft.com/office/drawing/2014/main" id="{AAB5ABE5-B1FF-D17C-5C61-7ABB4194E82B}"/>
              </a:ext>
            </a:extLst>
          </p:cNvPr>
          <p:cNvSpPr/>
          <p:nvPr/>
        </p:nvSpPr>
        <p:spPr>
          <a:xfrm>
            <a:off x="1649806" y="421288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9" name="矩形">
            <a:extLst>
              <a:ext uri="{FF2B5EF4-FFF2-40B4-BE49-F238E27FC236}">
                <a16:creationId xmlns:a16="http://schemas.microsoft.com/office/drawing/2014/main" id="{5D408C56-5393-5AD8-B503-D77294AA85D3}"/>
              </a:ext>
            </a:extLst>
          </p:cNvPr>
          <p:cNvSpPr/>
          <p:nvPr/>
        </p:nvSpPr>
        <p:spPr>
          <a:xfrm>
            <a:off x="3388708" y="38625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150" name="矩形">
            <a:extLst>
              <a:ext uri="{FF2B5EF4-FFF2-40B4-BE49-F238E27FC236}">
                <a16:creationId xmlns:a16="http://schemas.microsoft.com/office/drawing/2014/main" id="{0C1408CC-A3E2-08AD-F23A-1F7142C612F6}"/>
              </a:ext>
            </a:extLst>
          </p:cNvPr>
          <p:cNvSpPr/>
          <p:nvPr/>
        </p:nvSpPr>
        <p:spPr>
          <a:xfrm>
            <a:off x="4273433" y="386327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151" name="矩形">
            <a:extLst>
              <a:ext uri="{FF2B5EF4-FFF2-40B4-BE49-F238E27FC236}">
                <a16:creationId xmlns:a16="http://schemas.microsoft.com/office/drawing/2014/main" id="{3AD5B7A8-339F-8B66-58FD-E7E806323CD2}"/>
              </a:ext>
            </a:extLst>
          </p:cNvPr>
          <p:cNvSpPr/>
          <p:nvPr/>
        </p:nvSpPr>
        <p:spPr>
          <a:xfrm>
            <a:off x="3388708" y="459592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152" name="矩形">
            <a:extLst>
              <a:ext uri="{FF2B5EF4-FFF2-40B4-BE49-F238E27FC236}">
                <a16:creationId xmlns:a16="http://schemas.microsoft.com/office/drawing/2014/main" id="{B275CF22-00A7-65C7-F89D-1B2CB74D8BA3}"/>
              </a:ext>
            </a:extLst>
          </p:cNvPr>
          <p:cNvSpPr/>
          <p:nvPr/>
        </p:nvSpPr>
        <p:spPr>
          <a:xfrm>
            <a:off x="4273433" y="460867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53" name="直线">
            <a:extLst>
              <a:ext uri="{FF2B5EF4-FFF2-40B4-BE49-F238E27FC236}">
                <a16:creationId xmlns:a16="http://schemas.microsoft.com/office/drawing/2014/main" id="{E710061B-E130-6C8D-C388-E1E4DD512799}"/>
              </a:ext>
            </a:extLst>
          </p:cNvPr>
          <p:cNvSpPr/>
          <p:nvPr/>
        </p:nvSpPr>
        <p:spPr>
          <a:xfrm>
            <a:off x="3751722" y="404672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4" name="直线">
            <a:extLst>
              <a:ext uri="{FF2B5EF4-FFF2-40B4-BE49-F238E27FC236}">
                <a16:creationId xmlns:a16="http://schemas.microsoft.com/office/drawing/2014/main" id="{3B0BE2F1-1F14-3051-66A6-6CE05ED62CB5}"/>
              </a:ext>
            </a:extLst>
          </p:cNvPr>
          <p:cNvSpPr/>
          <p:nvPr/>
        </p:nvSpPr>
        <p:spPr>
          <a:xfrm>
            <a:off x="3770773" y="475082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5" name="直线">
            <a:extLst>
              <a:ext uri="{FF2B5EF4-FFF2-40B4-BE49-F238E27FC236}">
                <a16:creationId xmlns:a16="http://schemas.microsoft.com/office/drawing/2014/main" id="{DC08D247-2DD7-7B15-9700-23554BD1DD99}"/>
              </a:ext>
            </a:extLst>
          </p:cNvPr>
          <p:cNvSpPr/>
          <p:nvPr/>
        </p:nvSpPr>
        <p:spPr>
          <a:xfrm>
            <a:off x="3567576" y="424156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6" name="直线">
            <a:extLst>
              <a:ext uri="{FF2B5EF4-FFF2-40B4-BE49-F238E27FC236}">
                <a16:creationId xmlns:a16="http://schemas.microsoft.com/office/drawing/2014/main" id="{640EBC38-1471-D349-2061-541982C63B12}"/>
              </a:ext>
            </a:extLst>
          </p:cNvPr>
          <p:cNvSpPr/>
          <p:nvPr/>
        </p:nvSpPr>
        <p:spPr>
          <a:xfrm>
            <a:off x="4450212" y="423521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7" name="直线">
            <a:extLst>
              <a:ext uri="{FF2B5EF4-FFF2-40B4-BE49-F238E27FC236}">
                <a16:creationId xmlns:a16="http://schemas.microsoft.com/office/drawing/2014/main" id="{16EC72B3-8230-3E3E-2502-4A6105245A0C}"/>
              </a:ext>
            </a:extLst>
          </p:cNvPr>
          <p:cNvSpPr/>
          <p:nvPr/>
        </p:nvSpPr>
        <p:spPr>
          <a:xfrm>
            <a:off x="3751722" y="422886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8" name="直线">
            <a:extLst>
              <a:ext uri="{FF2B5EF4-FFF2-40B4-BE49-F238E27FC236}">
                <a16:creationId xmlns:a16="http://schemas.microsoft.com/office/drawing/2014/main" id="{5C91AB22-9C99-180A-E997-7DC1A5E7D84F}"/>
              </a:ext>
            </a:extLst>
          </p:cNvPr>
          <p:cNvSpPr/>
          <p:nvPr/>
        </p:nvSpPr>
        <p:spPr>
          <a:xfrm rot="21600000" flipH="1">
            <a:off x="3758073" y="424156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9" name="直线">
            <a:extLst>
              <a:ext uri="{FF2B5EF4-FFF2-40B4-BE49-F238E27FC236}">
                <a16:creationId xmlns:a16="http://schemas.microsoft.com/office/drawing/2014/main" id="{AC2D381E-D66D-0C91-40F8-1A8977F6D0A1}"/>
              </a:ext>
            </a:extLst>
          </p:cNvPr>
          <p:cNvSpPr/>
          <p:nvPr/>
        </p:nvSpPr>
        <p:spPr>
          <a:xfrm>
            <a:off x="2545141" y="477168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0" name="直线">
            <a:extLst>
              <a:ext uri="{FF2B5EF4-FFF2-40B4-BE49-F238E27FC236}">
                <a16:creationId xmlns:a16="http://schemas.microsoft.com/office/drawing/2014/main" id="{EC33F7EA-1152-2129-8793-055516C8B8D9}"/>
              </a:ext>
            </a:extLst>
          </p:cNvPr>
          <p:cNvSpPr/>
          <p:nvPr/>
        </p:nvSpPr>
        <p:spPr>
          <a:xfrm>
            <a:off x="1465558" y="312695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1" name="直线">
            <a:extLst>
              <a:ext uri="{FF2B5EF4-FFF2-40B4-BE49-F238E27FC236}">
                <a16:creationId xmlns:a16="http://schemas.microsoft.com/office/drawing/2014/main" id="{71EA69C4-37FD-C1CB-CA35-98D2CAF385F7}"/>
              </a:ext>
            </a:extLst>
          </p:cNvPr>
          <p:cNvSpPr/>
          <p:nvPr/>
        </p:nvSpPr>
        <p:spPr>
          <a:xfrm>
            <a:off x="4430964" y="313964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2" name="直线">
            <a:extLst>
              <a:ext uri="{FF2B5EF4-FFF2-40B4-BE49-F238E27FC236}">
                <a16:creationId xmlns:a16="http://schemas.microsoft.com/office/drawing/2014/main" id="{CD8E91B9-DF97-28A4-5DD4-5878DDF8DDD1}"/>
              </a:ext>
            </a:extLst>
          </p:cNvPr>
          <p:cNvSpPr/>
          <p:nvPr/>
        </p:nvSpPr>
        <p:spPr>
          <a:xfrm>
            <a:off x="2551392" y="311425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4" name="Rounded Rectangle 163">
            <a:extLst>
              <a:ext uri="{FF2B5EF4-FFF2-40B4-BE49-F238E27FC236}">
                <a16:creationId xmlns:a16="http://schemas.microsoft.com/office/drawing/2014/main" id="{3D8F26D2-3321-2B5C-F69F-CCC1484B04EE}"/>
              </a:ext>
            </a:extLst>
          </p:cNvPr>
          <p:cNvSpPr/>
          <p:nvPr/>
        </p:nvSpPr>
        <p:spPr>
          <a:xfrm rot="16200000">
            <a:off x="-868045" y="3263843"/>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165" name="Straight Arrow Connector 164">
            <a:extLst>
              <a:ext uri="{FF2B5EF4-FFF2-40B4-BE49-F238E27FC236}">
                <a16:creationId xmlns:a16="http://schemas.microsoft.com/office/drawing/2014/main" id="{65379004-4E74-6DF0-704E-AAB05C156F48}"/>
              </a:ext>
            </a:extLst>
          </p:cNvPr>
          <p:cNvCxnSpPr>
            <a:stCxn id="121" idx="1"/>
          </p:cNvCxnSpPr>
          <p:nvPr/>
        </p:nvCxnSpPr>
        <p:spPr>
          <a:xfrm flipH="1">
            <a:off x="813435" y="220910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166" name="Straight Arrow Connector 165">
            <a:extLst>
              <a:ext uri="{FF2B5EF4-FFF2-40B4-BE49-F238E27FC236}">
                <a16:creationId xmlns:a16="http://schemas.microsoft.com/office/drawing/2014/main" id="{05DBC56C-9B19-D38B-890B-CA75863FD2C9}"/>
              </a:ext>
            </a:extLst>
          </p:cNvPr>
          <p:cNvCxnSpPr>
            <a:stCxn id="141" idx="1"/>
          </p:cNvCxnSpPr>
          <p:nvPr/>
        </p:nvCxnSpPr>
        <p:spPr>
          <a:xfrm flipH="1">
            <a:off x="813435" y="477831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167" name="Elbow Connector 166">
            <a:extLst>
              <a:ext uri="{FF2B5EF4-FFF2-40B4-BE49-F238E27FC236}">
                <a16:creationId xmlns:a16="http://schemas.microsoft.com/office/drawing/2014/main" id="{7BAA44C2-2004-7DA3-BB78-DC36E6C069F3}"/>
              </a:ext>
            </a:extLst>
          </p:cNvPr>
          <p:cNvCxnSpPr>
            <a:cxnSpLocks/>
            <a:endCxn id="164" idx="1"/>
          </p:cNvCxnSpPr>
          <p:nvPr/>
        </p:nvCxnSpPr>
        <p:spPr>
          <a:xfrm rot="5400000" flipH="1">
            <a:off x="2519680" y="3049848"/>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169" name="矩形">
            <a:extLst>
              <a:ext uri="{FF2B5EF4-FFF2-40B4-BE49-F238E27FC236}">
                <a16:creationId xmlns:a16="http://schemas.microsoft.com/office/drawing/2014/main" id="{4C5734FC-75AE-B124-466D-7AE0107AD598}"/>
              </a:ext>
            </a:extLst>
          </p:cNvPr>
          <p:cNvSpPr/>
          <p:nvPr/>
        </p:nvSpPr>
        <p:spPr>
          <a:xfrm>
            <a:off x="4267032" y="27554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170" name="Elbow Connector 169">
            <a:extLst>
              <a:ext uri="{FF2B5EF4-FFF2-40B4-BE49-F238E27FC236}">
                <a16:creationId xmlns:a16="http://schemas.microsoft.com/office/drawing/2014/main" id="{9B0B1EAF-726A-D79C-D061-C5D5A4035977}"/>
              </a:ext>
            </a:extLst>
          </p:cNvPr>
          <p:cNvCxnSpPr>
            <a:cxnSpLocks/>
          </p:cNvCxnSpPr>
          <p:nvPr/>
        </p:nvCxnSpPr>
        <p:spPr>
          <a:xfrm rot="16200000" flipV="1">
            <a:off x="2518093" y="91701"/>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171" name="矩形">
            <a:extLst>
              <a:ext uri="{FF2B5EF4-FFF2-40B4-BE49-F238E27FC236}">
                <a16:creationId xmlns:a16="http://schemas.microsoft.com/office/drawing/2014/main" id="{CADE1866-2B9E-8180-89DC-9909F0F756D8}"/>
              </a:ext>
            </a:extLst>
          </p:cNvPr>
          <p:cNvSpPr/>
          <p:nvPr/>
        </p:nvSpPr>
        <p:spPr>
          <a:xfrm>
            <a:off x="1286510" y="2011755"/>
            <a:ext cx="389343" cy="370967"/>
          </a:xfrm>
          <a:prstGeom prst="rect">
            <a:avLst/>
          </a:prstGeom>
          <a:noFill/>
          <a:ln w="19050" cap="flat" cmpd="sng">
            <a:solidFill>
              <a:srgbClr val="FF0000"/>
            </a:solidFill>
            <a:prstDash val="solid"/>
            <a:miter/>
          </a:ln>
        </p:spPr>
        <p:txBody>
          <a:bodyPr vert="horz" wrap="square" lIns="0" tIns="45720" rIns="0" bIns="45720" anchor="ctr" anchorCtr="0"/>
          <a:lstStyle/>
          <a:p>
            <a:pPr algn="ctr"/>
            <a:endParaRPr lang="en-US" altLang="en-US" b="1" dirty="0">
              <a:solidFill>
                <a:schemeClr val="bg1"/>
              </a:solidFill>
              <a:latin typeface="Times New Roman" panose="02020603050405020304" charset="0"/>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sp>
        <p:nvSpPr>
          <p:cNvPr id="172" name="矩形">
            <a:extLst>
              <a:ext uri="{FF2B5EF4-FFF2-40B4-BE49-F238E27FC236}">
                <a16:creationId xmlns:a16="http://schemas.microsoft.com/office/drawing/2014/main" id="{4FB72FE9-2533-5256-02A3-FFA08052DB52}"/>
              </a:ext>
            </a:extLst>
          </p:cNvPr>
          <p:cNvSpPr/>
          <p:nvPr/>
        </p:nvSpPr>
        <p:spPr>
          <a:xfrm>
            <a:off x="4274089" y="203536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S11</a:t>
            </a:r>
          </a:p>
        </p:txBody>
      </p:sp>
      <p:sp>
        <p:nvSpPr>
          <p:cNvPr id="173" name="矩形">
            <a:extLst>
              <a:ext uri="{FF2B5EF4-FFF2-40B4-BE49-F238E27FC236}">
                <a16:creationId xmlns:a16="http://schemas.microsoft.com/office/drawing/2014/main" id="{F6D7D057-5C5B-495F-1607-B4D7A7BDB96C}"/>
              </a:ext>
            </a:extLst>
          </p:cNvPr>
          <p:cNvSpPr/>
          <p:nvPr/>
        </p:nvSpPr>
        <p:spPr>
          <a:xfrm>
            <a:off x="4278780" y="2022704"/>
            <a:ext cx="374873" cy="393678"/>
          </a:xfrm>
          <a:prstGeom prst="rect">
            <a:avLst/>
          </a:prstGeom>
          <a:noFill/>
          <a:ln w="19050" cap="flat" cmpd="sng">
            <a:solidFill>
              <a:srgbClr val="FF0000"/>
            </a:solidFill>
            <a:prstDash val="solid"/>
            <a:miter/>
          </a:ln>
        </p:spPr>
        <p:txBody>
          <a:bodyPr vert="horz" wrap="square" lIns="0" tIns="45720" rIns="0" bIns="45720" anchor="ctr" anchorCtr="0"/>
          <a:lstStyle/>
          <a:p>
            <a:pPr algn="ctr"/>
            <a:endParaRPr lang="en-US" altLang="en-US" b="1" dirty="0">
              <a:solidFill>
                <a:schemeClr val="bg1"/>
              </a:solidFill>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6" name="直线">
            <a:extLst>
              <a:ext uri="{FF2B5EF4-FFF2-40B4-BE49-F238E27FC236}">
                <a16:creationId xmlns:a16="http://schemas.microsoft.com/office/drawing/2014/main" id="{36F32DA2-FE89-375E-A9EB-241B900D22A6}"/>
              </a:ext>
            </a:extLst>
          </p:cNvPr>
          <p:cNvSpPr/>
          <p:nvPr/>
        </p:nvSpPr>
        <p:spPr>
          <a:xfrm>
            <a:off x="4456463" y="239998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9" name="TextBox 178">
            <a:extLst>
              <a:ext uri="{FF2B5EF4-FFF2-40B4-BE49-F238E27FC236}">
                <a16:creationId xmlns:a16="http://schemas.microsoft.com/office/drawing/2014/main" id="{FA6CF7FF-A455-034A-6A68-D3B032908678}"/>
              </a:ext>
            </a:extLst>
          </p:cNvPr>
          <p:cNvSpPr txBox="1"/>
          <p:nvPr/>
        </p:nvSpPr>
        <p:spPr>
          <a:xfrm>
            <a:off x="1073333" y="5180866"/>
            <a:ext cx="2943616" cy="477054"/>
          </a:xfrm>
          <a:prstGeom prst="rect">
            <a:avLst/>
          </a:prstGeom>
          <a:noFill/>
        </p:spPr>
        <p:txBody>
          <a:bodyPr wrap="square" rtlCol="0">
            <a:spAutoFit/>
          </a:bodyPr>
          <a:lstStyle/>
          <a:p>
            <a:r>
              <a:rPr lang="en-US" sz="2500" b="1" dirty="0"/>
              <a:t>TLB Miss at Stack 5</a:t>
            </a:r>
          </a:p>
        </p:txBody>
      </p:sp>
      <p:sp>
        <p:nvSpPr>
          <p:cNvPr id="3" name="Right Arrow 2">
            <a:extLst>
              <a:ext uri="{FF2B5EF4-FFF2-40B4-BE49-F238E27FC236}">
                <a16:creationId xmlns:a16="http://schemas.microsoft.com/office/drawing/2014/main" id="{636E640D-293D-31CD-ED7A-4EA70E469656}"/>
              </a:ext>
            </a:extLst>
          </p:cNvPr>
          <p:cNvSpPr/>
          <p:nvPr/>
        </p:nvSpPr>
        <p:spPr>
          <a:xfrm rot="16200000">
            <a:off x="377977" y="3269145"/>
            <a:ext cx="2192001" cy="424815"/>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ight Arrow 4">
            <a:extLst>
              <a:ext uri="{FF2B5EF4-FFF2-40B4-BE49-F238E27FC236}">
                <a16:creationId xmlns:a16="http://schemas.microsoft.com/office/drawing/2014/main" id="{7FA4DFB5-506F-CABE-ACD8-9682EF008D8F}"/>
              </a:ext>
            </a:extLst>
          </p:cNvPr>
          <p:cNvSpPr/>
          <p:nvPr/>
        </p:nvSpPr>
        <p:spPr>
          <a:xfrm rot="19169296">
            <a:off x="1221602" y="3321413"/>
            <a:ext cx="3422589" cy="424817"/>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BDC8B31-0F49-844F-3741-EE4DF92B1FD5}"/>
              </a:ext>
            </a:extLst>
          </p:cNvPr>
          <p:cNvSpPr txBox="1"/>
          <p:nvPr/>
        </p:nvSpPr>
        <p:spPr>
          <a:xfrm rot="19151671">
            <a:off x="1976244" y="3444037"/>
            <a:ext cx="1644562" cy="369332"/>
          </a:xfrm>
          <a:prstGeom prst="rect">
            <a:avLst/>
          </a:prstGeom>
          <a:noFill/>
        </p:spPr>
        <p:txBody>
          <a:bodyPr wrap="square" lIns="0" rIns="0" rtlCol="0">
            <a:spAutoFit/>
          </a:bodyPr>
          <a:lstStyle/>
          <a:p>
            <a:r>
              <a:rPr lang="en-US" b="1" dirty="0">
                <a:solidFill>
                  <a:schemeClr val="bg1"/>
                </a:solidFill>
              </a:rPr>
              <a:t>Parallel Access 1</a:t>
            </a:r>
          </a:p>
        </p:txBody>
      </p:sp>
      <p:sp>
        <p:nvSpPr>
          <p:cNvPr id="8" name="TextBox 7">
            <a:extLst>
              <a:ext uri="{FF2B5EF4-FFF2-40B4-BE49-F238E27FC236}">
                <a16:creationId xmlns:a16="http://schemas.microsoft.com/office/drawing/2014/main" id="{A3C79CE8-79C5-83EA-9083-028BFD67F35D}"/>
              </a:ext>
            </a:extLst>
          </p:cNvPr>
          <p:cNvSpPr txBox="1"/>
          <p:nvPr/>
        </p:nvSpPr>
        <p:spPr>
          <a:xfrm rot="16200000">
            <a:off x="642859" y="3352542"/>
            <a:ext cx="1644562" cy="369332"/>
          </a:xfrm>
          <a:prstGeom prst="rect">
            <a:avLst/>
          </a:prstGeom>
          <a:noFill/>
        </p:spPr>
        <p:txBody>
          <a:bodyPr wrap="square" lIns="0" rIns="0" rtlCol="0">
            <a:spAutoFit/>
          </a:bodyPr>
          <a:lstStyle/>
          <a:p>
            <a:r>
              <a:rPr lang="en-US" b="1" dirty="0">
                <a:solidFill>
                  <a:schemeClr val="bg1"/>
                </a:solidFill>
              </a:rPr>
              <a:t>Parallel Access 2</a:t>
            </a:r>
          </a:p>
        </p:txBody>
      </p:sp>
    </p:spTree>
    <p:custDataLst>
      <p:tags r:id="rId1"/>
    </p:custDataLst>
    <p:extLst>
      <p:ext uri="{BB962C8B-B14F-4D97-AF65-F5344CB8AC3E}">
        <p14:creationId xmlns:p14="http://schemas.microsoft.com/office/powerpoint/2010/main" val="4921619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1E65383-0006-3788-9088-7D80B9E23DED}"/>
              </a:ext>
            </a:extLst>
          </p:cNvPr>
          <p:cNvPicPr>
            <a:picLocks noChangeAspect="1"/>
          </p:cNvPicPr>
          <p:nvPr/>
        </p:nvPicPr>
        <p:blipFill>
          <a:blip r:embed="rId4"/>
          <a:stretch>
            <a:fillRect/>
          </a:stretch>
        </p:blipFill>
        <p:spPr>
          <a:xfrm>
            <a:off x="4968432" y="1880486"/>
            <a:ext cx="6845771" cy="3204402"/>
          </a:xfrm>
          <a:prstGeom prst="rect">
            <a:avLst/>
          </a:prstGeom>
        </p:spPr>
      </p:pic>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199" y="0"/>
            <a:ext cx="11353801" cy="1325563"/>
          </a:xfrm>
        </p:spPr>
        <p:txBody>
          <a:bodyPr>
            <a:normAutofit/>
          </a:bodyPr>
          <a:lstStyle/>
          <a:p>
            <a:r>
              <a:rPr lang="en-US" dirty="0">
                <a:latin typeface="+mn-lt"/>
              </a:rPr>
              <a:t>Challenge: Parallel lookups increase contention</a:t>
            </a:r>
          </a:p>
        </p:txBody>
      </p:sp>
      <p:sp>
        <p:nvSpPr>
          <p:cNvPr id="4" name="TextBox 3">
            <a:extLst>
              <a:ext uri="{FF2B5EF4-FFF2-40B4-BE49-F238E27FC236}">
                <a16:creationId xmlns:a16="http://schemas.microsoft.com/office/drawing/2014/main" id="{CDFD63BB-BA83-4F47-A7B9-74B93D7E0B1D}"/>
              </a:ext>
            </a:extLst>
          </p:cNvPr>
          <p:cNvSpPr txBox="1"/>
          <p:nvPr/>
        </p:nvSpPr>
        <p:spPr>
          <a:xfrm>
            <a:off x="0" y="1123068"/>
            <a:ext cx="12489845"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Parallel lookups in cuckoo hash lead to increased memory network contention</a:t>
            </a:r>
          </a:p>
        </p:txBody>
      </p:sp>
      <p:sp>
        <p:nvSpPr>
          <p:cNvPr id="110" name="直线">
            <a:extLst>
              <a:ext uri="{FF2B5EF4-FFF2-40B4-BE49-F238E27FC236}">
                <a16:creationId xmlns:a16="http://schemas.microsoft.com/office/drawing/2014/main" id="{1A6ADC0E-7C3B-6665-A6A8-2E5978E24141}"/>
              </a:ext>
            </a:extLst>
          </p:cNvPr>
          <p:cNvSpPr/>
          <p:nvPr/>
        </p:nvSpPr>
        <p:spPr>
          <a:xfrm rot="21600000" flipH="1">
            <a:off x="3776893" y="241465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16" name="直线">
            <a:extLst>
              <a:ext uri="{FF2B5EF4-FFF2-40B4-BE49-F238E27FC236}">
                <a16:creationId xmlns:a16="http://schemas.microsoft.com/office/drawing/2014/main" id="{6A58BECA-A866-B866-C3DA-18A91F188348}"/>
              </a:ext>
            </a:extLst>
          </p:cNvPr>
          <p:cNvSpPr/>
          <p:nvPr/>
        </p:nvSpPr>
        <p:spPr>
          <a:xfrm rot="21600000" flipH="1">
            <a:off x="1662407" y="423891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0" name="直线">
            <a:extLst>
              <a:ext uri="{FF2B5EF4-FFF2-40B4-BE49-F238E27FC236}">
                <a16:creationId xmlns:a16="http://schemas.microsoft.com/office/drawing/2014/main" id="{78F83AE1-D0E2-9CDD-7680-2C7E1DDDBA47}"/>
              </a:ext>
            </a:extLst>
          </p:cNvPr>
          <p:cNvSpPr/>
          <p:nvPr/>
        </p:nvSpPr>
        <p:spPr>
          <a:xfrm rot="21600000" flipH="1">
            <a:off x="2508620" y="314814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1" name="矩形">
            <a:extLst>
              <a:ext uri="{FF2B5EF4-FFF2-40B4-BE49-F238E27FC236}">
                <a16:creationId xmlns:a16="http://schemas.microsoft.com/office/drawing/2014/main" id="{6A299802-B4FC-3FD0-E6C7-68315541D5D0}"/>
              </a:ext>
            </a:extLst>
          </p:cNvPr>
          <p:cNvSpPr/>
          <p:nvPr/>
        </p:nvSpPr>
        <p:spPr>
          <a:xfrm>
            <a:off x="1293041" y="201130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22" name="矩形">
            <a:extLst>
              <a:ext uri="{FF2B5EF4-FFF2-40B4-BE49-F238E27FC236}">
                <a16:creationId xmlns:a16="http://schemas.microsoft.com/office/drawing/2014/main" id="{FB32689F-4580-4467-8387-FA4B3BC2E299}"/>
              </a:ext>
            </a:extLst>
          </p:cNvPr>
          <p:cNvSpPr/>
          <p:nvPr/>
        </p:nvSpPr>
        <p:spPr>
          <a:xfrm>
            <a:off x="2169327" y="201130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a:t>
            </a: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3</a:t>
            </a:r>
          </a:p>
        </p:txBody>
      </p:sp>
      <p:sp>
        <p:nvSpPr>
          <p:cNvPr id="123" name="矩形">
            <a:extLst>
              <a:ext uri="{FF2B5EF4-FFF2-40B4-BE49-F238E27FC236}">
                <a16:creationId xmlns:a16="http://schemas.microsoft.com/office/drawing/2014/main" id="{50F1774C-02E2-9BD6-3AD2-688EF396C174}"/>
              </a:ext>
            </a:extLst>
          </p:cNvPr>
          <p:cNvSpPr/>
          <p:nvPr/>
        </p:nvSpPr>
        <p:spPr>
          <a:xfrm>
            <a:off x="1293041" y="274471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24" name="矩形">
            <a:extLst>
              <a:ext uri="{FF2B5EF4-FFF2-40B4-BE49-F238E27FC236}">
                <a16:creationId xmlns:a16="http://schemas.microsoft.com/office/drawing/2014/main" id="{DE3D3089-E4A9-22FE-4216-5831D09D4DE7}"/>
              </a:ext>
            </a:extLst>
          </p:cNvPr>
          <p:cNvSpPr/>
          <p:nvPr/>
        </p:nvSpPr>
        <p:spPr>
          <a:xfrm>
            <a:off x="2169327" y="274471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2</a:t>
            </a:r>
          </a:p>
        </p:txBody>
      </p:sp>
      <p:sp>
        <p:nvSpPr>
          <p:cNvPr id="125" name="直线">
            <a:extLst>
              <a:ext uri="{FF2B5EF4-FFF2-40B4-BE49-F238E27FC236}">
                <a16:creationId xmlns:a16="http://schemas.microsoft.com/office/drawing/2014/main" id="{B3E8ADCC-41C2-E253-2DFF-A9469FB9B94E}"/>
              </a:ext>
            </a:extLst>
          </p:cNvPr>
          <p:cNvSpPr/>
          <p:nvPr/>
        </p:nvSpPr>
        <p:spPr>
          <a:xfrm>
            <a:off x="1656056" y="219551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6" name="直线">
            <a:extLst>
              <a:ext uri="{FF2B5EF4-FFF2-40B4-BE49-F238E27FC236}">
                <a16:creationId xmlns:a16="http://schemas.microsoft.com/office/drawing/2014/main" id="{4D0D004D-4BBC-A173-B755-3DD953C7993A}"/>
              </a:ext>
            </a:extLst>
          </p:cNvPr>
          <p:cNvSpPr/>
          <p:nvPr/>
        </p:nvSpPr>
        <p:spPr>
          <a:xfrm>
            <a:off x="1675105" y="293010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7" name="直线">
            <a:extLst>
              <a:ext uri="{FF2B5EF4-FFF2-40B4-BE49-F238E27FC236}">
                <a16:creationId xmlns:a16="http://schemas.microsoft.com/office/drawing/2014/main" id="{D3E21834-2685-7408-57E7-CC5700C90532}"/>
              </a:ext>
            </a:extLst>
          </p:cNvPr>
          <p:cNvSpPr/>
          <p:nvPr/>
        </p:nvSpPr>
        <p:spPr>
          <a:xfrm>
            <a:off x="1471908" y="239036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8" name="直线">
            <a:extLst>
              <a:ext uri="{FF2B5EF4-FFF2-40B4-BE49-F238E27FC236}">
                <a16:creationId xmlns:a16="http://schemas.microsoft.com/office/drawing/2014/main" id="{D506140D-DB59-DB27-2839-70E9D01C5183}"/>
              </a:ext>
            </a:extLst>
          </p:cNvPr>
          <p:cNvSpPr/>
          <p:nvPr/>
        </p:nvSpPr>
        <p:spPr>
          <a:xfrm>
            <a:off x="2354545" y="238401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9" name="直线">
            <a:extLst>
              <a:ext uri="{FF2B5EF4-FFF2-40B4-BE49-F238E27FC236}">
                <a16:creationId xmlns:a16="http://schemas.microsoft.com/office/drawing/2014/main" id="{411086B3-4101-594D-13A1-FC5B836D3E98}"/>
              </a:ext>
            </a:extLst>
          </p:cNvPr>
          <p:cNvSpPr/>
          <p:nvPr/>
        </p:nvSpPr>
        <p:spPr>
          <a:xfrm>
            <a:off x="1656056" y="237766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0" name="直线">
            <a:extLst>
              <a:ext uri="{FF2B5EF4-FFF2-40B4-BE49-F238E27FC236}">
                <a16:creationId xmlns:a16="http://schemas.microsoft.com/office/drawing/2014/main" id="{3C3C6F6E-801D-9C65-485F-0EB658C992D5}"/>
              </a:ext>
            </a:extLst>
          </p:cNvPr>
          <p:cNvSpPr/>
          <p:nvPr/>
        </p:nvSpPr>
        <p:spPr>
          <a:xfrm rot="21600000" flipH="1">
            <a:off x="1662406" y="239036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1" name="矩形">
            <a:extLst>
              <a:ext uri="{FF2B5EF4-FFF2-40B4-BE49-F238E27FC236}">
                <a16:creationId xmlns:a16="http://schemas.microsoft.com/office/drawing/2014/main" id="{8B8AD04B-11CA-3536-6B13-84DB68375D2A}"/>
              </a:ext>
            </a:extLst>
          </p:cNvPr>
          <p:cNvSpPr/>
          <p:nvPr/>
        </p:nvSpPr>
        <p:spPr>
          <a:xfrm>
            <a:off x="3394959" y="202727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2" name="矩形">
            <a:extLst>
              <a:ext uri="{FF2B5EF4-FFF2-40B4-BE49-F238E27FC236}">
                <a16:creationId xmlns:a16="http://schemas.microsoft.com/office/drawing/2014/main" id="{ECA43815-92BD-924F-5037-69C6B6F0A146}"/>
              </a:ext>
            </a:extLst>
          </p:cNvPr>
          <p:cNvSpPr/>
          <p:nvPr/>
        </p:nvSpPr>
        <p:spPr>
          <a:xfrm>
            <a:off x="3394959" y="275434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S9</a:t>
            </a:r>
          </a:p>
        </p:txBody>
      </p:sp>
      <p:sp>
        <p:nvSpPr>
          <p:cNvPr id="133" name="直线">
            <a:extLst>
              <a:ext uri="{FF2B5EF4-FFF2-40B4-BE49-F238E27FC236}">
                <a16:creationId xmlns:a16="http://schemas.microsoft.com/office/drawing/2014/main" id="{07BA9EEE-493E-1EBE-6B0A-1A3EE256781E}"/>
              </a:ext>
            </a:extLst>
          </p:cNvPr>
          <p:cNvSpPr/>
          <p:nvPr/>
        </p:nvSpPr>
        <p:spPr>
          <a:xfrm>
            <a:off x="3757974" y="221149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4" name="直线">
            <a:extLst>
              <a:ext uri="{FF2B5EF4-FFF2-40B4-BE49-F238E27FC236}">
                <a16:creationId xmlns:a16="http://schemas.microsoft.com/office/drawing/2014/main" id="{D13DFE20-8E10-3FFE-81A0-29FF7B62DEE9}"/>
              </a:ext>
            </a:extLst>
          </p:cNvPr>
          <p:cNvSpPr/>
          <p:nvPr/>
        </p:nvSpPr>
        <p:spPr>
          <a:xfrm>
            <a:off x="3777023" y="294607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5" name="直线">
            <a:extLst>
              <a:ext uri="{FF2B5EF4-FFF2-40B4-BE49-F238E27FC236}">
                <a16:creationId xmlns:a16="http://schemas.microsoft.com/office/drawing/2014/main" id="{19259B13-0023-D784-6695-AF5D3D03CD50}"/>
              </a:ext>
            </a:extLst>
          </p:cNvPr>
          <p:cNvSpPr/>
          <p:nvPr/>
        </p:nvSpPr>
        <p:spPr>
          <a:xfrm>
            <a:off x="3573826" y="240633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7" name="直线">
            <a:extLst>
              <a:ext uri="{FF2B5EF4-FFF2-40B4-BE49-F238E27FC236}">
                <a16:creationId xmlns:a16="http://schemas.microsoft.com/office/drawing/2014/main" id="{C39F5BD6-1DC2-D703-AD0F-4A7E1FBE8027}"/>
              </a:ext>
            </a:extLst>
          </p:cNvPr>
          <p:cNvSpPr/>
          <p:nvPr/>
        </p:nvSpPr>
        <p:spPr>
          <a:xfrm>
            <a:off x="3757972" y="238312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8" name="直线">
            <a:extLst>
              <a:ext uri="{FF2B5EF4-FFF2-40B4-BE49-F238E27FC236}">
                <a16:creationId xmlns:a16="http://schemas.microsoft.com/office/drawing/2014/main" id="{74A0CA8D-A73E-014D-4216-09FA6656D32A}"/>
              </a:ext>
            </a:extLst>
          </p:cNvPr>
          <p:cNvSpPr/>
          <p:nvPr/>
        </p:nvSpPr>
        <p:spPr>
          <a:xfrm>
            <a:off x="2551392" y="220621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9" name="矩形">
            <a:extLst>
              <a:ext uri="{FF2B5EF4-FFF2-40B4-BE49-F238E27FC236}">
                <a16:creationId xmlns:a16="http://schemas.microsoft.com/office/drawing/2014/main" id="{00906C82-413F-EE0B-69FD-010BDCCD0E29}"/>
              </a:ext>
            </a:extLst>
          </p:cNvPr>
          <p:cNvSpPr/>
          <p:nvPr/>
        </p:nvSpPr>
        <p:spPr>
          <a:xfrm>
            <a:off x="1286792" y="38465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0" name="矩形">
            <a:extLst>
              <a:ext uri="{FF2B5EF4-FFF2-40B4-BE49-F238E27FC236}">
                <a16:creationId xmlns:a16="http://schemas.microsoft.com/office/drawing/2014/main" id="{E9BBE08C-BAE9-8DD1-B0BA-6DE303F491AC}"/>
              </a:ext>
            </a:extLst>
          </p:cNvPr>
          <p:cNvSpPr/>
          <p:nvPr/>
        </p:nvSpPr>
        <p:spPr>
          <a:xfrm>
            <a:off x="2163078" y="38465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a:t>
            </a:r>
            <a:r>
              <a:rPr lang="en-US" altLang="en-US" b="1" dirty="0">
                <a:solidFill>
                  <a:schemeClr val="bg1"/>
                </a:solidFill>
                <a:ea typeface="Droid Sans Fallback" panose="020B0502000000000001" charset="-122"/>
                <a:cs typeface="Antykwa Poltawskiego Light" panose="00000400000000000000" charset="0"/>
              </a:rPr>
              <a:t>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1" name="矩形">
            <a:extLst>
              <a:ext uri="{FF2B5EF4-FFF2-40B4-BE49-F238E27FC236}">
                <a16:creationId xmlns:a16="http://schemas.microsoft.com/office/drawing/2014/main" id="{4D4E0215-57A4-F994-BBD0-849D76FB06FB}"/>
              </a:ext>
            </a:extLst>
          </p:cNvPr>
          <p:cNvSpPr/>
          <p:nvPr/>
        </p:nvSpPr>
        <p:spPr>
          <a:xfrm>
            <a:off x="1286792" y="45799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2" name="矩形">
            <a:extLst>
              <a:ext uri="{FF2B5EF4-FFF2-40B4-BE49-F238E27FC236}">
                <a16:creationId xmlns:a16="http://schemas.microsoft.com/office/drawing/2014/main" id="{014C5A3A-7095-7E00-6DC0-9F6C40680BD1}"/>
              </a:ext>
            </a:extLst>
          </p:cNvPr>
          <p:cNvSpPr/>
          <p:nvPr/>
        </p:nvSpPr>
        <p:spPr>
          <a:xfrm>
            <a:off x="2163078" y="45799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3" name="直线">
            <a:extLst>
              <a:ext uri="{FF2B5EF4-FFF2-40B4-BE49-F238E27FC236}">
                <a16:creationId xmlns:a16="http://schemas.microsoft.com/office/drawing/2014/main" id="{9FF6A7E1-B0B6-1EEC-14C6-EEE2340EFB52}"/>
              </a:ext>
            </a:extLst>
          </p:cNvPr>
          <p:cNvSpPr/>
          <p:nvPr/>
        </p:nvSpPr>
        <p:spPr>
          <a:xfrm>
            <a:off x="1649806" y="403074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4" name="直线">
            <a:extLst>
              <a:ext uri="{FF2B5EF4-FFF2-40B4-BE49-F238E27FC236}">
                <a16:creationId xmlns:a16="http://schemas.microsoft.com/office/drawing/2014/main" id="{D103FFA6-5D33-511F-0C3C-8EE4959B8AAA}"/>
              </a:ext>
            </a:extLst>
          </p:cNvPr>
          <p:cNvSpPr/>
          <p:nvPr/>
        </p:nvSpPr>
        <p:spPr>
          <a:xfrm>
            <a:off x="1668856" y="476532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5" name="直线">
            <a:extLst>
              <a:ext uri="{FF2B5EF4-FFF2-40B4-BE49-F238E27FC236}">
                <a16:creationId xmlns:a16="http://schemas.microsoft.com/office/drawing/2014/main" id="{828F670F-AB7B-A80F-8FE4-DDE7EEC67B8F}"/>
              </a:ext>
            </a:extLst>
          </p:cNvPr>
          <p:cNvSpPr/>
          <p:nvPr/>
        </p:nvSpPr>
        <p:spPr>
          <a:xfrm>
            <a:off x="1465659" y="422558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6" name="直线">
            <a:extLst>
              <a:ext uri="{FF2B5EF4-FFF2-40B4-BE49-F238E27FC236}">
                <a16:creationId xmlns:a16="http://schemas.microsoft.com/office/drawing/2014/main" id="{8EFE60FD-4763-1411-E345-041C9D6C1787}"/>
              </a:ext>
            </a:extLst>
          </p:cNvPr>
          <p:cNvSpPr/>
          <p:nvPr/>
        </p:nvSpPr>
        <p:spPr>
          <a:xfrm>
            <a:off x="2348295" y="421923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7" name="直线">
            <a:extLst>
              <a:ext uri="{FF2B5EF4-FFF2-40B4-BE49-F238E27FC236}">
                <a16:creationId xmlns:a16="http://schemas.microsoft.com/office/drawing/2014/main" id="{AAB5ABE5-B1FF-D17C-5C61-7ABB4194E82B}"/>
              </a:ext>
            </a:extLst>
          </p:cNvPr>
          <p:cNvSpPr/>
          <p:nvPr/>
        </p:nvSpPr>
        <p:spPr>
          <a:xfrm>
            <a:off x="1649806" y="421288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9" name="矩形">
            <a:extLst>
              <a:ext uri="{FF2B5EF4-FFF2-40B4-BE49-F238E27FC236}">
                <a16:creationId xmlns:a16="http://schemas.microsoft.com/office/drawing/2014/main" id="{5D408C56-5393-5AD8-B503-D77294AA85D3}"/>
              </a:ext>
            </a:extLst>
          </p:cNvPr>
          <p:cNvSpPr/>
          <p:nvPr/>
        </p:nvSpPr>
        <p:spPr>
          <a:xfrm>
            <a:off x="3388708" y="38625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150" name="矩形">
            <a:extLst>
              <a:ext uri="{FF2B5EF4-FFF2-40B4-BE49-F238E27FC236}">
                <a16:creationId xmlns:a16="http://schemas.microsoft.com/office/drawing/2014/main" id="{0C1408CC-A3E2-08AD-F23A-1F7142C612F6}"/>
              </a:ext>
            </a:extLst>
          </p:cNvPr>
          <p:cNvSpPr/>
          <p:nvPr/>
        </p:nvSpPr>
        <p:spPr>
          <a:xfrm>
            <a:off x="4273433" y="386327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151" name="矩形">
            <a:extLst>
              <a:ext uri="{FF2B5EF4-FFF2-40B4-BE49-F238E27FC236}">
                <a16:creationId xmlns:a16="http://schemas.microsoft.com/office/drawing/2014/main" id="{3AD5B7A8-339F-8B66-58FD-E7E806323CD2}"/>
              </a:ext>
            </a:extLst>
          </p:cNvPr>
          <p:cNvSpPr/>
          <p:nvPr/>
        </p:nvSpPr>
        <p:spPr>
          <a:xfrm>
            <a:off x="3388708" y="459592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152" name="矩形">
            <a:extLst>
              <a:ext uri="{FF2B5EF4-FFF2-40B4-BE49-F238E27FC236}">
                <a16:creationId xmlns:a16="http://schemas.microsoft.com/office/drawing/2014/main" id="{B275CF22-00A7-65C7-F89D-1B2CB74D8BA3}"/>
              </a:ext>
            </a:extLst>
          </p:cNvPr>
          <p:cNvSpPr/>
          <p:nvPr/>
        </p:nvSpPr>
        <p:spPr>
          <a:xfrm>
            <a:off x="4273433" y="460867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53" name="直线">
            <a:extLst>
              <a:ext uri="{FF2B5EF4-FFF2-40B4-BE49-F238E27FC236}">
                <a16:creationId xmlns:a16="http://schemas.microsoft.com/office/drawing/2014/main" id="{E710061B-E130-6C8D-C388-E1E4DD512799}"/>
              </a:ext>
            </a:extLst>
          </p:cNvPr>
          <p:cNvSpPr/>
          <p:nvPr/>
        </p:nvSpPr>
        <p:spPr>
          <a:xfrm>
            <a:off x="3751722" y="404672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4" name="直线">
            <a:extLst>
              <a:ext uri="{FF2B5EF4-FFF2-40B4-BE49-F238E27FC236}">
                <a16:creationId xmlns:a16="http://schemas.microsoft.com/office/drawing/2014/main" id="{3B0BE2F1-1F14-3051-66A6-6CE05ED62CB5}"/>
              </a:ext>
            </a:extLst>
          </p:cNvPr>
          <p:cNvSpPr/>
          <p:nvPr/>
        </p:nvSpPr>
        <p:spPr>
          <a:xfrm>
            <a:off x="3770773" y="475082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5" name="直线">
            <a:extLst>
              <a:ext uri="{FF2B5EF4-FFF2-40B4-BE49-F238E27FC236}">
                <a16:creationId xmlns:a16="http://schemas.microsoft.com/office/drawing/2014/main" id="{DC08D247-2DD7-7B15-9700-23554BD1DD99}"/>
              </a:ext>
            </a:extLst>
          </p:cNvPr>
          <p:cNvSpPr/>
          <p:nvPr/>
        </p:nvSpPr>
        <p:spPr>
          <a:xfrm>
            <a:off x="3567576" y="424156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6" name="直线">
            <a:extLst>
              <a:ext uri="{FF2B5EF4-FFF2-40B4-BE49-F238E27FC236}">
                <a16:creationId xmlns:a16="http://schemas.microsoft.com/office/drawing/2014/main" id="{640EBC38-1471-D349-2061-541982C63B12}"/>
              </a:ext>
            </a:extLst>
          </p:cNvPr>
          <p:cNvSpPr/>
          <p:nvPr/>
        </p:nvSpPr>
        <p:spPr>
          <a:xfrm>
            <a:off x="4450212" y="423521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7" name="直线">
            <a:extLst>
              <a:ext uri="{FF2B5EF4-FFF2-40B4-BE49-F238E27FC236}">
                <a16:creationId xmlns:a16="http://schemas.microsoft.com/office/drawing/2014/main" id="{16EC72B3-8230-3E3E-2502-4A6105245A0C}"/>
              </a:ext>
            </a:extLst>
          </p:cNvPr>
          <p:cNvSpPr/>
          <p:nvPr/>
        </p:nvSpPr>
        <p:spPr>
          <a:xfrm>
            <a:off x="3751722" y="422886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8" name="直线">
            <a:extLst>
              <a:ext uri="{FF2B5EF4-FFF2-40B4-BE49-F238E27FC236}">
                <a16:creationId xmlns:a16="http://schemas.microsoft.com/office/drawing/2014/main" id="{5C91AB22-9C99-180A-E997-7DC1A5E7D84F}"/>
              </a:ext>
            </a:extLst>
          </p:cNvPr>
          <p:cNvSpPr/>
          <p:nvPr/>
        </p:nvSpPr>
        <p:spPr>
          <a:xfrm rot="21600000" flipH="1">
            <a:off x="3758073" y="424156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9" name="直线">
            <a:extLst>
              <a:ext uri="{FF2B5EF4-FFF2-40B4-BE49-F238E27FC236}">
                <a16:creationId xmlns:a16="http://schemas.microsoft.com/office/drawing/2014/main" id="{AC2D381E-D66D-0C91-40F8-1A8977F6D0A1}"/>
              </a:ext>
            </a:extLst>
          </p:cNvPr>
          <p:cNvSpPr/>
          <p:nvPr/>
        </p:nvSpPr>
        <p:spPr>
          <a:xfrm>
            <a:off x="2545141" y="477168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0" name="直线">
            <a:extLst>
              <a:ext uri="{FF2B5EF4-FFF2-40B4-BE49-F238E27FC236}">
                <a16:creationId xmlns:a16="http://schemas.microsoft.com/office/drawing/2014/main" id="{EC33F7EA-1152-2129-8793-055516C8B8D9}"/>
              </a:ext>
            </a:extLst>
          </p:cNvPr>
          <p:cNvSpPr/>
          <p:nvPr/>
        </p:nvSpPr>
        <p:spPr>
          <a:xfrm>
            <a:off x="1465558" y="312695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1" name="直线">
            <a:extLst>
              <a:ext uri="{FF2B5EF4-FFF2-40B4-BE49-F238E27FC236}">
                <a16:creationId xmlns:a16="http://schemas.microsoft.com/office/drawing/2014/main" id="{71EA69C4-37FD-C1CB-CA35-98D2CAF385F7}"/>
              </a:ext>
            </a:extLst>
          </p:cNvPr>
          <p:cNvSpPr/>
          <p:nvPr/>
        </p:nvSpPr>
        <p:spPr>
          <a:xfrm>
            <a:off x="4430964" y="313964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2" name="直线">
            <a:extLst>
              <a:ext uri="{FF2B5EF4-FFF2-40B4-BE49-F238E27FC236}">
                <a16:creationId xmlns:a16="http://schemas.microsoft.com/office/drawing/2014/main" id="{CD8E91B9-DF97-28A4-5DD4-5878DDF8DDD1}"/>
              </a:ext>
            </a:extLst>
          </p:cNvPr>
          <p:cNvSpPr/>
          <p:nvPr/>
        </p:nvSpPr>
        <p:spPr>
          <a:xfrm>
            <a:off x="2551392" y="311425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4" name="Rounded Rectangle 163">
            <a:extLst>
              <a:ext uri="{FF2B5EF4-FFF2-40B4-BE49-F238E27FC236}">
                <a16:creationId xmlns:a16="http://schemas.microsoft.com/office/drawing/2014/main" id="{3D8F26D2-3321-2B5C-F69F-CCC1484B04EE}"/>
              </a:ext>
            </a:extLst>
          </p:cNvPr>
          <p:cNvSpPr/>
          <p:nvPr/>
        </p:nvSpPr>
        <p:spPr>
          <a:xfrm rot="16200000">
            <a:off x="-868045" y="3263843"/>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165" name="Straight Arrow Connector 164">
            <a:extLst>
              <a:ext uri="{FF2B5EF4-FFF2-40B4-BE49-F238E27FC236}">
                <a16:creationId xmlns:a16="http://schemas.microsoft.com/office/drawing/2014/main" id="{65379004-4E74-6DF0-704E-AAB05C156F48}"/>
              </a:ext>
            </a:extLst>
          </p:cNvPr>
          <p:cNvCxnSpPr>
            <a:stCxn id="121" idx="1"/>
          </p:cNvCxnSpPr>
          <p:nvPr/>
        </p:nvCxnSpPr>
        <p:spPr>
          <a:xfrm flipH="1">
            <a:off x="813435" y="220910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166" name="Straight Arrow Connector 165">
            <a:extLst>
              <a:ext uri="{FF2B5EF4-FFF2-40B4-BE49-F238E27FC236}">
                <a16:creationId xmlns:a16="http://schemas.microsoft.com/office/drawing/2014/main" id="{05DBC56C-9B19-D38B-890B-CA75863FD2C9}"/>
              </a:ext>
            </a:extLst>
          </p:cNvPr>
          <p:cNvCxnSpPr>
            <a:stCxn id="141" idx="1"/>
          </p:cNvCxnSpPr>
          <p:nvPr/>
        </p:nvCxnSpPr>
        <p:spPr>
          <a:xfrm flipH="1">
            <a:off x="813435" y="477831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167" name="Elbow Connector 166">
            <a:extLst>
              <a:ext uri="{FF2B5EF4-FFF2-40B4-BE49-F238E27FC236}">
                <a16:creationId xmlns:a16="http://schemas.microsoft.com/office/drawing/2014/main" id="{7BAA44C2-2004-7DA3-BB78-DC36E6C069F3}"/>
              </a:ext>
            </a:extLst>
          </p:cNvPr>
          <p:cNvCxnSpPr>
            <a:cxnSpLocks/>
            <a:endCxn id="164" idx="1"/>
          </p:cNvCxnSpPr>
          <p:nvPr/>
        </p:nvCxnSpPr>
        <p:spPr>
          <a:xfrm rot="5400000" flipH="1">
            <a:off x="2519680" y="3049848"/>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169" name="矩形">
            <a:extLst>
              <a:ext uri="{FF2B5EF4-FFF2-40B4-BE49-F238E27FC236}">
                <a16:creationId xmlns:a16="http://schemas.microsoft.com/office/drawing/2014/main" id="{4C5734FC-75AE-B124-466D-7AE0107AD598}"/>
              </a:ext>
            </a:extLst>
          </p:cNvPr>
          <p:cNvSpPr/>
          <p:nvPr/>
        </p:nvSpPr>
        <p:spPr>
          <a:xfrm>
            <a:off x="4267032" y="27554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170" name="Elbow Connector 169">
            <a:extLst>
              <a:ext uri="{FF2B5EF4-FFF2-40B4-BE49-F238E27FC236}">
                <a16:creationId xmlns:a16="http://schemas.microsoft.com/office/drawing/2014/main" id="{9B0B1EAF-726A-D79C-D061-C5D5A4035977}"/>
              </a:ext>
            </a:extLst>
          </p:cNvPr>
          <p:cNvCxnSpPr>
            <a:cxnSpLocks/>
          </p:cNvCxnSpPr>
          <p:nvPr/>
        </p:nvCxnSpPr>
        <p:spPr>
          <a:xfrm rot="16200000" flipV="1">
            <a:off x="2518093" y="91701"/>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171" name="矩形">
            <a:extLst>
              <a:ext uri="{FF2B5EF4-FFF2-40B4-BE49-F238E27FC236}">
                <a16:creationId xmlns:a16="http://schemas.microsoft.com/office/drawing/2014/main" id="{CADE1866-2B9E-8180-89DC-9909F0F756D8}"/>
              </a:ext>
            </a:extLst>
          </p:cNvPr>
          <p:cNvSpPr/>
          <p:nvPr/>
        </p:nvSpPr>
        <p:spPr>
          <a:xfrm>
            <a:off x="1286510" y="2011755"/>
            <a:ext cx="389343" cy="370967"/>
          </a:xfrm>
          <a:prstGeom prst="rect">
            <a:avLst/>
          </a:prstGeom>
          <a:noFill/>
          <a:ln w="19050" cap="flat" cmpd="sng">
            <a:solidFill>
              <a:srgbClr val="FF0000"/>
            </a:solidFill>
            <a:prstDash val="solid"/>
            <a:miter/>
          </a:ln>
        </p:spPr>
        <p:txBody>
          <a:bodyPr vert="horz" wrap="square" lIns="0" tIns="45720" rIns="0" bIns="45720" anchor="ctr" anchorCtr="0"/>
          <a:lstStyle/>
          <a:p>
            <a:pPr algn="ctr"/>
            <a:endParaRPr lang="en-US" altLang="en-US" b="1" dirty="0">
              <a:solidFill>
                <a:schemeClr val="bg1"/>
              </a:solidFill>
              <a:latin typeface="Times New Roman" panose="02020603050405020304" charset="0"/>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sp>
        <p:nvSpPr>
          <p:cNvPr id="136" name="直线">
            <a:extLst>
              <a:ext uri="{FF2B5EF4-FFF2-40B4-BE49-F238E27FC236}">
                <a16:creationId xmlns:a16="http://schemas.microsoft.com/office/drawing/2014/main" id="{36F32DA2-FE89-375E-A9EB-241B900D22A6}"/>
              </a:ext>
            </a:extLst>
          </p:cNvPr>
          <p:cNvSpPr/>
          <p:nvPr/>
        </p:nvSpPr>
        <p:spPr>
          <a:xfrm>
            <a:off x="4456463" y="239998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9" name="TextBox 178">
            <a:extLst>
              <a:ext uri="{FF2B5EF4-FFF2-40B4-BE49-F238E27FC236}">
                <a16:creationId xmlns:a16="http://schemas.microsoft.com/office/drawing/2014/main" id="{FA6CF7FF-A455-034A-6A68-D3B032908678}"/>
              </a:ext>
            </a:extLst>
          </p:cNvPr>
          <p:cNvSpPr txBox="1"/>
          <p:nvPr/>
        </p:nvSpPr>
        <p:spPr>
          <a:xfrm>
            <a:off x="1073333" y="5180866"/>
            <a:ext cx="2943616" cy="477054"/>
          </a:xfrm>
          <a:prstGeom prst="rect">
            <a:avLst/>
          </a:prstGeom>
          <a:noFill/>
        </p:spPr>
        <p:txBody>
          <a:bodyPr wrap="square" rtlCol="0">
            <a:spAutoFit/>
          </a:bodyPr>
          <a:lstStyle/>
          <a:p>
            <a:r>
              <a:rPr lang="en-US" sz="2500" b="1" dirty="0"/>
              <a:t>TLB Miss at Stack 5</a:t>
            </a:r>
          </a:p>
        </p:txBody>
      </p:sp>
      <p:sp>
        <p:nvSpPr>
          <p:cNvPr id="3" name="Right Arrow 2">
            <a:extLst>
              <a:ext uri="{FF2B5EF4-FFF2-40B4-BE49-F238E27FC236}">
                <a16:creationId xmlns:a16="http://schemas.microsoft.com/office/drawing/2014/main" id="{636E640D-293D-31CD-ED7A-4EA70E469656}"/>
              </a:ext>
            </a:extLst>
          </p:cNvPr>
          <p:cNvSpPr/>
          <p:nvPr/>
        </p:nvSpPr>
        <p:spPr>
          <a:xfrm rot="16200000">
            <a:off x="377977" y="3269145"/>
            <a:ext cx="2192001" cy="424815"/>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ight Arrow 4">
            <a:extLst>
              <a:ext uri="{FF2B5EF4-FFF2-40B4-BE49-F238E27FC236}">
                <a16:creationId xmlns:a16="http://schemas.microsoft.com/office/drawing/2014/main" id="{7FA4DFB5-506F-CABE-ACD8-9682EF008D8F}"/>
              </a:ext>
            </a:extLst>
          </p:cNvPr>
          <p:cNvSpPr/>
          <p:nvPr/>
        </p:nvSpPr>
        <p:spPr>
          <a:xfrm rot="19169296">
            <a:off x="1221602" y="3321413"/>
            <a:ext cx="3422589" cy="424817"/>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BDC8B31-0F49-844F-3741-EE4DF92B1FD5}"/>
              </a:ext>
            </a:extLst>
          </p:cNvPr>
          <p:cNvSpPr txBox="1"/>
          <p:nvPr/>
        </p:nvSpPr>
        <p:spPr>
          <a:xfrm rot="19151671">
            <a:off x="1976244" y="3444037"/>
            <a:ext cx="1644562" cy="369332"/>
          </a:xfrm>
          <a:prstGeom prst="rect">
            <a:avLst/>
          </a:prstGeom>
          <a:noFill/>
        </p:spPr>
        <p:txBody>
          <a:bodyPr wrap="square" lIns="0" rIns="0" rtlCol="0">
            <a:spAutoFit/>
          </a:bodyPr>
          <a:lstStyle/>
          <a:p>
            <a:r>
              <a:rPr lang="en-US" b="1" dirty="0">
                <a:solidFill>
                  <a:schemeClr val="bg1"/>
                </a:solidFill>
              </a:rPr>
              <a:t>Parallel Access 1</a:t>
            </a:r>
          </a:p>
        </p:txBody>
      </p:sp>
      <p:sp>
        <p:nvSpPr>
          <p:cNvPr id="8" name="TextBox 7">
            <a:extLst>
              <a:ext uri="{FF2B5EF4-FFF2-40B4-BE49-F238E27FC236}">
                <a16:creationId xmlns:a16="http://schemas.microsoft.com/office/drawing/2014/main" id="{A3C79CE8-79C5-83EA-9083-028BFD67F35D}"/>
              </a:ext>
            </a:extLst>
          </p:cNvPr>
          <p:cNvSpPr txBox="1"/>
          <p:nvPr/>
        </p:nvSpPr>
        <p:spPr>
          <a:xfrm rot="16200000">
            <a:off x="642859" y="3352542"/>
            <a:ext cx="1644562" cy="369332"/>
          </a:xfrm>
          <a:prstGeom prst="rect">
            <a:avLst/>
          </a:prstGeom>
          <a:noFill/>
        </p:spPr>
        <p:txBody>
          <a:bodyPr wrap="square" lIns="0" rIns="0" rtlCol="0">
            <a:spAutoFit/>
          </a:bodyPr>
          <a:lstStyle/>
          <a:p>
            <a:r>
              <a:rPr lang="en-US" b="1" dirty="0">
                <a:solidFill>
                  <a:schemeClr val="bg1"/>
                </a:solidFill>
              </a:rPr>
              <a:t>Parallel Access 2</a:t>
            </a:r>
          </a:p>
        </p:txBody>
      </p:sp>
      <p:sp>
        <p:nvSpPr>
          <p:cNvPr id="7" name="矩形">
            <a:extLst>
              <a:ext uri="{FF2B5EF4-FFF2-40B4-BE49-F238E27FC236}">
                <a16:creationId xmlns:a16="http://schemas.microsoft.com/office/drawing/2014/main" id="{C2A158F6-0344-5BBD-2FD5-5A36AE6DE2E1}"/>
              </a:ext>
            </a:extLst>
          </p:cNvPr>
          <p:cNvSpPr/>
          <p:nvPr/>
        </p:nvSpPr>
        <p:spPr>
          <a:xfrm>
            <a:off x="4274089" y="203536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S11</a:t>
            </a:r>
          </a:p>
        </p:txBody>
      </p:sp>
      <p:sp>
        <p:nvSpPr>
          <p:cNvPr id="9" name="矩形">
            <a:extLst>
              <a:ext uri="{FF2B5EF4-FFF2-40B4-BE49-F238E27FC236}">
                <a16:creationId xmlns:a16="http://schemas.microsoft.com/office/drawing/2014/main" id="{00973E4E-C7C9-4FDB-A7DB-328C5D26BF81}"/>
              </a:ext>
            </a:extLst>
          </p:cNvPr>
          <p:cNvSpPr/>
          <p:nvPr/>
        </p:nvSpPr>
        <p:spPr>
          <a:xfrm>
            <a:off x="4278780" y="2022704"/>
            <a:ext cx="374873" cy="393678"/>
          </a:xfrm>
          <a:prstGeom prst="rect">
            <a:avLst/>
          </a:prstGeom>
          <a:noFill/>
          <a:ln w="19050" cap="flat" cmpd="sng">
            <a:solidFill>
              <a:srgbClr val="FF0000"/>
            </a:solidFill>
            <a:prstDash val="solid"/>
            <a:miter/>
          </a:ln>
        </p:spPr>
        <p:txBody>
          <a:bodyPr vert="horz" wrap="square" lIns="0" tIns="45720" rIns="0" bIns="45720" anchor="ctr" anchorCtr="0"/>
          <a:lstStyle/>
          <a:p>
            <a:pPr algn="ctr"/>
            <a:endParaRPr lang="en-US" altLang="en-US" b="1" dirty="0">
              <a:solidFill>
                <a:schemeClr val="bg1"/>
              </a:solidFill>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Tree>
    <p:custDataLst>
      <p:tags r:id="rId1"/>
    </p:custDataLst>
    <p:extLst>
      <p:ext uri="{BB962C8B-B14F-4D97-AF65-F5344CB8AC3E}">
        <p14:creationId xmlns:p14="http://schemas.microsoft.com/office/powerpoint/2010/main" val="32037587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1E65383-0006-3788-9088-7D80B9E23DED}"/>
              </a:ext>
            </a:extLst>
          </p:cNvPr>
          <p:cNvPicPr>
            <a:picLocks noChangeAspect="1"/>
          </p:cNvPicPr>
          <p:nvPr/>
        </p:nvPicPr>
        <p:blipFill>
          <a:blip r:embed="rId4"/>
          <a:stretch>
            <a:fillRect/>
          </a:stretch>
        </p:blipFill>
        <p:spPr>
          <a:xfrm>
            <a:off x="4968432" y="1880486"/>
            <a:ext cx="6845771" cy="3204402"/>
          </a:xfrm>
          <a:prstGeom prst="rect">
            <a:avLst/>
          </a:prstGeom>
        </p:spPr>
      </p:pic>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199" y="0"/>
            <a:ext cx="11353801" cy="1325563"/>
          </a:xfrm>
        </p:spPr>
        <p:txBody>
          <a:bodyPr>
            <a:normAutofit/>
          </a:bodyPr>
          <a:lstStyle/>
          <a:p>
            <a:r>
              <a:rPr lang="en-US" dirty="0">
                <a:latin typeface="+mn-lt"/>
              </a:rPr>
              <a:t>Challenge: Parallel lookups increase contention</a:t>
            </a:r>
          </a:p>
        </p:txBody>
      </p:sp>
      <p:sp>
        <p:nvSpPr>
          <p:cNvPr id="4" name="TextBox 3">
            <a:extLst>
              <a:ext uri="{FF2B5EF4-FFF2-40B4-BE49-F238E27FC236}">
                <a16:creationId xmlns:a16="http://schemas.microsoft.com/office/drawing/2014/main" id="{CDFD63BB-BA83-4F47-A7B9-74B93D7E0B1D}"/>
              </a:ext>
            </a:extLst>
          </p:cNvPr>
          <p:cNvSpPr txBox="1"/>
          <p:nvPr/>
        </p:nvSpPr>
        <p:spPr>
          <a:xfrm>
            <a:off x="0" y="1123068"/>
            <a:ext cx="12489845"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Parallel lookups in cuckoo hash lead to increased memory network contention</a:t>
            </a:r>
          </a:p>
        </p:txBody>
      </p:sp>
      <p:sp>
        <p:nvSpPr>
          <p:cNvPr id="110" name="直线">
            <a:extLst>
              <a:ext uri="{FF2B5EF4-FFF2-40B4-BE49-F238E27FC236}">
                <a16:creationId xmlns:a16="http://schemas.microsoft.com/office/drawing/2014/main" id="{1A6ADC0E-7C3B-6665-A6A8-2E5978E24141}"/>
              </a:ext>
            </a:extLst>
          </p:cNvPr>
          <p:cNvSpPr/>
          <p:nvPr/>
        </p:nvSpPr>
        <p:spPr>
          <a:xfrm rot="21600000" flipH="1">
            <a:off x="3776893" y="241465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16" name="直线">
            <a:extLst>
              <a:ext uri="{FF2B5EF4-FFF2-40B4-BE49-F238E27FC236}">
                <a16:creationId xmlns:a16="http://schemas.microsoft.com/office/drawing/2014/main" id="{6A58BECA-A866-B866-C3DA-18A91F188348}"/>
              </a:ext>
            </a:extLst>
          </p:cNvPr>
          <p:cNvSpPr/>
          <p:nvPr/>
        </p:nvSpPr>
        <p:spPr>
          <a:xfrm rot="21600000" flipH="1">
            <a:off x="1662407" y="423891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0" name="直线">
            <a:extLst>
              <a:ext uri="{FF2B5EF4-FFF2-40B4-BE49-F238E27FC236}">
                <a16:creationId xmlns:a16="http://schemas.microsoft.com/office/drawing/2014/main" id="{78F83AE1-D0E2-9CDD-7680-2C7E1DDDBA47}"/>
              </a:ext>
            </a:extLst>
          </p:cNvPr>
          <p:cNvSpPr/>
          <p:nvPr/>
        </p:nvSpPr>
        <p:spPr>
          <a:xfrm rot="21600000" flipH="1">
            <a:off x="2508620" y="314814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1" name="矩形">
            <a:extLst>
              <a:ext uri="{FF2B5EF4-FFF2-40B4-BE49-F238E27FC236}">
                <a16:creationId xmlns:a16="http://schemas.microsoft.com/office/drawing/2014/main" id="{6A299802-B4FC-3FD0-E6C7-68315541D5D0}"/>
              </a:ext>
            </a:extLst>
          </p:cNvPr>
          <p:cNvSpPr/>
          <p:nvPr/>
        </p:nvSpPr>
        <p:spPr>
          <a:xfrm>
            <a:off x="1293041" y="201130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22" name="矩形">
            <a:extLst>
              <a:ext uri="{FF2B5EF4-FFF2-40B4-BE49-F238E27FC236}">
                <a16:creationId xmlns:a16="http://schemas.microsoft.com/office/drawing/2014/main" id="{FB32689F-4580-4467-8387-FA4B3BC2E299}"/>
              </a:ext>
            </a:extLst>
          </p:cNvPr>
          <p:cNvSpPr/>
          <p:nvPr/>
        </p:nvSpPr>
        <p:spPr>
          <a:xfrm>
            <a:off x="2169327" y="201130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a:t>
            </a: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3</a:t>
            </a:r>
          </a:p>
        </p:txBody>
      </p:sp>
      <p:sp>
        <p:nvSpPr>
          <p:cNvPr id="123" name="矩形">
            <a:extLst>
              <a:ext uri="{FF2B5EF4-FFF2-40B4-BE49-F238E27FC236}">
                <a16:creationId xmlns:a16="http://schemas.microsoft.com/office/drawing/2014/main" id="{50F1774C-02E2-9BD6-3AD2-688EF396C174}"/>
              </a:ext>
            </a:extLst>
          </p:cNvPr>
          <p:cNvSpPr/>
          <p:nvPr/>
        </p:nvSpPr>
        <p:spPr>
          <a:xfrm>
            <a:off x="1293041" y="274471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24" name="矩形">
            <a:extLst>
              <a:ext uri="{FF2B5EF4-FFF2-40B4-BE49-F238E27FC236}">
                <a16:creationId xmlns:a16="http://schemas.microsoft.com/office/drawing/2014/main" id="{DE3D3089-E4A9-22FE-4216-5831D09D4DE7}"/>
              </a:ext>
            </a:extLst>
          </p:cNvPr>
          <p:cNvSpPr/>
          <p:nvPr/>
        </p:nvSpPr>
        <p:spPr>
          <a:xfrm>
            <a:off x="2169327" y="274471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2</a:t>
            </a:r>
          </a:p>
        </p:txBody>
      </p:sp>
      <p:sp>
        <p:nvSpPr>
          <p:cNvPr id="125" name="直线">
            <a:extLst>
              <a:ext uri="{FF2B5EF4-FFF2-40B4-BE49-F238E27FC236}">
                <a16:creationId xmlns:a16="http://schemas.microsoft.com/office/drawing/2014/main" id="{B3E8ADCC-41C2-E253-2DFF-A9469FB9B94E}"/>
              </a:ext>
            </a:extLst>
          </p:cNvPr>
          <p:cNvSpPr/>
          <p:nvPr/>
        </p:nvSpPr>
        <p:spPr>
          <a:xfrm>
            <a:off x="1656056" y="219551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6" name="直线">
            <a:extLst>
              <a:ext uri="{FF2B5EF4-FFF2-40B4-BE49-F238E27FC236}">
                <a16:creationId xmlns:a16="http://schemas.microsoft.com/office/drawing/2014/main" id="{4D0D004D-4BBC-A173-B755-3DD953C7993A}"/>
              </a:ext>
            </a:extLst>
          </p:cNvPr>
          <p:cNvSpPr/>
          <p:nvPr/>
        </p:nvSpPr>
        <p:spPr>
          <a:xfrm>
            <a:off x="1675105" y="293010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7" name="直线">
            <a:extLst>
              <a:ext uri="{FF2B5EF4-FFF2-40B4-BE49-F238E27FC236}">
                <a16:creationId xmlns:a16="http://schemas.microsoft.com/office/drawing/2014/main" id="{D3E21834-2685-7408-57E7-CC5700C90532}"/>
              </a:ext>
            </a:extLst>
          </p:cNvPr>
          <p:cNvSpPr/>
          <p:nvPr/>
        </p:nvSpPr>
        <p:spPr>
          <a:xfrm>
            <a:off x="1471908" y="239036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8" name="直线">
            <a:extLst>
              <a:ext uri="{FF2B5EF4-FFF2-40B4-BE49-F238E27FC236}">
                <a16:creationId xmlns:a16="http://schemas.microsoft.com/office/drawing/2014/main" id="{D506140D-DB59-DB27-2839-70E9D01C5183}"/>
              </a:ext>
            </a:extLst>
          </p:cNvPr>
          <p:cNvSpPr/>
          <p:nvPr/>
        </p:nvSpPr>
        <p:spPr>
          <a:xfrm>
            <a:off x="2354545" y="238401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9" name="直线">
            <a:extLst>
              <a:ext uri="{FF2B5EF4-FFF2-40B4-BE49-F238E27FC236}">
                <a16:creationId xmlns:a16="http://schemas.microsoft.com/office/drawing/2014/main" id="{411086B3-4101-594D-13A1-FC5B836D3E98}"/>
              </a:ext>
            </a:extLst>
          </p:cNvPr>
          <p:cNvSpPr/>
          <p:nvPr/>
        </p:nvSpPr>
        <p:spPr>
          <a:xfrm>
            <a:off x="1656056" y="237766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0" name="直线">
            <a:extLst>
              <a:ext uri="{FF2B5EF4-FFF2-40B4-BE49-F238E27FC236}">
                <a16:creationId xmlns:a16="http://schemas.microsoft.com/office/drawing/2014/main" id="{3C3C6F6E-801D-9C65-485F-0EB658C992D5}"/>
              </a:ext>
            </a:extLst>
          </p:cNvPr>
          <p:cNvSpPr/>
          <p:nvPr/>
        </p:nvSpPr>
        <p:spPr>
          <a:xfrm rot="21600000" flipH="1">
            <a:off x="1662406" y="239036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1" name="矩形">
            <a:extLst>
              <a:ext uri="{FF2B5EF4-FFF2-40B4-BE49-F238E27FC236}">
                <a16:creationId xmlns:a16="http://schemas.microsoft.com/office/drawing/2014/main" id="{8B8AD04B-11CA-3536-6B13-84DB68375D2A}"/>
              </a:ext>
            </a:extLst>
          </p:cNvPr>
          <p:cNvSpPr/>
          <p:nvPr/>
        </p:nvSpPr>
        <p:spPr>
          <a:xfrm>
            <a:off x="3394959" y="202727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2" name="矩形">
            <a:extLst>
              <a:ext uri="{FF2B5EF4-FFF2-40B4-BE49-F238E27FC236}">
                <a16:creationId xmlns:a16="http://schemas.microsoft.com/office/drawing/2014/main" id="{ECA43815-92BD-924F-5037-69C6B6F0A146}"/>
              </a:ext>
            </a:extLst>
          </p:cNvPr>
          <p:cNvSpPr/>
          <p:nvPr/>
        </p:nvSpPr>
        <p:spPr>
          <a:xfrm>
            <a:off x="3394959" y="275434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S9</a:t>
            </a:r>
          </a:p>
        </p:txBody>
      </p:sp>
      <p:sp>
        <p:nvSpPr>
          <p:cNvPr id="133" name="直线">
            <a:extLst>
              <a:ext uri="{FF2B5EF4-FFF2-40B4-BE49-F238E27FC236}">
                <a16:creationId xmlns:a16="http://schemas.microsoft.com/office/drawing/2014/main" id="{07BA9EEE-493E-1EBE-6B0A-1A3EE256781E}"/>
              </a:ext>
            </a:extLst>
          </p:cNvPr>
          <p:cNvSpPr/>
          <p:nvPr/>
        </p:nvSpPr>
        <p:spPr>
          <a:xfrm>
            <a:off x="3757974" y="221149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4" name="直线">
            <a:extLst>
              <a:ext uri="{FF2B5EF4-FFF2-40B4-BE49-F238E27FC236}">
                <a16:creationId xmlns:a16="http://schemas.microsoft.com/office/drawing/2014/main" id="{D13DFE20-8E10-3FFE-81A0-29FF7B62DEE9}"/>
              </a:ext>
            </a:extLst>
          </p:cNvPr>
          <p:cNvSpPr/>
          <p:nvPr/>
        </p:nvSpPr>
        <p:spPr>
          <a:xfrm>
            <a:off x="3777023" y="294607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5" name="直线">
            <a:extLst>
              <a:ext uri="{FF2B5EF4-FFF2-40B4-BE49-F238E27FC236}">
                <a16:creationId xmlns:a16="http://schemas.microsoft.com/office/drawing/2014/main" id="{19259B13-0023-D784-6695-AF5D3D03CD50}"/>
              </a:ext>
            </a:extLst>
          </p:cNvPr>
          <p:cNvSpPr/>
          <p:nvPr/>
        </p:nvSpPr>
        <p:spPr>
          <a:xfrm>
            <a:off x="3573826" y="240633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7" name="直线">
            <a:extLst>
              <a:ext uri="{FF2B5EF4-FFF2-40B4-BE49-F238E27FC236}">
                <a16:creationId xmlns:a16="http://schemas.microsoft.com/office/drawing/2014/main" id="{C39F5BD6-1DC2-D703-AD0F-4A7E1FBE8027}"/>
              </a:ext>
            </a:extLst>
          </p:cNvPr>
          <p:cNvSpPr/>
          <p:nvPr/>
        </p:nvSpPr>
        <p:spPr>
          <a:xfrm>
            <a:off x="3757972" y="238312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8" name="直线">
            <a:extLst>
              <a:ext uri="{FF2B5EF4-FFF2-40B4-BE49-F238E27FC236}">
                <a16:creationId xmlns:a16="http://schemas.microsoft.com/office/drawing/2014/main" id="{74A0CA8D-A73E-014D-4216-09FA6656D32A}"/>
              </a:ext>
            </a:extLst>
          </p:cNvPr>
          <p:cNvSpPr/>
          <p:nvPr/>
        </p:nvSpPr>
        <p:spPr>
          <a:xfrm>
            <a:off x="2551392" y="220621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9" name="矩形">
            <a:extLst>
              <a:ext uri="{FF2B5EF4-FFF2-40B4-BE49-F238E27FC236}">
                <a16:creationId xmlns:a16="http://schemas.microsoft.com/office/drawing/2014/main" id="{00906C82-413F-EE0B-69FD-010BDCCD0E29}"/>
              </a:ext>
            </a:extLst>
          </p:cNvPr>
          <p:cNvSpPr/>
          <p:nvPr/>
        </p:nvSpPr>
        <p:spPr>
          <a:xfrm>
            <a:off x="1286792" y="38465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0" name="矩形">
            <a:extLst>
              <a:ext uri="{FF2B5EF4-FFF2-40B4-BE49-F238E27FC236}">
                <a16:creationId xmlns:a16="http://schemas.microsoft.com/office/drawing/2014/main" id="{E9BBE08C-BAE9-8DD1-B0BA-6DE303F491AC}"/>
              </a:ext>
            </a:extLst>
          </p:cNvPr>
          <p:cNvSpPr/>
          <p:nvPr/>
        </p:nvSpPr>
        <p:spPr>
          <a:xfrm>
            <a:off x="2163078" y="38465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a:t>
            </a:r>
            <a:r>
              <a:rPr lang="en-US" altLang="en-US" b="1" dirty="0">
                <a:solidFill>
                  <a:schemeClr val="bg1"/>
                </a:solidFill>
                <a:ea typeface="Droid Sans Fallback" panose="020B0502000000000001" charset="-122"/>
                <a:cs typeface="Antykwa Poltawskiego Light" panose="00000400000000000000" charset="0"/>
              </a:rPr>
              <a:t>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1" name="矩形">
            <a:extLst>
              <a:ext uri="{FF2B5EF4-FFF2-40B4-BE49-F238E27FC236}">
                <a16:creationId xmlns:a16="http://schemas.microsoft.com/office/drawing/2014/main" id="{4D4E0215-57A4-F994-BBD0-849D76FB06FB}"/>
              </a:ext>
            </a:extLst>
          </p:cNvPr>
          <p:cNvSpPr/>
          <p:nvPr/>
        </p:nvSpPr>
        <p:spPr>
          <a:xfrm>
            <a:off x="1286792" y="45799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2" name="矩形">
            <a:extLst>
              <a:ext uri="{FF2B5EF4-FFF2-40B4-BE49-F238E27FC236}">
                <a16:creationId xmlns:a16="http://schemas.microsoft.com/office/drawing/2014/main" id="{014C5A3A-7095-7E00-6DC0-9F6C40680BD1}"/>
              </a:ext>
            </a:extLst>
          </p:cNvPr>
          <p:cNvSpPr/>
          <p:nvPr/>
        </p:nvSpPr>
        <p:spPr>
          <a:xfrm>
            <a:off x="2163078" y="45799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3" name="直线">
            <a:extLst>
              <a:ext uri="{FF2B5EF4-FFF2-40B4-BE49-F238E27FC236}">
                <a16:creationId xmlns:a16="http://schemas.microsoft.com/office/drawing/2014/main" id="{9FF6A7E1-B0B6-1EEC-14C6-EEE2340EFB52}"/>
              </a:ext>
            </a:extLst>
          </p:cNvPr>
          <p:cNvSpPr/>
          <p:nvPr/>
        </p:nvSpPr>
        <p:spPr>
          <a:xfrm>
            <a:off x="1649806" y="403074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4" name="直线">
            <a:extLst>
              <a:ext uri="{FF2B5EF4-FFF2-40B4-BE49-F238E27FC236}">
                <a16:creationId xmlns:a16="http://schemas.microsoft.com/office/drawing/2014/main" id="{D103FFA6-5D33-511F-0C3C-8EE4959B8AAA}"/>
              </a:ext>
            </a:extLst>
          </p:cNvPr>
          <p:cNvSpPr/>
          <p:nvPr/>
        </p:nvSpPr>
        <p:spPr>
          <a:xfrm>
            <a:off x="1668856" y="476532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5" name="直线">
            <a:extLst>
              <a:ext uri="{FF2B5EF4-FFF2-40B4-BE49-F238E27FC236}">
                <a16:creationId xmlns:a16="http://schemas.microsoft.com/office/drawing/2014/main" id="{828F670F-AB7B-A80F-8FE4-DDE7EEC67B8F}"/>
              </a:ext>
            </a:extLst>
          </p:cNvPr>
          <p:cNvSpPr/>
          <p:nvPr/>
        </p:nvSpPr>
        <p:spPr>
          <a:xfrm>
            <a:off x="1465659" y="422558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6" name="直线">
            <a:extLst>
              <a:ext uri="{FF2B5EF4-FFF2-40B4-BE49-F238E27FC236}">
                <a16:creationId xmlns:a16="http://schemas.microsoft.com/office/drawing/2014/main" id="{8EFE60FD-4763-1411-E345-041C9D6C1787}"/>
              </a:ext>
            </a:extLst>
          </p:cNvPr>
          <p:cNvSpPr/>
          <p:nvPr/>
        </p:nvSpPr>
        <p:spPr>
          <a:xfrm>
            <a:off x="2348295" y="421923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7" name="直线">
            <a:extLst>
              <a:ext uri="{FF2B5EF4-FFF2-40B4-BE49-F238E27FC236}">
                <a16:creationId xmlns:a16="http://schemas.microsoft.com/office/drawing/2014/main" id="{AAB5ABE5-B1FF-D17C-5C61-7ABB4194E82B}"/>
              </a:ext>
            </a:extLst>
          </p:cNvPr>
          <p:cNvSpPr/>
          <p:nvPr/>
        </p:nvSpPr>
        <p:spPr>
          <a:xfrm>
            <a:off x="1649806" y="421288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9" name="矩形">
            <a:extLst>
              <a:ext uri="{FF2B5EF4-FFF2-40B4-BE49-F238E27FC236}">
                <a16:creationId xmlns:a16="http://schemas.microsoft.com/office/drawing/2014/main" id="{5D408C56-5393-5AD8-B503-D77294AA85D3}"/>
              </a:ext>
            </a:extLst>
          </p:cNvPr>
          <p:cNvSpPr/>
          <p:nvPr/>
        </p:nvSpPr>
        <p:spPr>
          <a:xfrm>
            <a:off x="3388708" y="38625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150" name="矩形">
            <a:extLst>
              <a:ext uri="{FF2B5EF4-FFF2-40B4-BE49-F238E27FC236}">
                <a16:creationId xmlns:a16="http://schemas.microsoft.com/office/drawing/2014/main" id="{0C1408CC-A3E2-08AD-F23A-1F7142C612F6}"/>
              </a:ext>
            </a:extLst>
          </p:cNvPr>
          <p:cNvSpPr/>
          <p:nvPr/>
        </p:nvSpPr>
        <p:spPr>
          <a:xfrm>
            <a:off x="4273433" y="386327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151" name="矩形">
            <a:extLst>
              <a:ext uri="{FF2B5EF4-FFF2-40B4-BE49-F238E27FC236}">
                <a16:creationId xmlns:a16="http://schemas.microsoft.com/office/drawing/2014/main" id="{3AD5B7A8-339F-8B66-58FD-E7E806323CD2}"/>
              </a:ext>
            </a:extLst>
          </p:cNvPr>
          <p:cNvSpPr/>
          <p:nvPr/>
        </p:nvSpPr>
        <p:spPr>
          <a:xfrm>
            <a:off x="3388708" y="459592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152" name="矩形">
            <a:extLst>
              <a:ext uri="{FF2B5EF4-FFF2-40B4-BE49-F238E27FC236}">
                <a16:creationId xmlns:a16="http://schemas.microsoft.com/office/drawing/2014/main" id="{B275CF22-00A7-65C7-F89D-1B2CB74D8BA3}"/>
              </a:ext>
            </a:extLst>
          </p:cNvPr>
          <p:cNvSpPr/>
          <p:nvPr/>
        </p:nvSpPr>
        <p:spPr>
          <a:xfrm>
            <a:off x="4273433" y="460867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53" name="直线">
            <a:extLst>
              <a:ext uri="{FF2B5EF4-FFF2-40B4-BE49-F238E27FC236}">
                <a16:creationId xmlns:a16="http://schemas.microsoft.com/office/drawing/2014/main" id="{E710061B-E130-6C8D-C388-E1E4DD512799}"/>
              </a:ext>
            </a:extLst>
          </p:cNvPr>
          <p:cNvSpPr/>
          <p:nvPr/>
        </p:nvSpPr>
        <p:spPr>
          <a:xfrm>
            <a:off x="3751722" y="404672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4" name="直线">
            <a:extLst>
              <a:ext uri="{FF2B5EF4-FFF2-40B4-BE49-F238E27FC236}">
                <a16:creationId xmlns:a16="http://schemas.microsoft.com/office/drawing/2014/main" id="{3B0BE2F1-1F14-3051-66A6-6CE05ED62CB5}"/>
              </a:ext>
            </a:extLst>
          </p:cNvPr>
          <p:cNvSpPr/>
          <p:nvPr/>
        </p:nvSpPr>
        <p:spPr>
          <a:xfrm>
            <a:off x="3770773" y="475082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5" name="直线">
            <a:extLst>
              <a:ext uri="{FF2B5EF4-FFF2-40B4-BE49-F238E27FC236}">
                <a16:creationId xmlns:a16="http://schemas.microsoft.com/office/drawing/2014/main" id="{DC08D247-2DD7-7B15-9700-23554BD1DD99}"/>
              </a:ext>
            </a:extLst>
          </p:cNvPr>
          <p:cNvSpPr/>
          <p:nvPr/>
        </p:nvSpPr>
        <p:spPr>
          <a:xfrm>
            <a:off x="3567576" y="424156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6" name="直线">
            <a:extLst>
              <a:ext uri="{FF2B5EF4-FFF2-40B4-BE49-F238E27FC236}">
                <a16:creationId xmlns:a16="http://schemas.microsoft.com/office/drawing/2014/main" id="{640EBC38-1471-D349-2061-541982C63B12}"/>
              </a:ext>
            </a:extLst>
          </p:cNvPr>
          <p:cNvSpPr/>
          <p:nvPr/>
        </p:nvSpPr>
        <p:spPr>
          <a:xfrm>
            <a:off x="4450212" y="423521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7" name="直线">
            <a:extLst>
              <a:ext uri="{FF2B5EF4-FFF2-40B4-BE49-F238E27FC236}">
                <a16:creationId xmlns:a16="http://schemas.microsoft.com/office/drawing/2014/main" id="{16EC72B3-8230-3E3E-2502-4A6105245A0C}"/>
              </a:ext>
            </a:extLst>
          </p:cNvPr>
          <p:cNvSpPr/>
          <p:nvPr/>
        </p:nvSpPr>
        <p:spPr>
          <a:xfrm>
            <a:off x="3751722" y="422886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8" name="直线">
            <a:extLst>
              <a:ext uri="{FF2B5EF4-FFF2-40B4-BE49-F238E27FC236}">
                <a16:creationId xmlns:a16="http://schemas.microsoft.com/office/drawing/2014/main" id="{5C91AB22-9C99-180A-E997-7DC1A5E7D84F}"/>
              </a:ext>
            </a:extLst>
          </p:cNvPr>
          <p:cNvSpPr/>
          <p:nvPr/>
        </p:nvSpPr>
        <p:spPr>
          <a:xfrm rot="21600000" flipH="1">
            <a:off x="3758073" y="424156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9" name="直线">
            <a:extLst>
              <a:ext uri="{FF2B5EF4-FFF2-40B4-BE49-F238E27FC236}">
                <a16:creationId xmlns:a16="http://schemas.microsoft.com/office/drawing/2014/main" id="{AC2D381E-D66D-0C91-40F8-1A8977F6D0A1}"/>
              </a:ext>
            </a:extLst>
          </p:cNvPr>
          <p:cNvSpPr/>
          <p:nvPr/>
        </p:nvSpPr>
        <p:spPr>
          <a:xfrm>
            <a:off x="2545141" y="477168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0" name="直线">
            <a:extLst>
              <a:ext uri="{FF2B5EF4-FFF2-40B4-BE49-F238E27FC236}">
                <a16:creationId xmlns:a16="http://schemas.microsoft.com/office/drawing/2014/main" id="{EC33F7EA-1152-2129-8793-055516C8B8D9}"/>
              </a:ext>
            </a:extLst>
          </p:cNvPr>
          <p:cNvSpPr/>
          <p:nvPr/>
        </p:nvSpPr>
        <p:spPr>
          <a:xfrm>
            <a:off x="1465558" y="312695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1" name="直线">
            <a:extLst>
              <a:ext uri="{FF2B5EF4-FFF2-40B4-BE49-F238E27FC236}">
                <a16:creationId xmlns:a16="http://schemas.microsoft.com/office/drawing/2014/main" id="{71EA69C4-37FD-C1CB-CA35-98D2CAF385F7}"/>
              </a:ext>
            </a:extLst>
          </p:cNvPr>
          <p:cNvSpPr/>
          <p:nvPr/>
        </p:nvSpPr>
        <p:spPr>
          <a:xfrm>
            <a:off x="4430964" y="313964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2" name="直线">
            <a:extLst>
              <a:ext uri="{FF2B5EF4-FFF2-40B4-BE49-F238E27FC236}">
                <a16:creationId xmlns:a16="http://schemas.microsoft.com/office/drawing/2014/main" id="{CD8E91B9-DF97-28A4-5DD4-5878DDF8DDD1}"/>
              </a:ext>
            </a:extLst>
          </p:cNvPr>
          <p:cNvSpPr/>
          <p:nvPr/>
        </p:nvSpPr>
        <p:spPr>
          <a:xfrm>
            <a:off x="2551392" y="311425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4" name="Rounded Rectangle 163">
            <a:extLst>
              <a:ext uri="{FF2B5EF4-FFF2-40B4-BE49-F238E27FC236}">
                <a16:creationId xmlns:a16="http://schemas.microsoft.com/office/drawing/2014/main" id="{3D8F26D2-3321-2B5C-F69F-CCC1484B04EE}"/>
              </a:ext>
            </a:extLst>
          </p:cNvPr>
          <p:cNvSpPr/>
          <p:nvPr/>
        </p:nvSpPr>
        <p:spPr>
          <a:xfrm rot="16200000">
            <a:off x="-868045" y="3263843"/>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165" name="Straight Arrow Connector 164">
            <a:extLst>
              <a:ext uri="{FF2B5EF4-FFF2-40B4-BE49-F238E27FC236}">
                <a16:creationId xmlns:a16="http://schemas.microsoft.com/office/drawing/2014/main" id="{65379004-4E74-6DF0-704E-AAB05C156F48}"/>
              </a:ext>
            </a:extLst>
          </p:cNvPr>
          <p:cNvCxnSpPr>
            <a:stCxn id="121" idx="1"/>
          </p:cNvCxnSpPr>
          <p:nvPr/>
        </p:nvCxnSpPr>
        <p:spPr>
          <a:xfrm flipH="1">
            <a:off x="813435" y="220910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166" name="Straight Arrow Connector 165">
            <a:extLst>
              <a:ext uri="{FF2B5EF4-FFF2-40B4-BE49-F238E27FC236}">
                <a16:creationId xmlns:a16="http://schemas.microsoft.com/office/drawing/2014/main" id="{05DBC56C-9B19-D38B-890B-CA75863FD2C9}"/>
              </a:ext>
            </a:extLst>
          </p:cNvPr>
          <p:cNvCxnSpPr>
            <a:stCxn id="141" idx="1"/>
          </p:cNvCxnSpPr>
          <p:nvPr/>
        </p:nvCxnSpPr>
        <p:spPr>
          <a:xfrm flipH="1">
            <a:off x="813435" y="477831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167" name="Elbow Connector 166">
            <a:extLst>
              <a:ext uri="{FF2B5EF4-FFF2-40B4-BE49-F238E27FC236}">
                <a16:creationId xmlns:a16="http://schemas.microsoft.com/office/drawing/2014/main" id="{7BAA44C2-2004-7DA3-BB78-DC36E6C069F3}"/>
              </a:ext>
            </a:extLst>
          </p:cNvPr>
          <p:cNvCxnSpPr>
            <a:cxnSpLocks/>
            <a:endCxn id="164" idx="1"/>
          </p:cNvCxnSpPr>
          <p:nvPr/>
        </p:nvCxnSpPr>
        <p:spPr>
          <a:xfrm rot="5400000" flipH="1">
            <a:off x="2519680" y="3049848"/>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169" name="矩形">
            <a:extLst>
              <a:ext uri="{FF2B5EF4-FFF2-40B4-BE49-F238E27FC236}">
                <a16:creationId xmlns:a16="http://schemas.microsoft.com/office/drawing/2014/main" id="{4C5734FC-75AE-B124-466D-7AE0107AD598}"/>
              </a:ext>
            </a:extLst>
          </p:cNvPr>
          <p:cNvSpPr/>
          <p:nvPr/>
        </p:nvSpPr>
        <p:spPr>
          <a:xfrm>
            <a:off x="4267032" y="27554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170" name="Elbow Connector 169">
            <a:extLst>
              <a:ext uri="{FF2B5EF4-FFF2-40B4-BE49-F238E27FC236}">
                <a16:creationId xmlns:a16="http://schemas.microsoft.com/office/drawing/2014/main" id="{9B0B1EAF-726A-D79C-D061-C5D5A4035977}"/>
              </a:ext>
            </a:extLst>
          </p:cNvPr>
          <p:cNvCxnSpPr>
            <a:cxnSpLocks/>
          </p:cNvCxnSpPr>
          <p:nvPr/>
        </p:nvCxnSpPr>
        <p:spPr>
          <a:xfrm rot="16200000" flipV="1">
            <a:off x="2518093" y="91701"/>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171" name="矩形">
            <a:extLst>
              <a:ext uri="{FF2B5EF4-FFF2-40B4-BE49-F238E27FC236}">
                <a16:creationId xmlns:a16="http://schemas.microsoft.com/office/drawing/2014/main" id="{CADE1866-2B9E-8180-89DC-9909F0F756D8}"/>
              </a:ext>
            </a:extLst>
          </p:cNvPr>
          <p:cNvSpPr/>
          <p:nvPr/>
        </p:nvSpPr>
        <p:spPr>
          <a:xfrm>
            <a:off x="1286510" y="2011755"/>
            <a:ext cx="389343" cy="370967"/>
          </a:xfrm>
          <a:prstGeom prst="rect">
            <a:avLst/>
          </a:prstGeom>
          <a:noFill/>
          <a:ln w="19050" cap="flat" cmpd="sng">
            <a:solidFill>
              <a:srgbClr val="FF0000"/>
            </a:solidFill>
            <a:prstDash val="solid"/>
            <a:miter/>
          </a:ln>
        </p:spPr>
        <p:txBody>
          <a:bodyPr vert="horz" wrap="square" lIns="0" tIns="45720" rIns="0" bIns="45720" anchor="ctr" anchorCtr="0"/>
          <a:lstStyle/>
          <a:p>
            <a:pPr algn="ctr"/>
            <a:endParaRPr lang="en-US" altLang="en-US" b="1" dirty="0">
              <a:solidFill>
                <a:schemeClr val="bg1"/>
              </a:solidFill>
              <a:latin typeface="Times New Roman" panose="02020603050405020304" charset="0"/>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sp>
        <p:nvSpPr>
          <p:cNvPr id="136" name="直线">
            <a:extLst>
              <a:ext uri="{FF2B5EF4-FFF2-40B4-BE49-F238E27FC236}">
                <a16:creationId xmlns:a16="http://schemas.microsoft.com/office/drawing/2014/main" id="{36F32DA2-FE89-375E-A9EB-241B900D22A6}"/>
              </a:ext>
            </a:extLst>
          </p:cNvPr>
          <p:cNvSpPr/>
          <p:nvPr/>
        </p:nvSpPr>
        <p:spPr>
          <a:xfrm>
            <a:off x="4456463" y="239998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9" name="TextBox 178">
            <a:extLst>
              <a:ext uri="{FF2B5EF4-FFF2-40B4-BE49-F238E27FC236}">
                <a16:creationId xmlns:a16="http://schemas.microsoft.com/office/drawing/2014/main" id="{FA6CF7FF-A455-034A-6A68-D3B032908678}"/>
              </a:ext>
            </a:extLst>
          </p:cNvPr>
          <p:cNvSpPr txBox="1"/>
          <p:nvPr/>
        </p:nvSpPr>
        <p:spPr>
          <a:xfrm>
            <a:off x="1073333" y="5180866"/>
            <a:ext cx="2943616" cy="477054"/>
          </a:xfrm>
          <a:prstGeom prst="rect">
            <a:avLst/>
          </a:prstGeom>
          <a:noFill/>
        </p:spPr>
        <p:txBody>
          <a:bodyPr wrap="square" rtlCol="0">
            <a:spAutoFit/>
          </a:bodyPr>
          <a:lstStyle/>
          <a:p>
            <a:r>
              <a:rPr lang="en-US" sz="2500" b="1" dirty="0"/>
              <a:t>TLB Miss at Stack 5</a:t>
            </a:r>
          </a:p>
        </p:txBody>
      </p:sp>
      <p:sp>
        <p:nvSpPr>
          <p:cNvPr id="11" name="Right Arrow 10">
            <a:extLst>
              <a:ext uri="{FF2B5EF4-FFF2-40B4-BE49-F238E27FC236}">
                <a16:creationId xmlns:a16="http://schemas.microsoft.com/office/drawing/2014/main" id="{640250C8-DF1D-F4E5-5F03-AA52206EAF0A}"/>
              </a:ext>
            </a:extLst>
          </p:cNvPr>
          <p:cNvSpPr/>
          <p:nvPr/>
        </p:nvSpPr>
        <p:spPr>
          <a:xfrm rot="20700866">
            <a:off x="7226232" y="2859271"/>
            <a:ext cx="3746980" cy="913147"/>
          </a:xfrm>
          <a:prstGeom prst="rightArrow">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636E640D-293D-31CD-ED7A-4EA70E469656}"/>
              </a:ext>
            </a:extLst>
          </p:cNvPr>
          <p:cNvSpPr/>
          <p:nvPr/>
        </p:nvSpPr>
        <p:spPr>
          <a:xfrm rot="16200000">
            <a:off x="377977" y="3269145"/>
            <a:ext cx="2192001" cy="424815"/>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ight Arrow 4">
            <a:extLst>
              <a:ext uri="{FF2B5EF4-FFF2-40B4-BE49-F238E27FC236}">
                <a16:creationId xmlns:a16="http://schemas.microsoft.com/office/drawing/2014/main" id="{7FA4DFB5-506F-CABE-ACD8-9682EF008D8F}"/>
              </a:ext>
            </a:extLst>
          </p:cNvPr>
          <p:cNvSpPr/>
          <p:nvPr/>
        </p:nvSpPr>
        <p:spPr>
          <a:xfrm rot="19169296">
            <a:off x="1221602" y="3321413"/>
            <a:ext cx="3422589" cy="424817"/>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BDC8B31-0F49-844F-3741-EE4DF92B1FD5}"/>
              </a:ext>
            </a:extLst>
          </p:cNvPr>
          <p:cNvSpPr txBox="1"/>
          <p:nvPr/>
        </p:nvSpPr>
        <p:spPr>
          <a:xfrm rot="19151671">
            <a:off x="1976244" y="3444037"/>
            <a:ext cx="1644562" cy="369332"/>
          </a:xfrm>
          <a:prstGeom prst="rect">
            <a:avLst/>
          </a:prstGeom>
          <a:noFill/>
        </p:spPr>
        <p:txBody>
          <a:bodyPr wrap="square" lIns="0" rIns="0" rtlCol="0">
            <a:spAutoFit/>
          </a:bodyPr>
          <a:lstStyle/>
          <a:p>
            <a:r>
              <a:rPr lang="en-US" b="1" dirty="0">
                <a:solidFill>
                  <a:schemeClr val="bg1"/>
                </a:solidFill>
              </a:rPr>
              <a:t>Parallel Access 1</a:t>
            </a:r>
          </a:p>
        </p:txBody>
      </p:sp>
      <p:sp>
        <p:nvSpPr>
          <p:cNvPr id="8" name="TextBox 7">
            <a:extLst>
              <a:ext uri="{FF2B5EF4-FFF2-40B4-BE49-F238E27FC236}">
                <a16:creationId xmlns:a16="http://schemas.microsoft.com/office/drawing/2014/main" id="{A3C79CE8-79C5-83EA-9083-028BFD67F35D}"/>
              </a:ext>
            </a:extLst>
          </p:cNvPr>
          <p:cNvSpPr txBox="1"/>
          <p:nvPr/>
        </p:nvSpPr>
        <p:spPr>
          <a:xfrm rot="16200000">
            <a:off x="642859" y="3352542"/>
            <a:ext cx="1644562" cy="369332"/>
          </a:xfrm>
          <a:prstGeom prst="rect">
            <a:avLst/>
          </a:prstGeom>
          <a:noFill/>
        </p:spPr>
        <p:txBody>
          <a:bodyPr wrap="square" lIns="0" rIns="0" rtlCol="0">
            <a:spAutoFit/>
          </a:bodyPr>
          <a:lstStyle/>
          <a:p>
            <a:r>
              <a:rPr lang="en-US" b="1" dirty="0">
                <a:solidFill>
                  <a:schemeClr val="bg1"/>
                </a:solidFill>
              </a:rPr>
              <a:t>Parallel Access 2</a:t>
            </a:r>
          </a:p>
        </p:txBody>
      </p:sp>
      <p:sp>
        <p:nvSpPr>
          <p:cNvPr id="7" name="矩形">
            <a:extLst>
              <a:ext uri="{FF2B5EF4-FFF2-40B4-BE49-F238E27FC236}">
                <a16:creationId xmlns:a16="http://schemas.microsoft.com/office/drawing/2014/main" id="{C9F80544-4AB7-5402-F9C7-FD2F8726B043}"/>
              </a:ext>
            </a:extLst>
          </p:cNvPr>
          <p:cNvSpPr/>
          <p:nvPr/>
        </p:nvSpPr>
        <p:spPr>
          <a:xfrm>
            <a:off x="4274089" y="203536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S11</a:t>
            </a:r>
          </a:p>
        </p:txBody>
      </p:sp>
      <p:sp>
        <p:nvSpPr>
          <p:cNvPr id="9" name="矩形">
            <a:extLst>
              <a:ext uri="{FF2B5EF4-FFF2-40B4-BE49-F238E27FC236}">
                <a16:creationId xmlns:a16="http://schemas.microsoft.com/office/drawing/2014/main" id="{010488F5-2E46-C117-472E-0F1D26A43117}"/>
              </a:ext>
            </a:extLst>
          </p:cNvPr>
          <p:cNvSpPr/>
          <p:nvPr/>
        </p:nvSpPr>
        <p:spPr>
          <a:xfrm>
            <a:off x="4278780" y="2022704"/>
            <a:ext cx="374873" cy="393678"/>
          </a:xfrm>
          <a:prstGeom prst="rect">
            <a:avLst/>
          </a:prstGeom>
          <a:noFill/>
          <a:ln w="19050" cap="flat" cmpd="sng">
            <a:solidFill>
              <a:srgbClr val="FF0000"/>
            </a:solidFill>
            <a:prstDash val="solid"/>
            <a:miter/>
          </a:ln>
        </p:spPr>
        <p:txBody>
          <a:bodyPr vert="horz" wrap="square" lIns="0" tIns="45720" rIns="0" bIns="45720" anchor="ctr" anchorCtr="0"/>
          <a:lstStyle/>
          <a:p>
            <a:pPr algn="ctr"/>
            <a:endParaRPr lang="en-US" altLang="en-US" b="1" dirty="0">
              <a:solidFill>
                <a:schemeClr val="bg1"/>
              </a:solidFill>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Tree>
    <p:custDataLst>
      <p:tags r:id="rId1"/>
    </p:custDataLst>
    <p:extLst>
      <p:ext uri="{BB962C8B-B14F-4D97-AF65-F5344CB8AC3E}">
        <p14:creationId xmlns:p14="http://schemas.microsoft.com/office/powerpoint/2010/main" val="26825359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1E65383-0006-3788-9088-7D80B9E23DED}"/>
              </a:ext>
            </a:extLst>
          </p:cNvPr>
          <p:cNvPicPr>
            <a:picLocks noChangeAspect="1"/>
          </p:cNvPicPr>
          <p:nvPr/>
        </p:nvPicPr>
        <p:blipFill>
          <a:blip r:embed="rId4"/>
          <a:stretch>
            <a:fillRect/>
          </a:stretch>
        </p:blipFill>
        <p:spPr>
          <a:xfrm>
            <a:off x="4968432" y="1880486"/>
            <a:ext cx="6845771" cy="3204402"/>
          </a:xfrm>
          <a:prstGeom prst="rect">
            <a:avLst/>
          </a:prstGeom>
        </p:spPr>
      </p:pic>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199" y="0"/>
            <a:ext cx="11353801" cy="1325563"/>
          </a:xfrm>
        </p:spPr>
        <p:txBody>
          <a:bodyPr>
            <a:normAutofit/>
          </a:bodyPr>
          <a:lstStyle/>
          <a:p>
            <a:r>
              <a:rPr lang="en-US" dirty="0">
                <a:latin typeface="+mn-lt"/>
              </a:rPr>
              <a:t>Challenge: Parallel lookups increase contention</a:t>
            </a:r>
          </a:p>
        </p:txBody>
      </p:sp>
      <p:sp>
        <p:nvSpPr>
          <p:cNvPr id="4" name="TextBox 3">
            <a:extLst>
              <a:ext uri="{FF2B5EF4-FFF2-40B4-BE49-F238E27FC236}">
                <a16:creationId xmlns:a16="http://schemas.microsoft.com/office/drawing/2014/main" id="{CDFD63BB-BA83-4F47-A7B9-74B93D7E0B1D}"/>
              </a:ext>
            </a:extLst>
          </p:cNvPr>
          <p:cNvSpPr txBox="1"/>
          <p:nvPr/>
        </p:nvSpPr>
        <p:spPr>
          <a:xfrm>
            <a:off x="0" y="1123068"/>
            <a:ext cx="12489845"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Parallel lookups in cuckoo hash lead to increased memory network contention</a:t>
            </a:r>
          </a:p>
        </p:txBody>
      </p:sp>
      <p:sp>
        <p:nvSpPr>
          <p:cNvPr id="110" name="直线">
            <a:extLst>
              <a:ext uri="{FF2B5EF4-FFF2-40B4-BE49-F238E27FC236}">
                <a16:creationId xmlns:a16="http://schemas.microsoft.com/office/drawing/2014/main" id="{1A6ADC0E-7C3B-6665-A6A8-2E5978E24141}"/>
              </a:ext>
            </a:extLst>
          </p:cNvPr>
          <p:cNvSpPr/>
          <p:nvPr/>
        </p:nvSpPr>
        <p:spPr>
          <a:xfrm rot="21600000" flipH="1">
            <a:off x="3776893" y="241465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16" name="直线">
            <a:extLst>
              <a:ext uri="{FF2B5EF4-FFF2-40B4-BE49-F238E27FC236}">
                <a16:creationId xmlns:a16="http://schemas.microsoft.com/office/drawing/2014/main" id="{6A58BECA-A866-B866-C3DA-18A91F188348}"/>
              </a:ext>
            </a:extLst>
          </p:cNvPr>
          <p:cNvSpPr/>
          <p:nvPr/>
        </p:nvSpPr>
        <p:spPr>
          <a:xfrm rot="21600000" flipH="1">
            <a:off x="1662407" y="423891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0" name="直线">
            <a:extLst>
              <a:ext uri="{FF2B5EF4-FFF2-40B4-BE49-F238E27FC236}">
                <a16:creationId xmlns:a16="http://schemas.microsoft.com/office/drawing/2014/main" id="{78F83AE1-D0E2-9CDD-7680-2C7E1DDDBA47}"/>
              </a:ext>
            </a:extLst>
          </p:cNvPr>
          <p:cNvSpPr/>
          <p:nvPr/>
        </p:nvSpPr>
        <p:spPr>
          <a:xfrm rot="21600000" flipH="1">
            <a:off x="2508620" y="314814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1" name="矩形">
            <a:extLst>
              <a:ext uri="{FF2B5EF4-FFF2-40B4-BE49-F238E27FC236}">
                <a16:creationId xmlns:a16="http://schemas.microsoft.com/office/drawing/2014/main" id="{6A299802-B4FC-3FD0-E6C7-68315541D5D0}"/>
              </a:ext>
            </a:extLst>
          </p:cNvPr>
          <p:cNvSpPr/>
          <p:nvPr/>
        </p:nvSpPr>
        <p:spPr>
          <a:xfrm>
            <a:off x="1293041" y="201130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22" name="矩形">
            <a:extLst>
              <a:ext uri="{FF2B5EF4-FFF2-40B4-BE49-F238E27FC236}">
                <a16:creationId xmlns:a16="http://schemas.microsoft.com/office/drawing/2014/main" id="{FB32689F-4580-4467-8387-FA4B3BC2E299}"/>
              </a:ext>
            </a:extLst>
          </p:cNvPr>
          <p:cNvSpPr/>
          <p:nvPr/>
        </p:nvSpPr>
        <p:spPr>
          <a:xfrm>
            <a:off x="2169327" y="201130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a:t>
            </a: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3</a:t>
            </a:r>
          </a:p>
        </p:txBody>
      </p:sp>
      <p:sp>
        <p:nvSpPr>
          <p:cNvPr id="123" name="矩形">
            <a:extLst>
              <a:ext uri="{FF2B5EF4-FFF2-40B4-BE49-F238E27FC236}">
                <a16:creationId xmlns:a16="http://schemas.microsoft.com/office/drawing/2014/main" id="{50F1774C-02E2-9BD6-3AD2-688EF396C174}"/>
              </a:ext>
            </a:extLst>
          </p:cNvPr>
          <p:cNvSpPr/>
          <p:nvPr/>
        </p:nvSpPr>
        <p:spPr>
          <a:xfrm>
            <a:off x="1293041" y="274471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24" name="矩形">
            <a:extLst>
              <a:ext uri="{FF2B5EF4-FFF2-40B4-BE49-F238E27FC236}">
                <a16:creationId xmlns:a16="http://schemas.microsoft.com/office/drawing/2014/main" id="{DE3D3089-E4A9-22FE-4216-5831D09D4DE7}"/>
              </a:ext>
            </a:extLst>
          </p:cNvPr>
          <p:cNvSpPr/>
          <p:nvPr/>
        </p:nvSpPr>
        <p:spPr>
          <a:xfrm>
            <a:off x="2169327" y="274471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2</a:t>
            </a:r>
          </a:p>
        </p:txBody>
      </p:sp>
      <p:sp>
        <p:nvSpPr>
          <p:cNvPr id="125" name="直线">
            <a:extLst>
              <a:ext uri="{FF2B5EF4-FFF2-40B4-BE49-F238E27FC236}">
                <a16:creationId xmlns:a16="http://schemas.microsoft.com/office/drawing/2014/main" id="{B3E8ADCC-41C2-E253-2DFF-A9469FB9B94E}"/>
              </a:ext>
            </a:extLst>
          </p:cNvPr>
          <p:cNvSpPr/>
          <p:nvPr/>
        </p:nvSpPr>
        <p:spPr>
          <a:xfrm>
            <a:off x="1656056" y="219551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6" name="直线">
            <a:extLst>
              <a:ext uri="{FF2B5EF4-FFF2-40B4-BE49-F238E27FC236}">
                <a16:creationId xmlns:a16="http://schemas.microsoft.com/office/drawing/2014/main" id="{4D0D004D-4BBC-A173-B755-3DD953C7993A}"/>
              </a:ext>
            </a:extLst>
          </p:cNvPr>
          <p:cNvSpPr/>
          <p:nvPr/>
        </p:nvSpPr>
        <p:spPr>
          <a:xfrm>
            <a:off x="1675105" y="293010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7" name="直线">
            <a:extLst>
              <a:ext uri="{FF2B5EF4-FFF2-40B4-BE49-F238E27FC236}">
                <a16:creationId xmlns:a16="http://schemas.microsoft.com/office/drawing/2014/main" id="{D3E21834-2685-7408-57E7-CC5700C90532}"/>
              </a:ext>
            </a:extLst>
          </p:cNvPr>
          <p:cNvSpPr/>
          <p:nvPr/>
        </p:nvSpPr>
        <p:spPr>
          <a:xfrm>
            <a:off x="1471908" y="239036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8" name="直线">
            <a:extLst>
              <a:ext uri="{FF2B5EF4-FFF2-40B4-BE49-F238E27FC236}">
                <a16:creationId xmlns:a16="http://schemas.microsoft.com/office/drawing/2014/main" id="{D506140D-DB59-DB27-2839-70E9D01C5183}"/>
              </a:ext>
            </a:extLst>
          </p:cNvPr>
          <p:cNvSpPr/>
          <p:nvPr/>
        </p:nvSpPr>
        <p:spPr>
          <a:xfrm>
            <a:off x="2354545" y="238401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9" name="直线">
            <a:extLst>
              <a:ext uri="{FF2B5EF4-FFF2-40B4-BE49-F238E27FC236}">
                <a16:creationId xmlns:a16="http://schemas.microsoft.com/office/drawing/2014/main" id="{411086B3-4101-594D-13A1-FC5B836D3E98}"/>
              </a:ext>
            </a:extLst>
          </p:cNvPr>
          <p:cNvSpPr/>
          <p:nvPr/>
        </p:nvSpPr>
        <p:spPr>
          <a:xfrm>
            <a:off x="1656056" y="237766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0" name="直线">
            <a:extLst>
              <a:ext uri="{FF2B5EF4-FFF2-40B4-BE49-F238E27FC236}">
                <a16:creationId xmlns:a16="http://schemas.microsoft.com/office/drawing/2014/main" id="{3C3C6F6E-801D-9C65-485F-0EB658C992D5}"/>
              </a:ext>
            </a:extLst>
          </p:cNvPr>
          <p:cNvSpPr/>
          <p:nvPr/>
        </p:nvSpPr>
        <p:spPr>
          <a:xfrm rot="21600000" flipH="1">
            <a:off x="1662406" y="239036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1" name="矩形">
            <a:extLst>
              <a:ext uri="{FF2B5EF4-FFF2-40B4-BE49-F238E27FC236}">
                <a16:creationId xmlns:a16="http://schemas.microsoft.com/office/drawing/2014/main" id="{8B8AD04B-11CA-3536-6B13-84DB68375D2A}"/>
              </a:ext>
            </a:extLst>
          </p:cNvPr>
          <p:cNvSpPr/>
          <p:nvPr/>
        </p:nvSpPr>
        <p:spPr>
          <a:xfrm>
            <a:off x="3394959" y="202727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2" name="矩形">
            <a:extLst>
              <a:ext uri="{FF2B5EF4-FFF2-40B4-BE49-F238E27FC236}">
                <a16:creationId xmlns:a16="http://schemas.microsoft.com/office/drawing/2014/main" id="{ECA43815-92BD-924F-5037-69C6B6F0A146}"/>
              </a:ext>
            </a:extLst>
          </p:cNvPr>
          <p:cNvSpPr/>
          <p:nvPr/>
        </p:nvSpPr>
        <p:spPr>
          <a:xfrm>
            <a:off x="3394959" y="275434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S9</a:t>
            </a:r>
          </a:p>
        </p:txBody>
      </p:sp>
      <p:sp>
        <p:nvSpPr>
          <p:cNvPr id="133" name="直线">
            <a:extLst>
              <a:ext uri="{FF2B5EF4-FFF2-40B4-BE49-F238E27FC236}">
                <a16:creationId xmlns:a16="http://schemas.microsoft.com/office/drawing/2014/main" id="{07BA9EEE-493E-1EBE-6B0A-1A3EE256781E}"/>
              </a:ext>
            </a:extLst>
          </p:cNvPr>
          <p:cNvSpPr/>
          <p:nvPr/>
        </p:nvSpPr>
        <p:spPr>
          <a:xfrm>
            <a:off x="3757974" y="221149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4" name="直线">
            <a:extLst>
              <a:ext uri="{FF2B5EF4-FFF2-40B4-BE49-F238E27FC236}">
                <a16:creationId xmlns:a16="http://schemas.microsoft.com/office/drawing/2014/main" id="{D13DFE20-8E10-3FFE-81A0-29FF7B62DEE9}"/>
              </a:ext>
            </a:extLst>
          </p:cNvPr>
          <p:cNvSpPr/>
          <p:nvPr/>
        </p:nvSpPr>
        <p:spPr>
          <a:xfrm>
            <a:off x="3777023" y="294607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5" name="直线">
            <a:extLst>
              <a:ext uri="{FF2B5EF4-FFF2-40B4-BE49-F238E27FC236}">
                <a16:creationId xmlns:a16="http://schemas.microsoft.com/office/drawing/2014/main" id="{19259B13-0023-D784-6695-AF5D3D03CD50}"/>
              </a:ext>
            </a:extLst>
          </p:cNvPr>
          <p:cNvSpPr/>
          <p:nvPr/>
        </p:nvSpPr>
        <p:spPr>
          <a:xfrm>
            <a:off x="3573826" y="240633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7" name="直线">
            <a:extLst>
              <a:ext uri="{FF2B5EF4-FFF2-40B4-BE49-F238E27FC236}">
                <a16:creationId xmlns:a16="http://schemas.microsoft.com/office/drawing/2014/main" id="{C39F5BD6-1DC2-D703-AD0F-4A7E1FBE8027}"/>
              </a:ext>
            </a:extLst>
          </p:cNvPr>
          <p:cNvSpPr/>
          <p:nvPr/>
        </p:nvSpPr>
        <p:spPr>
          <a:xfrm>
            <a:off x="3757972" y="238312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8" name="直线">
            <a:extLst>
              <a:ext uri="{FF2B5EF4-FFF2-40B4-BE49-F238E27FC236}">
                <a16:creationId xmlns:a16="http://schemas.microsoft.com/office/drawing/2014/main" id="{74A0CA8D-A73E-014D-4216-09FA6656D32A}"/>
              </a:ext>
            </a:extLst>
          </p:cNvPr>
          <p:cNvSpPr/>
          <p:nvPr/>
        </p:nvSpPr>
        <p:spPr>
          <a:xfrm>
            <a:off x="2551392" y="220621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9" name="矩形">
            <a:extLst>
              <a:ext uri="{FF2B5EF4-FFF2-40B4-BE49-F238E27FC236}">
                <a16:creationId xmlns:a16="http://schemas.microsoft.com/office/drawing/2014/main" id="{00906C82-413F-EE0B-69FD-010BDCCD0E29}"/>
              </a:ext>
            </a:extLst>
          </p:cNvPr>
          <p:cNvSpPr/>
          <p:nvPr/>
        </p:nvSpPr>
        <p:spPr>
          <a:xfrm>
            <a:off x="1286792" y="38465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0" name="矩形">
            <a:extLst>
              <a:ext uri="{FF2B5EF4-FFF2-40B4-BE49-F238E27FC236}">
                <a16:creationId xmlns:a16="http://schemas.microsoft.com/office/drawing/2014/main" id="{E9BBE08C-BAE9-8DD1-B0BA-6DE303F491AC}"/>
              </a:ext>
            </a:extLst>
          </p:cNvPr>
          <p:cNvSpPr/>
          <p:nvPr/>
        </p:nvSpPr>
        <p:spPr>
          <a:xfrm>
            <a:off x="2163078" y="38465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a:t>
            </a:r>
            <a:r>
              <a:rPr lang="en-US" altLang="en-US" b="1" dirty="0">
                <a:solidFill>
                  <a:schemeClr val="bg1"/>
                </a:solidFill>
                <a:ea typeface="Droid Sans Fallback" panose="020B0502000000000001" charset="-122"/>
                <a:cs typeface="Antykwa Poltawskiego Light" panose="00000400000000000000" charset="0"/>
              </a:rPr>
              <a:t>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1" name="矩形">
            <a:extLst>
              <a:ext uri="{FF2B5EF4-FFF2-40B4-BE49-F238E27FC236}">
                <a16:creationId xmlns:a16="http://schemas.microsoft.com/office/drawing/2014/main" id="{4D4E0215-57A4-F994-BBD0-849D76FB06FB}"/>
              </a:ext>
            </a:extLst>
          </p:cNvPr>
          <p:cNvSpPr/>
          <p:nvPr/>
        </p:nvSpPr>
        <p:spPr>
          <a:xfrm>
            <a:off x="1286792" y="45799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2" name="矩形">
            <a:extLst>
              <a:ext uri="{FF2B5EF4-FFF2-40B4-BE49-F238E27FC236}">
                <a16:creationId xmlns:a16="http://schemas.microsoft.com/office/drawing/2014/main" id="{014C5A3A-7095-7E00-6DC0-9F6C40680BD1}"/>
              </a:ext>
            </a:extLst>
          </p:cNvPr>
          <p:cNvSpPr/>
          <p:nvPr/>
        </p:nvSpPr>
        <p:spPr>
          <a:xfrm>
            <a:off x="2163078" y="45799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3" name="直线">
            <a:extLst>
              <a:ext uri="{FF2B5EF4-FFF2-40B4-BE49-F238E27FC236}">
                <a16:creationId xmlns:a16="http://schemas.microsoft.com/office/drawing/2014/main" id="{9FF6A7E1-B0B6-1EEC-14C6-EEE2340EFB52}"/>
              </a:ext>
            </a:extLst>
          </p:cNvPr>
          <p:cNvSpPr/>
          <p:nvPr/>
        </p:nvSpPr>
        <p:spPr>
          <a:xfrm>
            <a:off x="1649806" y="403074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4" name="直线">
            <a:extLst>
              <a:ext uri="{FF2B5EF4-FFF2-40B4-BE49-F238E27FC236}">
                <a16:creationId xmlns:a16="http://schemas.microsoft.com/office/drawing/2014/main" id="{D103FFA6-5D33-511F-0C3C-8EE4959B8AAA}"/>
              </a:ext>
            </a:extLst>
          </p:cNvPr>
          <p:cNvSpPr/>
          <p:nvPr/>
        </p:nvSpPr>
        <p:spPr>
          <a:xfrm>
            <a:off x="1668856" y="476532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5" name="直线">
            <a:extLst>
              <a:ext uri="{FF2B5EF4-FFF2-40B4-BE49-F238E27FC236}">
                <a16:creationId xmlns:a16="http://schemas.microsoft.com/office/drawing/2014/main" id="{828F670F-AB7B-A80F-8FE4-DDE7EEC67B8F}"/>
              </a:ext>
            </a:extLst>
          </p:cNvPr>
          <p:cNvSpPr/>
          <p:nvPr/>
        </p:nvSpPr>
        <p:spPr>
          <a:xfrm>
            <a:off x="1465659" y="422558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6" name="直线">
            <a:extLst>
              <a:ext uri="{FF2B5EF4-FFF2-40B4-BE49-F238E27FC236}">
                <a16:creationId xmlns:a16="http://schemas.microsoft.com/office/drawing/2014/main" id="{8EFE60FD-4763-1411-E345-041C9D6C1787}"/>
              </a:ext>
            </a:extLst>
          </p:cNvPr>
          <p:cNvSpPr/>
          <p:nvPr/>
        </p:nvSpPr>
        <p:spPr>
          <a:xfrm>
            <a:off x="2348295" y="421923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7" name="直线">
            <a:extLst>
              <a:ext uri="{FF2B5EF4-FFF2-40B4-BE49-F238E27FC236}">
                <a16:creationId xmlns:a16="http://schemas.microsoft.com/office/drawing/2014/main" id="{AAB5ABE5-B1FF-D17C-5C61-7ABB4194E82B}"/>
              </a:ext>
            </a:extLst>
          </p:cNvPr>
          <p:cNvSpPr/>
          <p:nvPr/>
        </p:nvSpPr>
        <p:spPr>
          <a:xfrm>
            <a:off x="1649806" y="421288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9" name="矩形">
            <a:extLst>
              <a:ext uri="{FF2B5EF4-FFF2-40B4-BE49-F238E27FC236}">
                <a16:creationId xmlns:a16="http://schemas.microsoft.com/office/drawing/2014/main" id="{5D408C56-5393-5AD8-B503-D77294AA85D3}"/>
              </a:ext>
            </a:extLst>
          </p:cNvPr>
          <p:cNvSpPr/>
          <p:nvPr/>
        </p:nvSpPr>
        <p:spPr>
          <a:xfrm>
            <a:off x="3388708" y="38625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150" name="矩形">
            <a:extLst>
              <a:ext uri="{FF2B5EF4-FFF2-40B4-BE49-F238E27FC236}">
                <a16:creationId xmlns:a16="http://schemas.microsoft.com/office/drawing/2014/main" id="{0C1408CC-A3E2-08AD-F23A-1F7142C612F6}"/>
              </a:ext>
            </a:extLst>
          </p:cNvPr>
          <p:cNvSpPr/>
          <p:nvPr/>
        </p:nvSpPr>
        <p:spPr>
          <a:xfrm>
            <a:off x="4273433" y="386327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151" name="矩形">
            <a:extLst>
              <a:ext uri="{FF2B5EF4-FFF2-40B4-BE49-F238E27FC236}">
                <a16:creationId xmlns:a16="http://schemas.microsoft.com/office/drawing/2014/main" id="{3AD5B7A8-339F-8B66-58FD-E7E806323CD2}"/>
              </a:ext>
            </a:extLst>
          </p:cNvPr>
          <p:cNvSpPr/>
          <p:nvPr/>
        </p:nvSpPr>
        <p:spPr>
          <a:xfrm>
            <a:off x="3388708" y="459592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152" name="矩形">
            <a:extLst>
              <a:ext uri="{FF2B5EF4-FFF2-40B4-BE49-F238E27FC236}">
                <a16:creationId xmlns:a16="http://schemas.microsoft.com/office/drawing/2014/main" id="{B275CF22-00A7-65C7-F89D-1B2CB74D8BA3}"/>
              </a:ext>
            </a:extLst>
          </p:cNvPr>
          <p:cNvSpPr/>
          <p:nvPr/>
        </p:nvSpPr>
        <p:spPr>
          <a:xfrm>
            <a:off x="4273433" y="460867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53" name="直线">
            <a:extLst>
              <a:ext uri="{FF2B5EF4-FFF2-40B4-BE49-F238E27FC236}">
                <a16:creationId xmlns:a16="http://schemas.microsoft.com/office/drawing/2014/main" id="{E710061B-E130-6C8D-C388-E1E4DD512799}"/>
              </a:ext>
            </a:extLst>
          </p:cNvPr>
          <p:cNvSpPr/>
          <p:nvPr/>
        </p:nvSpPr>
        <p:spPr>
          <a:xfrm>
            <a:off x="3751722" y="404672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4" name="直线">
            <a:extLst>
              <a:ext uri="{FF2B5EF4-FFF2-40B4-BE49-F238E27FC236}">
                <a16:creationId xmlns:a16="http://schemas.microsoft.com/office/drawing/2014/main" id="{3B0BE2F1-1F14-3051-66A6-6CE05ED62CB5}"/>
              </a:ext>
            </a:extLst>
          </p:cNvPr>
          <p:cNvSpPr/>
          <p:nvPr/>
        </p:nvSpPr>
        <p:spPr>
          <a:xfrm>
            <a:off x="3770773" y="475082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5" name="直线">
            <a:extLst>
              <a:ext uri="{FF2B5EF4-FFF2-40B4-BE49-F238E27FC236}">
                <a16:creationId xmlns:a16="http://schemas.microsoft.com/office/drawing/2014/main" id="{DC08D247-2DD7-7B15-9700-23554BD1DD99}"/>
              </a:ext>
            </a:extLst>
          </p:cNvPr>
          <p:cNvSpPr/>
          <p:nvPr/>
        </p:nvSpPr>
        <p:spPr>
          <a:xfrm>
            <a:off x="3567576" y="424156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6" name="直线">
            <a:extLst>
              <a:ext uri="{FF2B5EF4-FFF2-40B4-BE49-F238E27FC236}">
                <a16:creationId xmlns:a16="http://schemas.microsoft.com/office/drawing/2014/main" id="{640EBC38-1471-D349-2061-541982C63B12}"/>
              </a:ext>
            </a:extLst>
          </p:cNvPr>
          <p:cNvSpPr/>
          <p:nvPr/>
        </p:nvSpPr>
        <p:spPr>
          <a:xfrm>
            <a:off x="4450212" y="423521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7" name="直线">
            <a:extLst>
              <a:ext uri="{FF2B5EF4-FFF2-40B4-BE49-F238E27FC236}">
                <a16:creationId xmlns:a16="http://schemas.microsoft.com/office/drawing/2014/main" id="{16EC72B3-8230-3E3E-2502-4A6105245A0C}"/>
              </a:ext>
            </a:extLst>
          </p:cNvPr>
          <p:cNvSpPr/>
          <p:nvPr/>
        </p:nvSpPr>
        <p:spPr>
          <a:xfrm>
            <a:off x="3751722" y="422886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8" name="直线">
            <a:extLst>
              <a:ext uri="{FF2B5EF4-FFF2-40B4-BE49-F238E27FC236}">
                <a16:creationId xmlns:a16="http://schemas.microsoft.com/office/drawing/2014/main" id="{5C91AB22-9C99-180A-E997-7DC1A5E7D84F}"/>
              </a:ext>
            </a:extLst>
          </p:cNvPr>
          <p:cNvSpPr/>
          <p:nvPr/>
        </p:nvSpPr>
        <p:spPr>
          <a:xfrm rot="21600000" flipH="1">
            <a:off x="3758073" y="424156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9" name="直线">
            <a:extLst>
              <a:ext uri="{FF2B5EF4-FFF2-40B4-BE49-F238E27FC236}">
                <a16:creationId xmlns:a16="http://schemas.microsoft.com/office/drawing/2014/main" id="{AC2D381E-D66D-0C91-40F8-1A8977F6D0A1}"/>
              </a:ext>
            </a:extLst>
          </p:cNvPr>
          <p:cNvSpPr/>
          <p:nvPr/>
        </p:nvSpPr>
        <p:spPr>
          <a:xfrm>
            <a:off x="2545141" y="477168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0" name="直线">
            <a:extLst>
              <a:ext uri="{FF2B5EF4-FFF2-40B4-BE49-F238E27FC236}">
                <a16:creationId xmlns:a16="http://schemas.microsoft.com/office/drawing/2014/main" id="{EC33F7EA-1152-2129-8793-055516C8B8D9}"/>
              </a:ext>
            </a:extLst>
          </p:cNvPr>
          <p:cNvSpPr/>
          <p:nvPr/>
        </p:nvSpPr>
        <p:spPr>
          <a:xfrm>
            <a:off x="1465558" y="312695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1" name="直线">
            <a:extLst>
              <a:ext uri="{FF2B5EF4-FFF2-40B4-BE49-F238E27FC236}">
                <a16:creationId xmlns:a16="http://schemas.microsoft.com/office/drawing/2014/main" id="{71EA69C4-37FD-C1CB-CA35-98D2CAF385F7}"/>
              </a:ext>
            </a:extLst>
          </p:cNvPr>
          <p:cNvSpPr/>
          <p:nvPr/>
        </p:nvSpPr>
        <p:spPr>
          <a:xfrm>
            <a:off x="4430964" y="313964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2" name="直线">
            <a:extLst>
              <a:ext uri="{FF2B5EF4-FFF2-40B4-BE49-F238E27FC236}">
                <a16:creationId xmlns:a16="http://schemas.microsoft.com/office/drawing/2014/main" id="{CD8E91B9-DF97-28A4-5DD4-5878DDF8DDD1}"/>
              </a:ext>
            </a:extLst>
          </p:cNvPr>
          <p:cNvSpPr/>
          <p:nvPr/>
        </p:nvSpPr>
        <p:spPr>
          <a:xfrm>
            <a:off x="2551392" y="311425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4" name="Rounded Rectangle 163">
            <a:extLst>
              <a:ext uri="{FF2B5EF4-FFF2-40B4-BE49-F238E27FC236}">
                <a16:creationId xmlns:a16="http://schemas.microsoft.com/office/drawing/2014/main" id="{3D8F26D2-3321-2B5C-F69F-CCC1484B04EE}"/>
              </a:ext>
            </a:extLst>
          </p:cNvPr>
          <p:cNvSpPr/>
          <p:nvPr/>
        </p:nvSpPr>
        <p:spPr>
          <a:xfrm rot="16200000">
            <a:off x="-868045" y="3263843"/>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165" name="Straight Arrow Connector 164">
            <a:extLst>
              <a:ext uri="{FF2B5EF4-FFF2-40B4-BE49-F238E27FC236}">
                <a16:creationId xmlns:a16="http://schemas.microsoft.com/office/drawing/2014/main" id="{65379004-4E74-6DF0-704E-AAB05C156F48}"/>
              </a:ext>
            </a:extLst>
          </p:cNvPr>
          <p:cNvCxnSpPr>
            <a:stCxn id="121" idx="1"/>
          </p:cNvCxnSpPr>
          <p:nvPr/>
        </p:nvCxnSpPr>
        <p:spPr>
          <a:xfrm flipH="1">
            <a:off x="813435" y="220910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166" name="Straight Arrow Connector 165">
            <a:extLst>
              <a:ext uri="{FF2B5EF4-FFF2-40B4-BE49-F238E27FC236}">
                <a16:creationId xmlns:a16="http://schemas.microsoft.com/office/drawing/2014/main" id="{05DBC56C-9B19-D38B-890B-CA75863FD2C9}"/>
              </a:ext>
            </a:extLst>
          </p:cNvPr>
          <p:cNvCxnSpPr>
            <a:stCxn id="141" idx="1"/>
          </p:cNvCxnSpPr>
          <p:nvPr/>
        </p:nvCxnSpPr>
        <p:spPr>
          <a:xfrm flipH="1">
            <a:off x="813435" y="477831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167" name="Elbow Connector 166">
            <a:extLst>
              <a:ext uri="{FF2B5EF4-FFF2-40B4-BE49-F238E27FC236}">
                <a16:creationId xmlns:a16="http://schemas.microsoft.com/office/drawing/2014/main" id="{7BAA44C2-2004-7DA3-BB78-DC36E6C069F3}"/>
              </a:ext>
            </a:extLst>
          </p:cNvPr>
          <p:cNvCxnSpPr>
            <a:cxnSpLocks/>
            <a:endCxn id="164" idx="1"/>
          </p:cNvCxnSpPr>
          <p:nvPr/>
        </p:nvCxnSpPr>
        <p:spPr>
          <a:xfrm rot="5400000" flipH="1">
            <a:off x="2519680" y="3049848"/>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169" name="矩形">
            <a:extLst>
              <a:ext uri="{FF2B5EF4-FFF2-40B4-BE49-F238E27FC236}">
                <a16:creationId xmlns:a16="http://schemas.microsoft.com/office/drawing/2014/main" id="{4C5734FC-75AE-B124-466D-7AE0107AD598}"/>
              </a:ext>
            </a:extLst>
          </p:cNvPr>
          <p:cNvSpPr/>
          <p:nvPr/>
        </p:nvSpPr>
        <p:spPr>
          <a:xfrm>
            <a:off x="4267032" y="27554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170" name="Elbow Connector 169">
            <a:extLst>
              <a:ext uri="{FF2B5EF4-FFF2-40B4-BE49-F238E27FC236}">
                <a16:creationId xmlns:a16="http://schemas.microsoft.com/office/drawing/2014/main" id="{9B0B1EAF-726A-D79C-D061-C5D5A4035977}"/>
              </a:ext>
            </a:extLst>
          </p:cNvPr>
          <p:cNvCxnSpPr>
            <a:cxnSpLocks/>
          </p:cNvCxnSpPr>
          <p:nvPr/>
        </p:nvCxnSpPr>
        <p:spPr>
          <a:xfrm rot="16200000" flipV="1">
            <a:off x="2518093" y="91701"/>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171" name="矩形">
            <a:extLst>
              <a:ext uri="{FF2B5EF4-FFF2-40B4-BE49-F238E27FC236}">
                <a16:creationId xmlns:a16="http://schemas.microsoft.com/office/drawing/2014/main" id="{CADE1866-2B9E-8180-89DC-9909F0F756D8}"/>
              </a:ext>
            </a:extLst>
          </p:cNvPr>
          <p:cNvSpPr/>
          <p:nvPr/>
        </p:nvSpPr>
        <p:spPr>
          <a:xfrm>
            <a:off x="1286510" y="2011755"/>
            <a:ext cx="389343" cy="370967"/>
          </a:xfrm>
          <a:prstGeom prst="rect">
            <a:avLst/>
          </a:prstGeom>
          <a:noFill/>
          <a:ln w="19050" cap="flat" cmpd="sng">
            <a:solidFill>
              <a:srgbClr val="FF0000"/>
            </a:solidFill>
            <a:prstDash val="solid"/>
            <a:miter/>
          </a:ln>
        </p:spPr>
        <p:txBody>
          <a:bodyPr vert="horz" wrap="square" lIns="0" tIns="45720" rIns="0" bIns="45720" anchor="ctr" anchorCtr="0"/>
          <a:lstStyle/>
          <a:p>
            <a:pPr algn="ctr"/>
            <a:endParaRPr lang="en-US" altLang="en-US" b="1" dirty="0">
              <a:solidFill>
                <a:schemeClr val="bg1"/>
              </a:solidFill>
              <a:latin typeface="Times New Roman" panose="02020603050405020304" charset="0"/>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sp>
        <p:nvSpPr>
          <p:cNvPr id="136" name="直线">
            <a:extLst>
              <a:ext uri="{FF2B5EF4-FFF2-40B4-BE49-F238E27FC236}">
                <a16:creationId xmlns:a16="http://schemas.microsoft.com/office/drawing/2014/main" id="{36F32DA2-FE89-375E-A9EB-241B900D22A6}"/>
              </a:ext>
            </a:extLst>
          </p:cNvPr>
          <p:cNvSpPr/>
          <p:nvPr/>
        </p:nvSpPr>
        <p:spPr>
          <a:xfrm>
            <a:off x="4456463" y="239998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9" name="TextBox 178">
            <a:extLst>
              <a:ext uri="{FF2B5EF4-FFF2-40B4-BE49-F238E27FC236}">
                <a16:creationId xmlns:a16="http://schemas.microsoft.com/office/drawing/2014/main" id="{FA6CF7FF-A455-034A-6A68-D3B032908678}"/>
              </a:ext>
            </a:extLst>
          </p:cNvPr>
          <p:cNvSpPr txBox="1"/>
          <p:nvPr/>
        </p:nvSpPr>
        <p:spPr>
          <a:xfrm>
            <a:off x="1073333" y="5180866"/>
            <a:ext cx="2943616" cy="477054"/>
          </a:xfrm>
          <a:prstGeom prst="rect">
            <a:avLst/>
          </a:prstGeom>
          <a:noFill/>
        </p:spPr>
        <p:txBody>
          <a:bodyPr wrap="square" rtlCol="0">
            <a:spAutoFit/>
          </a:bodyPr>
          <a:lstStyle/>
          <a:p>
            <a:r>
              <a:rPr lang="en-US" sz="2500" b="1" dirty="0"/>
              <a:t>TLB Miss at Stack 5</a:t>
            </a:r>
          </a:p>
        </p:txBody>
      </p:sp>
      <p:sp>
        <p:nvSpPr>
          <p:cNvPr id="11" name="Right Arrow 10">
            <a:extLst>
              <a:ext uri="{FF2B5EF4-FFF2-40B4-BE49-F238E27FC236}">
                <a16:creationId xmlns:a16="http://schemas.microsoft.com/office/drawing/2014/main" id="{640250C8-DF1D-F4E5-5F03-AA52206EAF0A}"/>
              </a:ext>
            </a:extLst>
          </p:cNvPr>
          <p:cNvSpPr/>
          <p:nvPr/>
        </p:nvSpPr>
        <p:spPr>
          <a:xfrm rot="20700866">
            <a:off x="7226232" y="2859271"/>
            <a:ext cx="3746980" cy="913147"/>
          </a:xfrm>
          <a:prstGeom prst="rightArrow">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636E640D-293D-31CD-ED7A-4EA70E469656}"/>
              </a:ext>
            </a:extLst>
          </p:cNvPr>
          <p:cNvSpPr/>
          <p:nvPr/>
        </p:nvSpPr>
        <p:spPr>
          <a:xfrm rot="16200000">
            <a:off x="377977" y="3269145"/>
            <a:ext cx="2192001" cy="424815"/>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ight Arrow 4">
            <a:extLst>
              <a:ext uri="{FF2B5EF4-FFF2-40B4-BE49-F238E27FC236}">
                <a16:creationId xmlns:a16="http://schemas.microsoft.com/office/drawing/2014/main" id="{7FA4DFB5-506F-CABE-ACD8-9682EF008D8F}"/>
              </a:ext>
            </a:extLst>
          </p:cNvPr>
          <p:cNvSpPr/>
          <p:nvPr/>
        </p:nvSpPr>
        <p:spPr>
          <a:xfrm rot="19169296">
            <a:off x="1221602" y="3321413"/>
            <a:ext cx="3422589" cy="424817"/>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BDC8B31-0F49-844F-3741-EE4DF92B1FD5}"/>
              </a:ext>
            </a:extLst>
          </p:cNvPr>
          <p:cNvSpPr txBox="1"/>
          <p:nvPr/>
        </p:nvSpPr>
        <p:spPr>
          <a:xfrm rot="19151671">
            <a:off x="1976244" y="3444037"/>
            <a:ext cx="1644562" cy="369332"/>
          </a:xfrm>
          <a:prstGeom prst="rect">
            <a:avLst/>
          </a:prstGeom>
          <a:noFill/>
        </p:spPr>
        <p:txBody>
          <a:bodyPr wrap="square" lIns="0" rIns="0" rtlCol="0">
            <a:spAutoFit/>
          </a:bodyPr>
          <a:lstStyle/>
          <a:p>
            <a:r>
              <a:rPr lang="en-US" b="1" dirty="0">
                <a:solidFill>
                  <a:schemeClr val="bg1"/>
                </a:solidFill>
              </a:rPr>
              <a:t>Parallel Access 1</a:t>
            </a:r>
          </a:p>
        </p:txBody>
      </p:sp>
      <p:sp>
        <p:nvSpPr>
          <p:cNvPr id="8" name="TextBox 7">
            <a:extLst>
              <a:ext uri="{FF2B5EF4-FFF2-40B4-BE49-F238E27FC236}">
                <a16:creationId xmlns:a16="http://schemas.microsoft.com/office/drawing/2014/main" id="{A3C79CE8-79C5-83EA-9083-028BFD67F35D}"/>
              </a:ext>
            </a:extLst>
          </p:cNvPr>
          <p:cNvSpPr txBox="1"/>
          <p:nvPr/>
        </p:nvSpPr>
        <p:spPr>
          <a:xfrm rot="16200000">
            <a:off x="642859" y="3352542"/>
            <a:ext cx="1644562" cy="369332"/>
          </a:xfrm>
          <a:prstGeom prst="rect">
            <a:avLst/>
          </a:prstGeom>
          <a:noFill/>
        </p:spPr>
        <p:txBody>
          <a:bodyPr wrap="square" lIns="0" rIns="0" rtlCol="0">
            <a:spAutoFit/>
          </a:bodyPr>
          <a:lstStyle/>
          <a:p>
            <a:r>
              <a:rPr lang="en-US" b="1" dirty="0">
                <a:solidFill>
                  <a:schemeClr val="bg1"/>
                </a:solidFill>
              </a:rPr>
              <a:t>Parallel Access 2</a:t>
            </a:r>
          </a:p>
        </p:txBody>
      </p:sp>
      <p:sp>
        <p:nvSpPr>
          <p:cNvPr id="9" name="Rounded Rectangle 8">
            <a:extLst>
              <a:ext uri="{FF2B5EF4-FFF2-40B4-BE49-F238E27FC236}">
                <a16:creationId xmlns:a16="http://schemas.microsoft.com/office/drawing/2014/main" id="{3EBEE4BF-EDD0-71E9-9BE3-BC07A8C8F1E1}"/>
              </a:ext>
            </a:extLst>
          </p:cNvPr>
          <p:cNvSpPr/>
          <p:nvPr/>
        </p:nvSpPr>
        <p:spPr>
          <a:xfrm>
            <a:off x="0" y="6051045"/>
            <a:ext cx="12192000" cy="792882"/>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lnSpc>
                <a:spcPts val="3500"/>
              </a:lnSpc>
            </a:pPr>
            <a:r>
              <a:rPr lang="en-US" sz="3200" b="1" dirty="0">
                <a:solidFill>
                  <a:schemeClr val="bg1"/>
                </a:solidFill>
              </a:rPr>
              <a:t>Cross-stack memory access latency </a:t>
            </a:r>
          </a:p>
          <a:p>
            <a:pPr algn="ctr">
              <a:lnSpc>
                <a:spcPts val="3500"/>
              </a:lnSpc>
            </a:pPr>
            <a:r>
              <a:rPr lang="en-US" sz="3200" b="1" dirty="0">
                <a:solidFill>
                  <a:schemeClr val="bg1"/>
                </a:solidFill>
              </a:rPr>
              <a:t>increase with parallel accesses</a:t>
            </a:r>
          </a:p>
        </p:txBody>
      </p:sp>
      <p:sp>
        <p:nvSpPr>
          <p:cNvPr id="7" name="矩形">
            <a:extLst>
              <a:ext uri="{FF2B5EF4-FFF2-40B4-BE49-F238E27FC236}">
                <a16:creationId xmlns:a16="http://schemas.microsoft.com/office/drawing/2014/main" id="{26342B8B-06EA-44B6-0BA7-33F7B6531757}"/>
              </a:ext>
            </a:extLst>
          </p:cNvPr>
          <p:cNvSpPr/>
          <p:nvPr/>
        </p:nvSpPr>
        <p:spPr>
          <a:xfrm>
            <a:off x="4274089" y="203536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S11</a:t>
            </a:r>
          </a:p>
        </p:txBody>
      </p:sp>
      <p:sp>
        <p:nvSpPr>
          <p:cNvPr id="10" name="矩形">
            <a:extLst>
              <a:ext uri="{FF2B5EF4-FFF2-40B4-BE49-F238E27FC236}">
                <a16:creationId xmlns:a16="http://schemas.microsoft.com/office/drawing/2014/main" id="{9CF2D954-931E-9590-53C2-5503397AF5BD}"/>
              </a:ext>
            </a:extLst>
          </p:cNvPr>
          <p:cNvSpPr/>
          <p:nvPr/>
        </p:nvSpPr>
        <p:spPr>
          <a:xfrm>
            <a:off x="4278780" y="2022704"/>
            <a:ext cx="374873" cy="393678"/>
          </a:xfrm>
          <a:prstGeom prst="rect">
            <a:avLst/>
          </a:prstGeom>
          <a:noFill/>
          <a:ln w="19050" cap="flat" cmpd="sng">
            <a:solidFill>
              <a:srgbClr val="FF0000"/>
            </a:solidFill>
            <a:prstDash val="solid"/>
            <a:miter/>
          </a:ln>
        </p:spPr>
        <p:txBody>
          <a:bodyPr vert="horz" wrap="square" lIns="0" tIns="45720" rIns="0" bIns="45720" anchor="ctr" anchorCtr="0"/>
          <a:lstStyle/>
          <a:p>
            <a:pPr algn="ctr"/>
            <a:endParaRPr lang="en-US" altLang="en-US" b="1" dirty="0">
              <a:solidFill>
                <a:schemeClr val="bg1"/>
              </a:solidFill>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Tree>
    <p:custDataLst>
      <p:tags r:id="rId1"/>
    </p:custDataLst>
    <p:extLst>
      <p:ext uri="{BB962C8B-B14F-4D97-AF65-F5344CB8AC3E}">
        <p14:creationId xmlns:p14="http://schemas.microsoft.com/office/powerpoint/2010/main" val="3299787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199" y="9017"/>
            <a:ext cx="11205411" cy="1268603"/>
          </a:xfrm>
        </p:spPr>
        <p:txBody>
          <a:bodyPr>
            <a:normAutofit/>
          </a:bodyPr>
          <a:lstStyle/>
          <a:p>
            <a:r>
              <a:rPr lang="en-US" dirty="0">
                <a:latin typeface="+mn-lt"/>
              </a:rPr>
              <a:t>Observation: </a:t>
            </a:r>
            <a:r>
              <a:rPr lang="en-US" b="0" dirty="0">
                <a:latin typeface="+mn-lt"/>
              </a:rPr>
              <a:t>Massive parallelism inside stack</a:t>
            </a:r>
          </a:p>
        </p:txBody>
      </p:sp>
      <p:sp>
        <p:nvSpPr>
          <p:cNvPr id="110" name="直线">
            <a:extLst>
              <a:ext uri="{FF2B5EF4-FFF2-40B4-BE49-F238E27FC236}">
                <a16:creationId xmlns:a16="http://schemas.microsoft.com/office/drawing/2014/main" id="{1A6ADC0E-7C3B-6665-A6A8-2E5978E24141}"/>
              </a:ext>
            </a:extLst>
          </p:cNvPr>
          <p:cNvSpPr/>
          <p:nvPr/>
        </p:nvSpPr>
        <p:spPr>
          <a:xfrm rot="21600000" flipH="1">
            <a:off x="3776893" y="2426531"/>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16" name="直线">
            <a:extLst>
              <a:ext uri="{FF2B5EF4-FFF2-40B4-BE49-F238E27FC236}">
                <a16:creationId xmlns:a16="http://schemas.microsoft.com/office/drawing/2014/main" id="{6A58BECA-A866-B866-C3DA-18A91F188348}"/>
              </a:ext>
            </a:extLst>
          </p:cNvPr>
          <p:cNvSpPr/>
          <p:nvPr/>
        </p:nvSpPr>
        <p:spPr>
          <a:xfrm rot="21600000" flipH="1">
            <a:off x="1662407" y="4250786"/>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0" name="直线">
            <a:extLst>
              <a:ext uri="{FF2B5EF4-FFF2-40B4-BE49-F238E27FC236}">
                <a16:creationId xmlns:a16="http://schemas.microsoft.com/office/drawing/2014/main" id="{78F83AE1-D0E2-9CDD-7680-2C7E1DDDBA47}"/>
              </a:ext>
            </a:extLst>
          </p:cNvPr>
          <p:cNvSpPr/>
          <p:nvPr/>
        </p:nvSpPr>
        <p:spPr>
          <a:xfrm rot="21600000" flipH="1">
            <a:off x="2508620" y="3160022"/>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1" name="矩形">
            <a:extLst>
              <a:ext uri="{FF2B5EF4-FFF2-40B4-BE49-F238E27FC236}">
                <a16:creationId xmlns:a16="http://schemas.microsoft.com/office/drawing/2014/main" id="{6A299802-B4FC-3FD0-E6C7-68315541D5D0}"/>
              </a:ext>
            </a:extLst>
          </p:cNvPr>
          <p:cNvSpPr/>
          <p:nvPr/>
        </p:nvSpPr>
        <p:spPr>
          <a:xfrm>
            <a:off x="1293041" y="202318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22" name="矩形">
            <a:extLst>
              <a:ext uri="{FF2B5EF4-FFF2-40B4-BE49-F238E27FC236}">
                <a16:creationId xmlns:a16="http://schemas.microsoft.com/office/drawing/2014/main" id="{FB32689F-4580-4467-8387-FA4B3BC2E299}"/>
              </a:ext>
            </a:extLst>
          </p:cNvPr>
          <p:cNvSpPr/>
          <p:nvPr/>
        </p:nvSpPr>
        <p:spPr>
          <a:xfrm>
            <a:off x="2169327" y="202318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a:t>
            </a: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3</a:t>
            </a:r>
          </a:p>
        </p:txBody>
      </p:sp>
      <p:sp>
        <p:nvSpPr>
          <p:cNvPr id="123" name="矩形">
            <a:extLst>
              <a:ext uri="{FF2B5EF4-FFF2-40B4-BE49-F238E27FC236}">
                <a16:creationId xmlns:a16="http://schemas.microsoft.com/office/drawing/2014/main" id="{50F1774C-02E2-9BD6-3AD2-688EF396C174}"/>
              </a:ext>
            </a:extLst>
          </p:cNvPr>
          <p:cNvSpPr/>
          <p:nvPr/>
        </p:nvSpPr>
        <p:spPr>
          <a:xfrm>
            <a:off x="1293041" y="275659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24" name="矩形">
            <a:extLst>
              <a:ext uri="{FF2B5EF4-FFF2-40B4-BE49-F238E27FC236}">
                <a16:creationId xmlns:a16="http://schemas.microsoft.com/office/drawing/2014/main" id="{DE3D3089-E4A9-22FE-4216-5831D09D4DE7}"/>
              </a:ext>
            </a:extLst>
          </p:cNvPr>
          <p:cNvSpPr/>
          <p:nvPr/>
        </p:nvSpPr>
        <p:spPr>
          <a:xfrm>
            <a:off x="2169327" y="275659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2</a:t>
            </a:r>
          </a:p>
        </p:txBody>
      </p:sp>
      <p:sp>
        <p:nvSpPr>
          <p:cNvPr id="125" name="直线">
            <a:extLst>
              <a:ext uri="{FF2B5EF4-FFF2-40B4-BE49-F238E27FC236}">
                <a16:creationId xmlns:a16="http://schemas.microsoft.com/office/drawing/2014/main" id="{B3E8ADCC-41C2-E253-2DFF-A9469FB9B94E}"/>
              </a:ext>
            </a:extLst>
          </p:cNvPr>
          <p:cNvSpPr/>
          <p:nvPr/>
        </p:nvSpPr>
        <p:spPr>
          <a:xfrm>
            <a:off x="1656056" y="2207394"/>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6" name="直线">
            <a:extLst>
              <a:ext uri="{FF2B5EF4-FFF2-40B4-BE49-F238E27FC236}">
                <a16:creationId xmlns:a16="http://schemas.microsoft.com/office/drawing/2014/main" id="{4D0D004D-4BBC-A173-B755-3DD953C7993A}"/>
              </a:ext>
            </a:extLst>
          </p:cNvPr>
          <p:cNvSpPr/>
          <p:nvPr/>
        </p:nvSpPr>
        <p:spPr>
          <a:xfrm>
            <a:off x="1675105" y="2941979"/>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7" name="直线">
            <a:extLst>
              <a:ext uri="{FF2B5EF4-FFF2-40B4-BE49-F238E27FC236}">
                <a16:creationId xmlns:a16="http://schemas.microsoft.com/office/drawing/2014/main" id="{D3E21834-2685-7408-57E7-CC5700C90532}"/>
              </a:ext>
            </a:extLst>
          </p:cNvPr>
          <p:cNvSpPr/>
          <p:nvPr/>
        </p:nvSpPr>
        <p:spPr>
          <a:xfrm>
            <a:off x="1471908" y="2402236"/>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8" name="直线">
            <a:extLst>
              <a:ext uri="{FF2B5EF4-FFF2-40B4-BE49-F238E27FC236}">
                <a16:creationId xmlns:a16="http://schemas.microsoft.com/office/drawing/2014/main" id="{D506140D-DB59-DB27-2839-70E9D01C5183}"/>
              </a:ext>
            </a:extLst>
          </p:cNvPr>
          <p:cNvSpPr/>
          <p:nvPr/>
        </p:nvSpPr>
        <p:spPr>
          <a:xfrm>
            <a:off x="2354545" y="2395886"/>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9" name="直线">
            <a:extLst>
              <a:ext uri="{FF2B5EF4-FFF2-40B4-BE49-F238E27FC236}">
                <a16:creationId xmlns:a16="http://schemas.microsoft.com/office/drawing/2014/main" id="{411086B3-4101-594D-13A1-FC5B836D3E98}"/>
              </a:ext>
            </a:extLst>
          </p:cNvPr>
          <p:cNvSpPr/>
          <p:nvPr/>
        </p:nvSpPr>
        <p:spPr>
          <a:xfrm>
            <a:off x="1656056" y="2389537"/>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0" name="直线">
            <a:extLst>
              <a:ext uri="{FF2B5EF4-FFF2-40B4-BE49-F238E27FC236}">
                <a16:creationId xmlns:a16="http://schemas.microsoft.com/office/drawing/2014/main" id="{3C3C6F6E-801D-9C65-485F-0EB658C992D5}"/>
              </a:ext>
            </a:extLst>
          </p:cNvPr>
          <p:cNvSpPr/>
          <p:nvPr/>
        </p:nvSpPr>
        <p:spPr>
          <a:xfrm rot="21600000" flipH="1">
            <a:off x="1662406" y="2402236"/>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1" name="矩形">
            <a:extLst>
              <a:ext uri="{FF2B5EF4-FFF2-40B4-BE49-F238E27FC236}">
                <a16:creationId xmlns:a16="http://schemas.microsoft.com/office/drawing/2014/main" id="{8B8AD04B-11CA-3536-6B13-84DB68375D2A}"/>
              </a:ext>
            </a:extLst>
          </p:cNvPr>
          <p:cNvSpPr/>
          <p:nvPr/>
        </p:nvSpPr>
        <p:spPr>
          <a:xfrm>
            <a:off x="3394959" y="203915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2" name="矩形">
            <a:extLst>
              <a:ext uri="{FF2B5EF4-FFF2-40B4-BE49-F238E27FC236}">
                <a16:creationId xmlns:a16="http://schemas.microsoft.com/office/drawing/2014/main" id="{ECA43815-92BD-924F-5037-69C6B6F0A146}"/>
              </a:ext>
            </a:extLst>
          </p:cNvPr>
          <p:cNvSpPr/>
          <p:nvPr/>
        </p:nvSpPr>
        <p:spPr>
          <a:xfrm>
            <a:off x="3394959" y="276621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S9</a:t>
            </a:r>
          </a:p>
        </p:txBody>
      </p:sp>
      <p:sp>
        <p:nvSpPr>
          <p:cNvPr id="133" name="直线">
            <a:extLst>
              <a:ext uri="{FF2B5EF4-FFF2-40B4-BE49-F238E27FC236}">
                <a16:creationId xmlns:a16="http://schemas.microsoft.com/office/drawing/2014/main" id="{07BA9EEE-493E-1EBE-6B0A-1A3EE256781E}"/>
              </a:ext>
            </a:extLst>
          </p:cNvPr>
          <p:cNvSpPr/>
          <p:nvPr/>
        </p:nvSpPr>
        <p:spPr>
          <a:xfrm>
            <a:off x="3757974" y="2223369"/>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4" name="直线">
            <a:extLst>
              <a:ext uri="{FF2B5EF4-FFF2-40B4-BE49-F238E27FC236}">
                <a16:creationId xmlns:a16="http://schemas.microsoft.com/office/drawing/2014/main" id="{D13DFE20-8E10-3FFE-81A0-29FF7B62DEE9}"/>
              </a:ext>
            </a:extLst>
          </p:cNvPr>
          <p:cNvSpPr/>
          <p:nvPr/>
        </p:nvSpPr>
        <p:spPr>
          <a:xfrm>
            <a:off x="3777023" y="2957953"/>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5" name="直线">
            <a:extLst>
              <a:ext uri="{FF2B5EF4-FFF2-40B4-BE49-F238E27FC236}">
                <a16:creationId xmlns:a16="http://schemas.microsoft.com/office/drawing/2014/main" id="{19259B13-0023-D784-6695-AF5D3D03CD50}"/>
              </a:ext>
            </a:extLst>
          </p:cNvPr>
          <p:cNvSpPr/>
          <p:nvPr/>
        </p:nvSpPr>
        <p:spPr>
          <a:xfrm>
            <a:off x="3573826" y="241821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7" name="直线">
            <a:extLst>
              <a:ext uri="{FF2B5EF4-FFF2-40B4-BE49-F238E27FC236}">
                <a16:creationId xmlns:a16="http://schemas.microsoft.com/office/drawing/2014/main" id="{C39F5BD6-1DC2-D703-AD0F-4A7E1FBE8027}"/>
              </a:ext>
            </a:extLst>
          </p:cNvPr>
          <p:cNvSpPr/>
          <p:nvPr/>
        </p:nvSpPr>
        <p:spPr>
          <a:xfrm>
            <a:off x="3757972" y="2395001"/>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8" name="直线">
            <a:extLst>
              <a:ext uri="{FF2B5EF4-FFF2-40B4-BE49-F238E27FC236}">
                <a16:creationId xmlns:a16="http://schemas.microsoft.com/office/drawing/2014/main" id="{74A0CA8D-A73E-014D-4216-09FA6656D32A}"/>
              </a:ext>
            </a:extLst>
          </p:cNvPr>
          <p:cNvSpPr/>
          <p:nvPr/>
        </p:nvSpPr>
        <p:spPr>
          <a:xfrm>
            <a:off x="2551392" y="221809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9" name="矩形">
            <a:extLst>
              <a:ext uri="{FF2B5EF4-FFF2-40B4-BE49-F238E27FC236}">
                <a16:creationId xmlns:a16="http://schemas.microsoft.com/office/drawing/2014/main" id="{00906C82-413F-EE0B-69FD-010BDCCD0E29}"/>
              </a:ext>
            </a:extLst>
          </p:cNvPr>
          <p:cNvSpPr/>
          <p:nvPr/>
        </p:nvSpPr>
        <p:spPr>
          <a:xfrm>
            <a:off x="1286792" y="385840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0" name="矩形">
            <a:extLst>
              <a:ext uri="{FF2B5EF4-FFF2-40B4-BE49-F238E27FC236}">
                <a16:creationId xmlns:a16="http://schemas.microsoft.com/office/drawing/2014/main" id="{E9BBE08C-BAE9-8DD1-B0BA-6DE303F491AC}"/>
              </a:ext>
            </a:extLst>
          </p:cNvPr>
          <p:cNvSpPr/>
          <p:nvPr/>
        </p:nvSpPr>
        <p:spPr>
          <a:xfrm>
            <a:off x="2163078" y="385840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a:t>
            </a:r>
            <a:r>
              <a:rPr lang="en-US" altLang="en-US" b="1" dirty="0">
                <a:solidFill>
                  <a:schemeClr val="bg1"/>
                </a:solidFill>
                <a:ea typeface="Droid Sans Fallback" panose="020B0502000000000001" charset="-122"/>
                <a:cs typeface="Antykwa Poltawskiego Light" panose="00000400000000000000" charset="0"/>
              </a:rPr>
              <a:t>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1" name="矩形">
            <a:extLst>
              <a:ext uri="{FF2B5EF4-FFF2-40B4-BE49-F238E27FC236}">
                <a16:creationId xmlns:a16="http://schemas.microsoft.com/office/drawing/2014/main" id="{4D4E0215-57A4-F994-BBD0-849D76FB06FB}"/>
              </a:ext>
            </a:extLst>
          </p:cNvPr>
          <p:cNvSpPr/>
          <p:nvPr/>
        </p:nvSpPr>
        <p:spPr>
          <a:xfrm>
            <a:off x="1286792" y="459182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2" name="矩形">
            <a:extLst>
              <a:ext uri="{FF2B5EF4-FFF2-40B4-BE49-F238E27FC236}">
                <a16:creationId xmlns:a16="http://schemas.microsoft.com/office/drawing/2014/main" id="{014C5A3A-7095-7E00-6DC0-9F6C40680BD1}"/>
              </a:ext>
            </a:extLst>
          </p:cNvPr>
          <p:cNvSpPr/>
          <p:nvPr/>
        </p:nvSpPr>
        <p:spPr>
          <a:xfrm>
            <a:off x="2163078" y="459182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3" name="直线">
            <a:extLst>
              <a:ext uri="{FF2B5EF4-FFF2-40B4-BE49-F238E27FC236}">
                <a16:creationId xmlns:a16="http://schemas.microsoft.com/office/drawing/2014/main" id="{9FF6A7E1-B0B6-1EEC-14C6-EEE2340EFB52}"/>
              </a:ext>
            </a:extLst>
          </p:cNvPr>
          <p:cNvSpPr/>
          <p:nvPr/>
        </p:nvSpPr>
        <p:spPr>
          <a:xfrm>
            <a:off x="1649806" y="4042622"/>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4" name="直线">
            <a:extLst>
              <a:ext uri="{FF2B5EF4-FFF2-40B4-BE49-F238E27FC236}">
                <a16:creationId xmlns:a16="http://schemas.microsoft.com/office/drawing/2014/main" id="{D103FFA6-5D33-511F-0C3C-8EE4959B8AAA}"/>
              </a:ext>
            </a:extLst>
          </p:cNvPr>
          <p:cNvSpPr/>
          <p:nvPr/>
        </p:nvSpPr>
        <p:spPr>
          <a:xfrm>
            <a:off x="1668856" y="4777204"/>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5" name="直线">
            <a:extLst>
              <a:ext uri="{FF2B5EF4-FFF2-40B4-BE49-F238E27FC236}">
                <a16:creationId xmlns:a16="http://schemas.microsoft.com/office/drawing/2014/main" id="{828F670F-AB7B-A80F-8FE4-DDE7EEC67B8F}"/>
              </a:ext>
            </a:extLst>
          </p:cNvPr>
          <p:cNvSpPr/>
          <p:nvPr/>
        </p:nvSpPr>
        <p:spPr>
          <a:xfrm>
            <a:off x="1465659" y="4237465"/>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6" name="直线">
            <a:extLst>
              <a:ext uri="{FF2B5EF4-FFF2-40B4-BE49-F238E27FC236}">
                <a16:creationId xmlns:a16="http://schemas.microsoft.com/office/drawing/2014/main" id="{8EFE60FD-4763-1411-E345-041C9D6C1787}"/>
              </a:ext>
            </a:extLst>
          </p:cNvPr>
          <p:cNvSpPr/>
          <p:nvPr/>
        </p:nvSpPr>
        <p:spPr>
          <a:xfrm>
            <a:off x="2348295" y="4231115"/>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7" name="直线">
            <a:extLst>
              <a:ext uri="{FF2B5EF4-FFF2-40B4-BE49-F238E27FC236}">
                <a16:creationId xmlns:a16="http://schemas.microsoft.com/office/drawing/2014/main" id="{AAB5ABE5-B1FF-D17C-5C61-7ABB4194E82B}"/>
              </a:ext>
            </a:extLst>
          </p:cNvPr>
          <p:cNvSpPr/>
          <p:nvPr/>
        </p:nvSpPr>
        <p:spPr>
          <a:xfrm>
            <a:off x="1649806" y="4224765"/>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9" name="矩形">
            <a:extLst>
              <a:ext uri="{FF2B5EF4-FFF2-40B4-BE49-F238E27FC236}">
                <a16:creationId xmlns:a16="http://schemas.microsoft.com/office/drawing/2014/main" id="{5D408C56-5393-5AD8-B503-D77294AA85D3}"/>
              </a:ext>
            </a:extLst>
          </p:cNvPr>
          <p:cNvSpPr/>
          <p:nvPr/>
        </p:nvSpPr>
        <p:spPr>
          <a:xfrm>
            <a:off x="3388708" y="387438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150" name="矩形">
            <a:extLst>
              <a:ext uri="{FF2B5EF4-FFF2-40B4-BE49-F238E27FC236}">
                <a16:creationId xmlns:a16="http://schemas.microsoft.com/office/drawing/2014/main" id="{0C1408CC-A3E2-08AD-F23A-1F7142C612F6}"/>
              </a:ext>
            </a:extLst>
          </p:cNvPr>
          <p:cNvSpPr/>
          <p:nvPr/>
        </p:nvSpPr>
        <p:spPr>
          <a:xfrm>
            <a:off x="4273433" y="387515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151" name="矩形">
            <a:extLst>
              <a:ext uri="{FF2B5EF4-FFF2-40B4-BE49-F238E27FC236}">
                <a16:creationId xmlns:a16="http://schemas.microsoft.com/office/drawing/2014/main" id="{3AD5B7A8-339F-8B66-58FD-E7E806323CD2}"/>
              </a:ext>
            </a:extLst>
          </p:cNvPr>
          <p:cNvSpPr/>
          <p:nvPr/>
        </p:nvSpPr>
        <p:spPr>
          <a:xfrm>
            <a:off x="3388708" y="460779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152" name="矩形">
            <a:extLst>
              <a:ext uri="{FF2B5EF4-FFF2-40B4-BE49-F238E27FC236}">
                <a16:creationId xmlns:a16="http://schemas.microsoft.com/office/drawing/2014/main" id="{B275CF22-00A7-65C7-F89D-1B2CB74D8BA3}"/>
              </a:ext>
            </a:extLst>
          </p:cNvPr>
          <p:cNvSpPr/>
          <p:nvPr/>
        </p:nvSpPr>
        <p:spPr>
          <a:xfrm>
            <a:off x="4273433" y="462055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53" name="直线">
            <a:extLst>
              <a:ext uri="{FF2B5EF4-FFF2-40B4-BE49-F238E27FC236}">
                <a16:creationId xmlns:a16="http://schemas.microsoft.com/office/drawing/2014/main" id="{E710061B-E130-6C8D-C388-E1E4DD512799}"/>
              </a:ext>
            </a:extLst>
          </p:cNvPr>
          <p:cNvSpPr/>
          <p:nvPr/>
        </p:nvSpPr>
        <p:spPr>
          <a:xfrm>
            <a:off x="3751722" y="4058597"/>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4" name="直线">
            <a:extLst>
              <a:ext uri="{FF2B5EF4-FFF2-40B4-BE49-F238E27FC236}">
                <a16:creationId xmlns:a16="http://schemas.microsoft.com/office/drawing/2014/main" id="{3B0BE2F1-1F14-3051-66A6-6CE05ED62CB5}"/>
              </a:ext>
            </a:extLst>
          </p:cNvPr>
          <p:cNvSpPr/>
          <p:nvPr/>
        </p:nvSpPr>
        <p:spPr>
          <a:xfrm>
            <a:off x="3770773" y="4762700"/>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5" name="直线">
            <a:extLst>
              <a:ext uri="{FF2B5EF4-FFF2-40B4-BE49-F238E27FC236}">
                <a16:creationId xmlns:a16="http://schemas.microsoft.com/office/drawing/2014/main" id="{DC08D247-2DD7-7B15-9700-23554BD1DD99}"/>
              </a:ext>
            </a:extLst>
          </p:cNvPr>
          <p:cNvSpPr/>
          <p:nvPr/>
        </p:nvSpPr>
        <p:spPr>
          <a:xfrm>
            <a:off x="3567576" y="4253440"/>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6" name="直线">
            <a:extLst>
              <a:ext uri="{FF2B5EF4-FFF2-40B4-BE49-F238E27FC236}">
                <a16:creationId xmlns:a16="http://schemas.microsoft.com/office/drawing/2014/main" id="{640EBC38-1471-D349-2061-541982C63B12}"/>
              </a:ext>
            </a:extLst>
          </p:cNvPr>
          <p:cNvSpPr/>
          <p:nvPr/>
        </p:nvSpPr>
        <p:spPr>
          <a:xfrm>
            <a:off x="4450212" y="4247089"/>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7" name="直线">
            <a:extLst>
              <a:ext uri="{FF2B5EF4-FFF2-40B4-BE49-F238E27FC236}">
                <a16:creationId xmlns:a16="http://schemas.microsoft.com/office/drawing/2014/main" id="{16EC72B3-8230-3E3E-2502-4A6105245A0C}"/>
              </a:ext>
            </a:extLst>
          </p:cNvPr>
          <p:cNvSpPr/>
          <p:nvPr/>
        </p:nvSpPr>
        <p:spPr>
          <a:xfrm>
            <a:off x="3751722" y="4240740"/>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8" name="直线">
            <a:extLst>
              <a:ext uri="{FF2B5EF4-FFF2-40B4-BE49-F238E27FC236}">
                <a16:creationId xmlns:a16="http://schemas.microsoft.com/office/drawing/2014/main" id="{5C91AB22-9C99-180A-E997-7DC1A5E7D84F}"/>
              </a:ext>
            </a:extLst>
          </p:cNvPr>
          <p:cNvSpPr/>
          <p:nvPr/>
        </p:nvSpPr>
        <p:spPr>
          <a:xfrm rot="21600000" flipH="1">
            <a:off x="3758073" y="4253440"/>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9" name="直线">
            <a:extLst>
              <a:ext uri="{FF2B5EF4-FFF2-40B4-BE49-F238E27FC236}">
                <a16:creationId xmlns:a16="http://schemas.microsoft.com/office/drawing/2014/main" id="{AC2D381E-D66D-0C91-40F8-1A8977F6D0A1}"/>
              </a:ext>
            </a:extLst>
          </p:cNvPr>
          <p:cNvSpPr/>
          <p:nvPr/>
        </p:nvSpPr>
        <p:spPr>
          <a:xfrm>
            <a:off x="2545141" y="4783556"/>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0" name="直线">
            <a:extLst>
              <a:ext uri="{FF2B5EF4-FFF2-40B4-BE49-F238E27FC236}">
                <a16:creationId xmlns:a16="http://schemas.microsoft.com/office/drawing/2014/main" id="{EC33F7EA-1152-2129-8793-055516C8B8D9}"/>
              </a:ext>
            </a:extLst>
          </p:cNvPr>
          <p:cNvSpPr/>
          <p:nvPr/>
        </p:nvSpPr>
        <p:spPr>
          <a:xfrm>
            <a:off x="1465558" y="3138826"/>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1" name="直线">
            <a:extLst>
              <a:ext uri="{FF2B5EF4-FFF2-40B4-BE49-F238E27FC236}">
                <a16:creationId xmlns:a16="http://schemas.microsoft.com/office/drawing/2014/main" id="{71EA69C4-37FD-C1CB-CA35-98D2CAF385F7}"/>
              </a:ext>
            </a:extLst>
          </p:cNvPr>
          <p:cNvSpPr/>
          <p:nvPr/>
        </p:nvSpPr>
        <p:spPr>
          <a:xfrm>
            <a:off x="4430964" y="3151524"/>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2" name="直线">
            <a:extLst>
              <a:ext uri="{FF2B5EF4-FFF2-40B4-BE49-F238E27FC236}">
                <a16:creationId xmlns:a16="http://schemas.microsoft.com/office/drawing/2014/main" id="{CD8E91B9-DF97-28A4-5DD4-5878DDF8DDD1}"/>
              </a:ext>
            </a:extLst>
          </p:cNvPr>
          <p:cNvSpPr/>
          <p:nvPr/>
        </p:nvSpPr>
        <p:spPr>
          <a:xfrm>
            <a:off x="2551392" y="3126126"/>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4" name="Rounded Rectangle 163">
            <a:extLst>
              <a:ext uri="{FF2B5EF4-FFF2-40B4-BE49-F238E27FC236}">
                <a16:creationId xmlns:a16="http://schemas.microsoft.com/office/drawing/2014/main" id="{3D8F26D2-3321-2B5C-F69F-CCC1484B04EE}"/>
              </a:ext>
            </a:extLst>
          </p:cNvPr>
          <p:cNvSpPr/>
          <p:nvPr/>
        </p:nvSpPr>
        <p:spPr>
          <a:xfrm rot="16200000">
            <a:off x="-868045" y="3275719"/>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165" name="Straight Arrow Connector 164">
            <a:extLst>
              <a:ext uri="{FF2B5EF4-FFF2-40B4-BE49-F238E27FC236}">
                <a16:creationId xmlns:a16="http://schemas.microsoft.com/office/drawing/2014/main" id="{65379004-4E74-6DF0-704E-AAB05C156F48}"/>
              </a:ext>
            </a:extLst>
          </p:cNvPr>
          <p:cNvCxnSpPr>
            <a:stCxn id="121" idx="1"/>
          </p:cNvCxnSpPr>
          <p:nvPr/>
        </p:nvCxnSpPr>
        <p:spPr>
          <a:xfrm flipH="1">
            <a:off x="813435" y="2220984"/>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166" name="Straight Arrow Connector 165">
            <a:extLst>
              <a:ext uri="{FF2B5EF4-FFF2-40B4-BE49-F238E27FC236}">
                <a16:creationId xmlns:a16="http://schemas.microsoft.com/office/drawing/2014/main" id="{05DBC56C-9B19-D38B-890B-CA75863FD2C9}"/>
              </a:ext>
            </a:extLst>
          </p:cNvPr>
          <p:cNvCxnSpPr>
            <a:stCxn id="141" idx="1"/>
          </p:cNvCxnSpPr>
          <p:nvPr/>
        </p:nvCxnSpPr>
        <p:spPr>
          <a:xfrm flipH="1">
            <a:off x="813435" y="4790194"/>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167" name="Elbow Connector 166">
            <a:extLst>
              <a:ext uri="{FF2B5EF4-FFF2-40B4-BE49-F238E27FC236}">
                <a16:creationId xmlns:a16="http://schemas.microsoft.com/office/drawing/2014/main" id="{7BAA44C2-2004-7DA3-BB78-DC36E6C069F3}"/>
              </a:ext>
            </a:extLst>
          </p:cNvPr>
          <p:cNvCxnSpPr>
            <a:cxnSpLocks/>
            <a:endCxn id="164" idx="1"/>
          </p:cNvCxnSpPr>
          <p:nvPr/>
        </p:nvCxnSpPr>
        <p:spPr>
          <a:xfrm rot="5400000" flipH="1">
            <a:off x="2519680" y="3061724"/>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169" name="矩形">
            <a:extLst>
              <a:ext uri="{FF2B5EF4-FFF2-40B4-BE49-F238E27FC236}">
                <a16:creationId xmlns:a16="http://schemas.microsoft.com/office/drawing/2014/main" id="{4C5734FC-75AE-B124-466D-7AE0107AD598}"/>
              </a:ext>
            </a:extLst>
          </p:cNvPr>
          <p:cNvSpPr/>
          <p:nvPr/>
        </p:nvSpPr>
        <p:spPr>
          <a:xfrm>
            <a:off x="4267032" y="276728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170" name="Elbow Connector 169">
            <a:extLst>
              <a:ext uri="{FF2B5EF4-FFF2-40B4-BE49-F238E27FC236}">
                <a16:creationId xmlns:a16="http://schemas.microsoft.com/office/drawing/2014/main" id="{9B0B1EAF-726A-D79C-D061-C5D5A4035977}"/>
              </a:ext>
            </a:extLst>
          </p:cNvPr>
          <p:cNvCxnSpPr>
            <a:cxnSpLocks/>
          </p:cNvCxnSpPr>
          <p:nvPr/>
        </p:nvCxnSpPr>
        <p:spPr>
          <a:xfrm rot="16200000" flipV="1">
            <a:off x="2518093" y="103577"/>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172" name="矩形">
            <a:extLst>
              <a:ext uri="{FF2B5EF4-FFF2-40B4-BE49-F238E27FC236}">
                <a16:creationId xmlns:a16="http://schemas.microsoft.com/office/drawing/2014/main" id="{4FB72FE9-2533-5256-02A3-FFA08052DB52}"/>
              </a:ext>
            </a:extLst>
          </p:cNvPr>
          <p:cNvSpPr/>
          <p:nvPr/>
        </p:nvSpPr>
        <p:spPr>
          <a:xfrm>
            <a:off x="4266063" y="208656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S11</a:t>
            </a:r>
          </a:p>
        </p:txBody>
      </p:sp>
      <p:sp>
        <p:nvSpPr>
          <p:cNvPr id="136" name="直线">
            <a:extLst>
              <a:ext uri="{FF2B5EF4-FFF2-40B4-BE49-F238E27FC236}">
                <a16:creationId xmlns:a16="http://schemas.microsoft.com/office/drawing/2014/main" id="{36F32DA2-FE89-375E-A9EB-241B900D22A6}"/>
              </a:ext>
            </a:extLst>
          </p:cNvPr>
          <p:cNvSpPr/>
          <p:nvPr/>
        </p:nvSpPr>
        <p:spPr>
          <a:xfrm>
            <a:off x="4456463" y="2411861"/>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Tree>
    <p:custDataLst>
      <p:tags r:id="rId1"/>
    </p:custDataLst>
    <p:extLst>
      <p:ext uri="{BB962C8B-B14F-4D97-AF65-F5344CB8AC3E}">
        <p14:creationId xmlns:p14="http://schemas.microsoft.com/office/powerpoint/2010/main" val="3529101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199" y="9017"/>
            <a:ext cx="11205411" cy="1268603"/>
          </a:xfrm>
        </p:spPr>
        <p:txBody>
          <a:bodyPr>
            <a:normAutofit/>
          </a:bodyPr>
          <a:lstStyle/>
          <a:p>
            <a:r>
              <a:rPr lang="en-US" dirty="0">
                <a:latin typeface="+mn-lt"/>
              </a:rPr>
              <a:t>Observation: </a:t>
            </a:r>
            <a:r>
              <a:rPr lang="en-US" b="0" dirty="0">
                <a:latin typeface="+mn-lt"/>
              </a:rPr>
              <a:t>Massive parallelism inside stack</a:t>
            </a:r>
          </a:p>
        </p:txBody>
      </p:sp>
      <p:sp>
        <p:nvSpPr>
          <p:cNvPr id="4" name="TextBox 3">
            <a:extLst>
              <a:ext uri="{FF2B5EF4-FFF2-40B4-BE49-F238E27FC236}">
                <a16:creationId xmlns:a16="http://schemas.microsoft.com/office/drawing/2014/main" id="{CDFD63BB-BA83-4F47-A7B9-74B93D7E0B1D}"/>
              </a:ext>
            </a:extLst>
          </p:cNvPr>
          <p:cNvSpPr txBox="1"/>
          <p:nvPr/>
        </p:nvSpPr>
        <p:spPr>
          <a:xfrm>
            <a:off x="0" y="1107917"/>
            <a:ext cx="12514157"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We observe immense intra-stack parallelism for parallel accesses</a:t>
            </a:r>
          </a:p>
        </p:txBody>
      </p:sp>
      <p:sp>
        <p:nvSpPr>
          <p:cNvPr id="110" name="直线">
            <a:extLst>
              <a:ext uri="{FF2B5EF4-FFF2-40B4-BE49-F238E27FC236}">
                <a16:creationId xmlns:a16="http://schemas.microsoft.com/office/drawing/2014/main" id="{1A6ADC0E-7C3B-6665-A6A8-2E5978E24141}"/>
              </a:ext>
            </a:extLst>
          </p:cNvPr>
          <p:cNvSpPr/>
          <p:nvPr/>
        </p:nvSpPr>
        <p:spPr>
          <a:xfrm rot="21600000" flipH="1">
            <a:off x="3776893" y="2426531"/>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16" name="直线">
            <a:extLst>
              <a:ext uri="{FF2B5EF4-FFF2-40B4-BE49-F238E27FC236}">
                <a16:creationId xmlns:a16="http://schemas.microsoft.com/office/drawing/2014/main" id="{6A58BECA-A866-B866-C3DA-18A91F188348}"/>
              </a:ext>
            </a:extLst>
          </p:cNvPr>
          <p:cNvSpPr/>
          <p:nvPr/>
        </p:nvSpPr>
        <p:spPr>
          <a:xfrm rot="21600000" flipH="1">
            <a:off x="1662407" y="4250786"/>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0" name="直线">
            <a:extLst>
              <a:ext uri="{FF2B5EF4-FFF2-40B4-BE49-F238E27FC236}">
                <a16:creationId xmlns:a16="http://schemas.microsoft.com/office/drawing/2014/main" id="{78F83AE1-D0E2-9CDD-7680-2C7E1DDDBA47}"/>
              </a:ext>
            </a:extLst>
          </p:cNvPr>
          <p:cNvSpPr/>
          <p:nvPr/>
        </p:nvSpPr>
        <p:spPr>
          <a:xfrm rot="21600000" flipH="1">
            <a:off x="2508620" y="3160022"/>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1" name="矩形">
            <a:extLst>
              <a:ext uri="{FF2B5EF4-FFF2-40B4-BE49-F238E27FC236}">
                <a16:creationId xmlns:a16="http://schemas.microsoft.com/office/drawing/2014/main" id="{6A299802-B4FC-3FD0-E6C7-68315541D5D0}"/>
              </a:ext>
            </a:extLst>
          </p:cNvPr>
          <p:cNvSpPr/>
          <p:nvPr/>
        </p:nvSpPr>
        <p:spPr>
          <a:xfrm>
            <a:off x="1293041" y="202318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22" name="矩形">
            <a:extLst>
              <a:ext uri="{FF2B5EF4-FFF2-40B4-BE49-F238E27FC236}">
                <a16:creationId xmlns:a16="http://schemas.microsoft.com/office/drawing/2014/main" id="{FB32689F-4580-4467-8387-FA4B3BC2E299}"/>
              </a:ext>
            </a:extLst>
          </p:cNvPr>
          <p:cNvSpPr/>
          <p:nvPr/>
        </p:nvSpPr>
        <p:spPr>
          <a:xfrm>
            <a:off x="2169327" y="202318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a:t>
            </a: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3</a:t>
            </a:r>
          </a:p>
        </p:txBody>
      </p:sp>
      <p:sp>
        <p:nvSpPr>
          <p:cNvPr id="123" name="矩形">
            <a:extLst>
              <a:ext uri="{FF2B5EF4-FFF2-40B4-BE49-F238E27FC236}">
                <a16:creationId xmlns:a16="http://schemas.microsoft.com/office/drawing/2014/main" id="{50F1774C-02E2-9BD6-3AD2-688EF396C174}"/>
              </a:ext>
            </a:extLst>
          </p:cNvPr>
          <p:cNvSpPr/>
          <p:nvPr/>
        </p:nvSpPr>
        <p:spPr>
          <a:xfrm>
            <a:off x="1293041" y="275659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24" name="矩形">
            <a:extLst>
              <a:ext uri="{FF2B5EF4-FFF2-40B4-BE49-F238E27FC236}">
                <a16:creationId xmlns:a16="http://schemas.microsoft.com/office/drawing/2014/main" id="{DE3D3089-E4A9-22FE-4216-5831D09D4DE7}"/>
              </a:ext>
            </a:extLst>
          </p:cNvPr>
          <p:cNvSpPr/>
          <p:nvPr/>
        </p:nvSpPr>
        <p:spPr>
          <a:xfrm>
            <a:off x="2169327" y="275659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2</a:t>
            </a:r>
          </a:p>
        </p:txBody>
      </p:sp>
      <p:sp>
        <p:nvSpPr>
          <p:cNvPr id="125" name="直线">
            <a:extLst>
              <a:ext uri="{FF2B5EF4-FFF2-40B4-BE49-F238E27FC236}">
                <a16:creationId xmlns:a16="http://schemas.microsoft.com/office/drawing/2014/main" id="{B3E8ADCC-41C2-E253-2DFF-A9469FB9B94E}"/>
              </a:ext>
            </a:extLst>
          </p:cNvPr>
          <p:cNvSpPr/>
          <p:nvPr/>
        </p:nvSpPr>
        <p:spPr>
          <a:xfrm>
            <a:off x="1656056" y="2207394"/>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6" name="直线">
            <a:extLst>
              <a:ext uri="{FF2B5EF4-FFF2-40B4-BE49-F238E27FC236}">
                <a16:creationId xmlns:a16="http://schemas.microsoft.com/office/drawing/2014/main" id="{4D0D004D-4BBC-A173-B755-3DD953C7993A}"/>
              </a:ext>
            </a:extLst>
          </p:cNvPr>
          <p:cNvSpPr/>
          <p:nvPr/>
        </p:nvSpPr>
        <p:spPr>
          <a:xfrm>
            <a:off x="1675105" y="2941979"/>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7" name="直线">
            <a:extLst>
              <a:ext uri="{FF2B5EF4-FFF2-40B4-BE49-F238E27FC236}">
                <a16:creationId xmlns:a16="http://schemas.microsoft.com/office/drawing/2014/main" id="{D3E21834-2685-7408-57E7-CC5700C90532}"/>
              </a:ext>
            </a:extLst>
          </p:cNvPr>
          <p:cNvSpPr/>
          <p:nvPr/>
        </p:nvSpPr>
        <p:spPr>
          <a:xfrm>
            <a:off x="1471908" y="2402236"/>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8" name="直线">
            <a:extLst>
              <a:ext uri="{FF2B5EF4-FFF2-40B4-BE49-F238E27FC236}">
                <a16:creationId xmlns:a16="http://schemas.microsoft.com/office/drawing/2014/main" id="{D506140D-DB59-DB27-2839-70E9D01C5183}"/>
              </a:ext>
            </a:extLst>
          </p:cNvPr>
          <p:cNvSpPr/>
          <p:nvPr/>
        </p:nvSpPr>
        <p:spPr>
          <a:xfrm>
            <a:off x="2354545" y="2395886"/>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9" name="直线">
            <a:extLst>
              <a:ext uri="{FF2B5EF4-FFF2-40B4-BE49-F238E27FC236}">
                <a16:creationId xmlns:a16="http://schemas.microsoft.com/office/drawing/2014/main" id="{411086B3-4101-594D-13A1-FC5B836D3E98}"/>
              </a:ext>
            </a:extLst>
          </p:cNvPr>
          <p:cNvSpPr/>
          <p:nvPr/>
        </p:nvSpPr>
        <p:spPr>
          <a:xfrm>
            <a:off x="1656056" y="2389537"/>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0" name="直线">
            <a:extLst>
              <a:ext uri="{FF2B5EF4-FFF2-40B4-BE49-F238E27FC236}">
                <a16:creationId xmlns:a16="http://schemas.microsoft.com/office/drawing/2014/main" id="{3C3C6F6E-801D-9C65-485F-0EB658C992D5}"/>
              </a:ext>
            </a:extLst>
          </p:cNvPr>
          <p:cNvSpPr/>
          <p:nvPr/>
        </p:nvSpPr>
        <p:spPr>
          <a:xfrm rot="21600000" flipH="1">
            <a:off x="1662406" y="2402236"/>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1" name="矩形">
            <a:extLst>
              <a:ext uri="{FF2B5EF4-FFF2-40B4-BE49-F238E27FC236}">
                <a16:creationId xmlns:a16="http://schemas.microsoft.com/office/drawing/2014/main" id="{8B8AD04B-11CA-3536-6B13-84DB68375D2A}"/>
              </a:ext>
            </a:extLst>
          </p:cNvPr>
          <p:cNvSpPr/>
          <p:nvPr/>
        </p:nvSpPr>
        <p:spPr>
          <a:xfrm>
            <a:off x="3394959" y="203915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2" name="矩形">
            <a:extLst>
              <a:ext uri="{FF2B5EF4-FFF2-40B4-BE49-F238E27FC236}">
                <a16:creationId xmlns:a16="http://schemas.microsoft.com/office/drawing/2014/main" id="{ECA43815-92BD-924F-5037-69C6B6F0A146}"/>
              </a:ext>
            </a:extLst>
          </p:cNvPr>
          <p:cNvSpPr/>
          <p:nvPr/>
        </p:nvSpPr>
        <p:spPr>
          <a:xfrm>
            <a:off x="3394959" y="276621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S9</a:t>
            </a:r>
          </a:p>
        </p:txBody>
      </p:sp>
      <p:sp>
        <p:nvSpPr>
          <p:cNvPr id="133" name="直线">
            <a:extLst>
              <a:ext uri="{FF2B5EF4-FFF2-40B4-BE49-F238E27FC236}">
                <a16:creationId xmlns:a16="http://schemas.microsoft.com/office/drawing/2014/main" id="{07BA9EEE-493E-1EBE-6B0A-1A3EE256781E}"/>
              </a:ext>
            </a:extLst>
          </p:cNvPr>
          <p:cNvSpPr/>
          <p:nvPr/>
        </p:nvSpPr>
        <p:spPr>
          <a:xfrm>
            <a:off x="3757974" y="2223369"/>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4" name="直线">
            <a:extLst>
              <a:ext uri="{FF2B5EF4-FFF2-40B4-BE49-F238E27FC236}">
                <a16:creationId xmlns:a16="http://schemas.microsoft.com/office/drawing/2014/main" id="{D13DFE20-8E10-3FFE-81A0-29FF7B62DEE9}"/>
              </a:ext>
            </a:extLst>
          </p:cNvPr>
          <p:cNvSpPr/>
          <p:nvPr/>
        </p:nvSpPr>
        <p:spPr>
          <a:xfrm>
            <a:off x="3777023" y="2957953"/>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5" name="直线">
            <a:extLst>
              <a:ext uri="{FF2B5EF4-FFF2-40B4-BE49-F238E27FC236}">
                <a16:creationId xmlns:a16="http://schemas.microsoft.com/office/drawing/2014/main" id="{19259B13-0023-D784-6695-AF5D3D03CD50}"/>
              </a:ext>
            </a:extLst>
          </p:cNvPr>
          <p:cNvSpPr/>
          <p:nvPr/>
        </p:nvSpPr>
        <p:spPr>
          <a:xfrm>
            <a:off x="3573826" y="241821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7" name="直线">
            <a:extLst>
              <a:ext uri="{FF2B5EF4-FFF2-40B4-BE49-F238E27FC236}">
                <a16:creationId xmlns:a16="http://schemas.microsoft.com/office/drawing/2014/main" id="{C39F5BD6-1DC2-D703-AD0F-4A7E1FBE8027}"/>
              </a:ext>
            </a:extLst>
          </p:cNvPr>
          <p:cNvSpPr/>
          <p:nvPr/>
        </p:nvSpPr>
        <p:spPr>
          <a:xfrm>
            <a:off x="3757972" y="2395001"/>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8" name="直线">
            <a:extLst>
              <a:ext uri="{FF2B5EF4-FFF2-40B4-BE49-F238E27FC236}">
                <a16:creationId xmlns:a16="http://schemas.microsoft.com/office/drawing/2014/main" id="{74A0CA8D-A73E-014D-4216-09FA6656D32A}"/>
              </a:ext>
            </a:extLst>
          </p:cNvPr>
          <p:cNvSpPr/>
          <p:nvPr/>
        </p:nvSpPr>
        <p:spPr>
          <a:xfrm>
            <a:off x="2551392" y="221809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9" name="矩形">
            <a:extLst>
              <a:ext uri="{FF2B5EF4-FFF2-40B4-BE49-F238E27FC236}">
                <a16:creationId xmlns:a16="http://schemas.microsoft.com/office/drawing/2014/main" id="{00906C82-413F-EE0B-69FD-010BDCCD0E29}"/>
              </a:ext>
            </a:extLst>
          </p:cNvPr>
          <p:cNvSpPr/>
          <p:nvPr/>
        </p:nvSpPr>
        <p:spPr>
          <a:xfrm>
            <a:off x="1286792" y="385840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0" name="矩形">
            <a:extLst>
              <a:ext uri="{FF2B5EF4-FFF2-40B4-BE49-F238E27FC236}">
                <a16:creationId xmlns:a16="http://schemas.microsoft.com/office/drawing/2014/main" id="{E9BBE08C-BAE9-8DD1-B0BA-6DE303F491AC}"/>
              </a:ext>
            </a:extLst>
          </p:cNvPr>
          <p:cNvSpPr/>
          <p:nvPr/>
        </p:nvSpPr>
        <p:spPr>
          <a:xfrm>
            <a:off x="2163078" y="385840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a:t>
            </a:r>
            <a:r>
              <a:rPr lang="en-US" altLang="en-US" b="1" dirty="0">
                <a:solidFill>
                  <a:schemeClr val="bg1"/>
                </a:solidFill>
                <a:ea typeface="Droid Sans Fallback" panose="020B0502000000000001" charset="-122"/>
                <a:cs typeface="Antykwa Poltawskiego Light" panose="00000400000000000000" charset="0"/>
              </a:rPr>
              <a:t>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1" name="矩形">
            <a:extLst>
              <a:ext uri="{FF2B5EF4-FFF2-40B4-BE49-F238E27FC236}">
                <a16:creationId xmlns:a16="http://schemas.microsoft.com/office/drawing/2014/main" id="{4D4E0215-57A4-F994-BBD0-849D76FB06FB}"/>
              </a:ext>
            </a:extLst>
          </p:cNvPr>
          <p:cNvSpPr/>
          <p:nvPr/>
        </p:nvSpPr>
        <p:spPr>
          <a:xfrm>
            <a:off x="1286792" y="459182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2" name="矩形">
            <a:extLst>
              <a:ext uri="{FF2B5EF4-FFF2-40B4-BE49-F238E27FC236}">
                <a16:creationId xmlns:a16="http://schemas.microsoft.com/office/drawing/2014/main" id="{014C5A3A-7095-7E00-6DC0-9F6C40680BD1}"/>
              </a:ext>
            </a:extLst>
          </p:cNvPr>
          <p:cNvSpPr/>
          <p:nvPr/>
        </p:nvSpPr>
        <p:spPr>
          <a:xfrm>
            <a:off x="2163078" y="459182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3" name="直线">
            <a:extLst>
              <a:ext uri="{FF2B5EF4-FFF2-40B4-BE49-F238E27FC236}">
                <a16:creationId xmlns:a16="http://schemas.microsoft.com/office/drawing/2014/main" id="{9FF6A7E1-B0B6-1EEC-14C6-EEE2340EFB52}"/>
              </a:ext>
            </a:extLst>
          </p:cNvPr>
          <p:cNvSpPr/>
          <p:nvPr/>
        </p:nvSpPr>
        <p:spPr>
          <a:xfrm>
            <a:off x="1649806" y="4042622"/>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4" name="直线">
            <a:extLst>
              <a:ext uri="{FF2B5EF4-FFF2-40B4-BE49-F238E27FC236}">
                <a16:creationId xmlns:a16="http://schemas.microsoft.com/office/drawing/2014/main" id="{D103FFA6-5D33-511F-0C3C-8EE4959B8AAA}"/>
              </a:ext>
            </a:extLst>
          </p:cNvPr>
          <p:cNvSpPr/>
          <p:nvPr/>
        </p:nvSpPr>
        <p:spPr>
          <a:xfrm>
            <a:off x="1668856" y="4777204"/>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5" name="直线">
            <a:extLst>
              <a:ext uri="{FF2B5EF4-FFF2-40B4-BE49-F238E27FC236}">
                <a16:creationId xmlns:a16="http://schemas.microsoft.com/office/drawing/2014/main" id="{828F670F-AB7B-A80F-8FE4-DDE7EEC67B8F}"/>
              </a:ext>
            </a:extLst>
          </p:cNvPr>
          <p:cNvSpPr/>
          <p:nvPr/>
        </p:nvSpPr>
        <p:spPr>
          <a:xfrm>
            <a:off x="1465659" y="4237465"/>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6" name="直线">
            <a:extLst>
              <a:ext uri="{FF2B5EF4-FFF2-40B4-BE49-F238E27FC236}">
                <a16:creationId xmlns:a16="http://schemas.microsoft.com/office/drawing/2014/main" id="{8EFE60FD-4763-1411-E345-041C9D6C1787}"/>
              </a:ext>
            </a:extLst>
          </p:cNvPr>
          <p:cNvSpPr/>
          <p:nvPr/>
        </p:nvSpPr>
        <p:spPr>
          <a:xfrm>
            <a:off x="2348295" y="4231115"/>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7" name="直线">
            <a:extLst>
              <a:ext uri="{FF2B5EF4-FFF2-40B4-BE49-F238E27FC236}">
                <a16:creationId xmlns:a16="http://schemas.microsoft.com/office/drawing/2014/main" id="{AAB5ABE5-B1FF-D17C-5C61-7ABB4194E82B}"/>
              </a:ext>
            </a:extLst>
          </p:cNvPr>
          <p:cNvSpPr/>
          <p:nvPr/>
        </p:nvSpPr>
        <p:spPr>
          <a:xfrm>
            <a:off x="1649806" y="4224765"/>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9" name="矩形">
            <a:extLst>
              <a:ext uri="{FF2B5EF4-FFF2-40B4-BE49-F238E27FC236}">
                <a16:creationId xmlns:a16="http://schemas.microsoft.com/office/drawing/2014/main" id="{5D408C56-5393-5AD8-B503-D77294AA85D3}"/>
              </a:ext>
            </a:extLst>
          </p:cNvPr>
          <p:cNvSpPr/>
          <p:nvPr/>
        </p:nvSpPr>
        <p:spPr>
          <a:xfrm>
            <a:off x="3388708" y="387438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150" name="矩形">
            <a:extLst>
              <a:ext uri="{FF2B5EF4-FFF2-40B4-BE49-F238E27FC236}">
                <a16:creationId xmlns:a16="http://schemas.microsoft.com/office/drawing/2014/main" id="{0C1408CC-A3E2-08AD-F23A-1F7142C612F6}"/>
              </a:ext>
            </a:extLst>
          </p:cNvPr>
          <p:cNvSpPr/>
          <p:nvPr/>
        </p:nvSpPr>
        <p:spPr>
          <a:xfrm>
            <a:off x="4273433" y="387515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151" name="矩形">
            <a:extLst>
              <a:ext uri="{FF2B5EF4-FFF2-40B4-BE49-F238E27FC236}">
                <a16:creationId xmlns:a16="http://schemas.microsoft.com/office/drawing/2014/main" id="{3AD5B7A8-339F-8B66-58FD-E7E806323CD2}"/>
              </a:ext>
            </a:extLst>
          </p:cNvPr>
          <p:cNvSpPr/>
          <p:nvPr/>
        </p:nvSpPr>
        <p:spPr>
          <a:xfrm>
            <a:off x="3388708" y="460779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152" name="矩形">
            <a:extLst>
              <a:ext uri="{FF2B5EF4-FFF2-40B4-BE49-F238E27FC236}">
                <a16:creationId xmlns:a16="http://schemas.microsoft.com/office/drawing/2014/main" id="{B275CF22-00A7-65C7-F89D-1B2CB74D8BA3}"/>
              </a:ext>
            </a:extLst>
          </p:cNvPr>
          <p:cNvSpPr/>
          <p:nvPr/>
        </p:nvSpPr>
        <p:spPr>
          <a:xfrm>
            <a:off x="4273433" y="462055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53" name="直线">
            <a:extLst>
              <a:ext uri="{FF2B5EF4-FFF2-40B4-BE49-F238E27FC236}">
                <a16:creationId xmlns:a16="http://schemas.microsoft.com/office/drawing/2014/main" id="{E710061B-E130-6C8D-C388-E1E4DD512799}"/>
              </a:ext>
            </a:extLst>
          </p:cNvPr>
          <p:cNvSpPr/>
          <p:nvPr/>
        </p:nvSpPr>
        <p:spPr>
          <a:xfrm>
            <a:off x="3751722" y="4058597"/>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4" name="直线">
            <a:extLst>
              <a:ext uri="{FF2B5EF4-FFF2-40B4-BE49-F238E27FC236}">
                <a16:creationId xmlns:a16="http://schemas.microsoft.com/office/drawing/2014/main" id="{3B0BE2F1-1F14-3051-66A6-6CE05ED62CB5}"/>
              </a:ext>
            </a:extLst>
          </p:cNvPr>
          <p:cNvSpPr/>
          <p:nvPr/>
        </p:nvSpPr>
        <p:spPr>
          <a:xfrm>
            <a:off x="3770773" y="4762700"/>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5" name="直线">
            <a:extLst>
              <a:ext uri="{FF2B5EF4-FFF2-40B4-BE49-F238E27FC236}">
                <a16:creationId xmlns:a16="http://schemas.microsoft.com/office/drawing/2014/main" id="{DC08D247-2DD7-7B15-9700-23554BD1DD99}"/>
              </a:ext>
            </a:extLst>
          </p:cNvPr>
          <p:cNvSpPr/>
          <p:nvPr/>
        </p:nvSpPr>
        <p:spPr>
          <a:xfrm>
            <a:off x="3567576" y="4253440"/>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6" name="直线">
            <a:extLst>
              <a:ext uri="{FF2B5EF4-FFF2-40B4-BE49-F238E27FC236}">
                <a16:creationId xmlns:a16="http://schemas.microsoft.com/office/drawing/2014/main" id="{640EBC38-1471-D349-2061-541982C63B12}"/>
              </a:ext>
            </a:extLst>
          </p:cNvPr>
          <p:cNvSpPr/>
          <p:nvPr/>
        </p:nvSpPr>
        <p:spPr>
          <a:xfrm>
            <a:off x="4450212" y="4247089"/>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7" name="直线">
            <a:extLst>
              <a:ext uri="{FF2B5EF4-FFF2-40B4-BE49-F238E27FC236}">
                <a16:creationId xmlns:a16="http://schemas.microsoft.com/office/drawing/2014/main" id="{16EC72B3-8230-3E3E-2502-4A6105245A0C}"/>
              </a:ext>
            </a:extLst>
          </p:cNvPr>
          <p:cNvSpPr/>
          <p:nvPr/>
        </p:nvSpPr>
        <p:spPr>
          <a:xfrm>
            <a:off x="3751722" y="4240740"/>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8" name="直线">
            <a:extLst>
              <a:ext uri="{FF2B5EF4-FFF2-40B4-BE49-F238E27FC236}">
                <a16:creationId xmlns:a16="http://schemas.microsoft.com/office/drawing/2014/main" id="{5C91AB22-9C99-180A-E997-7DC1A5E7D84F}"/>
              </a:ext>
            </a:extLst>
          </p:cNvPr>
          <p:cNvSpPr/>
          <p:nvPr/>
        </p:nvSpPr>
        <p:spPr>
          <a:xfrm rot="21600000" flipH="1">
            <a:off x="3758073" y="4253440"/>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9" name="直线">
            <a:extLst>
              <a:ext uri="{FF2B5EF4-FFF2-40B4-BE49-F238E27FC236}">
                <a16:creationId xmlns:a16="http://schemas.microsoft.com/office/drawing/2014/main" id="{AC2D381E-D66D-0C91-40F8-1A8977F6D0A1}"/>
              </a:ext>
            </a:extLst>
          </p:cNvPr>
          <p:cNvSpPr/>
          <p:nvPr/>
        </p:nvSpPr>
        <p:spPr>
          <a:xfrm>
            <a:off x="2545141" y="4783556"/>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0" name="直线">
            <a:extLst>
              <a:ext uri="{FF2B5EF4-FFF2-40B4-BE49-F238E27FC236}">
                <a16:creationId xmlns:a16="http://schemas.microsoft.com/office/drawing/2014/main" id="{EC33F7EA-1152-2129-8793-055516C8B8D9}"/>
              </a:ext>
            </a:extLst>
          </p:cNvPr>
          <p:cNvSpPr/>
          <p:nvPr/>
        </p:nvSpPr>
        <p:spPr>
          <a:xfrm>
            <a:off x="1465558" y="3138826"/>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1" name="直线">
            <a:extLst>
              <a:ext uri="{FF2B5EF4-FFF2-40B4-BE49-F238E27FC236}">
                <a16:creationId xmlns:a16="http://schemas.microsoft.com/office/drawing/2014/main" id="{71EA69C4-37FD-C1CB-CA35-98D2CAF385F7}"/>
              </a:ext>
            </a:extLst>
          </p:cNvPr>
          <p:cNvSpPr/>
          <p:nvPr/>
        </p:nvSpPr>
        <p:spPr>
          <a:xfrm>
            <a:off x="4430964" y="3151524"/>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2" name="直线">
            <a:extLst>
              <a:ext uri="{FF2B5EF4-FFF2-40B4-BE49-F238E27FC236}">
                <a16:creationId xmlns:a16="http://schemas.microsoft.com/office/drawing/2014/main" id="{CD8E91B9-DF97-28A4-5DD4-5878DDF8DDD1}"/>
              </a:ext>
            </a:extLst>
          </p:cNvPr>
          <p:cNvSpPr/>
          <p:nvPr/>
        </p:nvSpPr>
        <p:spPr>
          <a:xfrm>
            <a:off x="2551392" y="3126126"/>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4" name="Rounded Rectangle 163">
            <a:extLst>
              <a:ext uri="{FF2B5EF4-FFF2-40B4-BE49-F238E27FC236}">
                <a16:creationId xmlns:a16="http://schemas.microsoft.com/office/drawing/2014/main" id="{3D8F26D2-3321-2B5C-F69F-CCC1484B04EE}"/>
              </a:ext>
            </a:extLst>
          </p:cNvPr>
          <p:cNvSpPr/>
          <p:nvPr/>
        </p:nvSpPr>
        <p:spPr>
          <a:xfrm rot="16200000">
            <a:off x="-868045" y="3275719"/>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165" name="Straight Arrow Connector 164">
            <a:extLst>
              <a:ext uri="{FF2B5EF4-FFF2-40B4-BE49-F238E27FC236}">
                <a16:creationId xmlns:a16="http://schemas.microsoft.com/office/drawing/2014/main" id="{65379004-4E74-6DF0-704E-AAB05C156F48}"/>
              </a:ext>
            </a:extLst>
          </p:cNvPr>
          <p:cNvCxnSpPr>
            <a:stCxn id="121" idx="1"/>
          </p:cNvCxnSpPr>
          <p:nvPr/>
        </p:nvCxnSpPr>
        <p:spPr>
          <a:xfrm flipH="1">
            <a:off x="813435" y="2220984"/>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166" name="Straight Arrow Connector 165">
            <a:extLst>
              <a:ext uri="{FF2B5EF4-FFF2-40B4-BE49-F238E27FC236}">
                <a16:creationId xmlns:a16="http://schemas.microsoft.com/office/drawing/2014/main" id="{05DBC56C-9B19-D38B-890B-CA75863FD2C9}"/>
              </a:ext>
            </a:extLst>
          </p:cNvPr>
          <p:cNvCxnSpPr>
            <a:stCxn id="141" idx="1"/>
          </p:cNvCxnSpPr>
          <p:nvPr/>
        </p:nvCxnSpPr>
        <p:spPr>
          <a:xfrm flipH="1">
            <a:off x="813435" y="4790194"/>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167" name="Elbow Connector 166">
            <a:extLst>
              <a:ext uri="{FF2B5EF4-FFF2-40B4-BE49-F238E27FC236}">
                <a16:creationId xmlns:a16="http://schemas.microsoft.com/office/drawing/2014/main" id="{7BAA44C2-2004-7DA3-BB78-DC36E6C069F3}"/>
              </a:ext>
            </a:extLst>
          </p:cNvPr>
          <p:cNvCxnSpPr>
            <a:cxnSpLocks/>
            <a:endCxn id="164" idx="1"/>
          </p:cNvCxnSpPr>
          <p:nvPr/>
        </p:nvCxnSpPr>
        <p:spPr>
          <a:xfrm rot="5400000" flipH="1">
            <a:off x="2519680" y="3061724"/>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169" name="矩形">
            <a:extLst>
              <a:ext uri="{FF2B5EF4-FFF2-40B4-BE49-F238E27FC236}">
                <a16:creationId xmlns:a16="http://schemas.microsoft.com/office/drawing/2014/main" id="{4C5734FC-75AE-B124-466D-7AE0107AD598}"/>
              </a:ext>
            </a:extLst>
          </p:cNvPr>
          <p:cNvSpPr/>
          <p:nvPr/>
        </p:nvSpPr>
        <p:spPr>
          <a:xfrm>
            <a:off x="4267032" y="276728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170" name="Elbow Connector 169">
            <a:extLst>
              <a:ext uri="{FF2B5EF4-FFF2-40B4-BE49-F238E27FC236}">
                <a16:creationId xmlns:a16="http://schemas.microsoft.com/office/drawing/2014/main" id="{9B0B1EAF-726A-D79C-D061-C5D5A4035977}"/>
              </a:ext>
            </a:extLst>
          </p:cNvPr>
          <p:cNvCxnSpPr>
            <a:cxnSpLocks/>
          </p:cNvCxnSpPr>
          <p:nvPr/>
        </p:nvCxnSpPr>
        <p:spPr>
          <a:xfrm rot="16200000" flipV="1">
            <a:off x="2518093" y="103577"/>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172" name="矩形">
            <a:extLst>
              <a:ext uri="{FF2B5EF4-FFF2-40B4-BE49-F238E27FC236}">
                <a16:creationId xmlns:a16="http://schemas.microsoft.com/office/drawing/2014/main" id="{4FB72FE9-2533-5256-02A3-FFA08052DB52}"/>
              </a:ext>
            </a:extLst>
          </p:cNvPr>
          <p:cNvSpPr/>
          <p:nvPr/>
        </p:nvSpPr>
        <p:spPr>
          <a:xfrm>
            <a:off x="4266063" y="208656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S11</a:t>
            </a:r>
          </a:p>
        </p:txBody>
      </p:sp>
      <p:sp>
        <p:nvSpPr>
          <p:cNvPr id="136" name="直线">
            <a:extLst>
              <a:ext uri="{FF2B5EF4-FFF2-40B4-BE49-F238E27FC236}">
                <a16:creationId xmlns:a16="http://schemas.microsoft.com/office/drawing/2014/main" id="{36F32DA2-FE89-375E-A9EB-241B900D22A6}"/>
              </a:ext>
            </a:extLst>
          </p:cNvPr>
          <p:cNvSpPr/>
          <p:nvPr/>
        </p:nvSpPr>
        <p:spPr>
          <a:xfrm>
            <a:off x="4456463" y="2411861"/>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Tree>
    <p:custDataLst>
      <p:tags r:id="rId1"/>
    </p:custDataLst>
    <p:extLst>
      <p:ext uri="{BB962C8B-B14F-4D97-AF65-F5344CB8AC3E}">
        <p14:creationId xmlns:p14="http://schemas.microsoft.com/office/powerpoint/2010/main" val="2058628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A062F6B-843D-DF68-7D7B-341147C241FA}"/>
              </a:ext>
            </a:extLst>
          </p:cNvPr>
          <p:cNvSpPr/>
          <p:nvPr/>
        </p:nvSpPr>
        <p:spPr>
          <a:xfrm>
            <a:off x="9788151" y="3404547"/>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5B3767-4F10-10F1-FBFD-0BE29B7E12A8}"/>
              </a:ext>
            </a:extLst>
          </p:cNvPr>
          <p:cNvSpPr/>
          <p:nvPr/>
        </p:nvSpPr>
        <p:spPr>
          <a:xfrm>
            <a:off x="9903310" y="3706518"/>
            <a:ext cx="927921" cy="33835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A0B4CE6-2355-8C82-B46D-764705495D47}"/>
              </a:ext>
            </a:extLst>
          </p:cNvPr>
          <p:cNvSpPr/>
          <p:nvPr/>
        </p:nvSpPr>
        <p:spPr>
          <a:xfrm>
            <a:off x="8052119" y="3434866"/>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CCEBD2F2-6889-BE0F-C5CB-AC74B991C8A3}"/>
              </a:ext>
            </a:extLst>
          </p:cNvPr>
          <p:cNvSpPr/>
          <p:nvPr/>
        </p:nvSpPr>
        <p:spPr>
          <a:xfrm>
            <a:off x="8167278" y="3736837"/>
            <a:ext cx="927921" cy="33835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7BA38D1-8783-7446-CDC9-7287087679A4}"/>
              </a:ext>
            </a:extLst>
          </p:cNvPr>
          <p:cNvSpPr/>
          <p:nvPr/>
        </p:nvSpPr>
        <p:spPr>
          <a:xfrm>
            <a:off x="6694500" y="3418873"/>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DAB7541B-0681-0072-1561-9A38F9254895}"/>
              </a:ext>
            </a:extLst>
          </p:cNvPr>
          <p:cNvSpPr/>
          <p:nvPr/>
        </p:nvSpPr>
        <p:spPr>
          <a:xfrm>
            <a:off x="6809659" y="3720844"/>
            <a:ext cx="927921" cy="33835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FB3614-473D-A7E5-9117-DAE9C2B37713}"/>
              </a:ext>
            </a:extLst>
          </p:cNvPr>
          <p:cNvSpPr/>
          <p:nvPr/>
        </p:nvSpPr>
        <p:spPr>
          <a:xfrm>
            <a:off x="5326894" y="3408961"/>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AAEBE6C8-4B3D-1B7A-BA42-365EBCA05D73}"/>
              </a:ext>
            </a:extLst>
          </p:cNvPr>
          <p:cNvSpPr/>
          <p:nvPr/>
        </p:nvSpPr>
        <p:spPr>
          <a:xfrm>
            <a:off x="5442053" y="3710932"/>
            <a:ext cx="927921" cy="33835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199" y="9017"/>
            <a:ext cx="11205411" cy="1268603"/>
          </a:xfrm>
        </p:spPr>
        <p:txBody>
          <a:bodyPr>
            <a:normAutofit/>
          </a:bodyPr>
          <a:lstStyle/>
          <a:p>
            <a:r>
              <a:rPr lang="en-US" dirty="0">
                <a:latin typeface="+mn-lt"/>
              </a:rPr>
              <a:t>Observation: </a:t>
            </a:r>
            <a:r>
              <a:rPr lang="en-US" b="0" dirty="0">
                <a:latin typeface="+mn-lt"/>
              </a:rPr>
              <a:t>Massive parallelism inside stack</a:t>
            </a:r>
          </a:p>
        </p:txBody>
      </p:sp>
      <p:sp>
        <p:nvSpPr>
          <p:cNvPr id="4" name="TextBox 3">
            <a:extLst>
              <a:ext uri="{FF2B5EF4-FFF2-40B4-BE49-F238E27FC236}">
                <a16:creationId xmlns:a16="http://schemas.microsoft.com/office/drawing/2014/main" id="{CDFD63BB-BA83-4F47-A7B9-74B93D7E0B1D}"/>
              </a:ext>
            </a:extLst>
          </p:cNvPr>
          <p:cNvSpPr txBox="1"/>
          <p:nvPr/>
        </p:nvSpPr>
        <p:spPr>
          <a:xfrm>
            <a:off x="0" y="1107917"/>
            <a:ext cx="12514157"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We observe immense intra-stack parallelism for parallel accesses</a:t>
            </a:r>
          </a:p>
        </p:txBody>
      </p:sp>
      <p:sp>
        <p:nvSpPr>
          <p:cNvPr id="110" name="直线">
            <a:extLst>
              <a:ext uri="{FF2B5EF4-FFF2-40B4-BE49-F238E27FC236}">
                <a16:creationId xmlns:a16="http://schemas.microsoft.com/office/drawing/2014/main" id="{1A6ADC0E-7C3B-6665-A6A8-2E5978E24141}"/>
              </a:ext>
            </a:extLst>
          </p:cNvPr>
          <p:cNvSpPr/>
          <p:nvPr/>
        </p:nvSpPr>
        <p:spPr>
          <a:xfrm rot="21600000" flipH="1">
            <a:off x="3776893" y="2426531"/>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16" name="直线">
            <a:extLst>
              <a:ext uri="{FF2B5EF4-FFF2-40B4-BE49-F238E27FC236}">
                <a16:creationId xmlns:a16="http://schemas.microsoft.com/office/drawing/2014/main" id="{6A58BECA-A866-B866-C3DA-18A91F188348}"/>
              </a:ext>
            </a:extLst>
          </p:cNvPr>
          <p:cNvSpPr/>
          <p:nvPr/>
        </p:nvSpPr>
        <p:spPr>
          <a:xfrm rot="21600000" flipH="1">
            <a:off x="1662407" y="4250786"/>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0" name="直线">
            <a:extLst>
              <a:ext uri="{FF2B5EF4-FFF2-40B4-BE49-F238E27FC236}">
                <a16:creationId xmlns:a16="http://schemas.microsoft.com/office/drawing/2014/main" id="{78F83AE1-D0E2-9CDD-7680-2C7E1DDDBA47}"/>
              </a:ext>
            </a:extLst>
          </p:cNvPr>
          <p:cNvSpPr/>
          <p:nvPr/>
        </p:nvSpPr>
        <p:spPr>
          <a:xfrm rot="21600000" flipH="1">
            <a:off x="2508620" y="3160022"/>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1" name="矩形">
            <a:extLst>
              <a:ext uri="{FF2B5EF4-FFF2-40B4-BE49-F238E27FC236}">
                <a16:creationId xmlns:a16="http://schemas.microsoft.com/office/drawing/2014/main" id="{6A299802-B4FC-3FD0-E6C7-68315541D5D0}"/>
              </a:ext>
            </a:extLst>
          </p:cNvPr>
          <p:cNvSpPr/>
          <p:nvPr/>
        </p:nvSpPr>
        <p:spPr>
          <a:xfrm>
            <a:off x="1293041" y="202318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22" name="矩形">
            <a:extLst>
              <a:ext uri="{FF2B5EF4-FFF2-40B4-BE49-F238E27FC236}">
                <a16:creationId xmlns:a16="http://schemas.microsoft.com/office/drawing/2014/main" id="{FB32689F-4580-4467-8387-FA4B3BC2E299}"/>
              </a:ext>
            </a:extLst>
          </p:cNvPr>
          <p:cNvSpPr/>
          <p:nvPr/>
        </p:nvSpPr>
        <p:spPr>
          <a:xfrm>
            <a:off x="2169327" y="202318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a:t>
            </a: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3</a:t>
            </a:r>
          </a:p>
        </p:txBody>
      </p:sp>
      <p:sp>
        <p:nvSpPr>
          <p:cNvPr id="123" name="矩形">
            <a:extLst>
              <a:ext uri="{FF2B5EF4-FFF2-40B4-BE49-F238E27FC236}">
                <a16:creationId xmlns:a16="http://schemas.microsoft.com/office/drawing/2014/main" id="{50F1774C-02E2-9BD6-3AD2-688EF396C174}"/>
              </a:ext>
            </a:extLst>
          </p:cNvPr>
          <p:cNvSpPr/>
          <p:nvPr/>
        </p:nvSpPr>
        <p:spPr>
          <a:xfrm>
            <a:off x="1293041" y="275659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24" name="矩形">
            <a:extLst>
              <a:ext uri="{FF2B5EF4-FFF2-40B4-BE49-F238E27FC236}">
                <a16:creationId xmlns:a16="http://schemas.microsoft.com/office/drawing/2014/main" id="{DE3D3089-E4A9-22FE-4216-5831D09D4DE7}"/>
              </a:ext>
            </a:extLst>
          </p:cNvPr>
          <p:cNvSpPr/>
          <p:nvPr/>
        </p:nvSpPr>
        <p:spPr>
          <a:xfrm>
            <a:off x="2169327" y="275659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2</a:t>
            </a:r>
          </a:p>
        </p:txBody>
      </p:sp>
      <p:sp>
        <p:nvSpPr>
          <p:cNvPr id="125" name="直线">
            <a:extLst>
              <a:ext uri="{FF2B5EF4-FFF2-40B4-BE49-F238E27FC236}">
                <a16:creationId xmlns:a16="http://schemas.microsoft.com/office/drawing/2014/main" id="{B3E8ADCC-41C2-E253-2DFF-A9469FB9B94E}"/>
              </a:ext>
            </a:extLst>
          </p:cNvPr>
          <p:cNvSpPr/>
          <p:nvPr/>
        </p:nvSpPr>
        <p:spPr>
          <a:xfrm>
            <a:off x="1656056" y="2207394"/>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6" name="直线">
            <a:extLst>
              <a:ext uri="{FF2B5EF4-FFF2-40B4-BE49-F238E27FC236}">
                <a16:creationId xmlns:a16="http://schemas.microsoft.com/office/drawing/2014/main" id="{4D0D004D-4BBC-A173-B755-3DD953C7993A}"/>
              </a:ext>
            </a:extLst>
          </p:cNvPr>
          <p:cNvSpPr/>
          <p:nvPr/>
        </p:nvSpPr>
        <p:spPr>
          <a:xfrm>
            <a:off x="1675105" y="2941979"/>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7" name="直线">
            <a:extLst>
              <a:ext uri="{FF2B5EF4-FFF2-40B4-BE49-F238E27FC236}">
                <a16:creationId xmlns:a16="http://schemas.microsoft.com/office/drawing/2014/main" id="{D3E21834-2685-7408-57E7-CC5700C90532}"/>
              </a:ext>
            </a:extLst>
          </p:cNvPr>
          <p:cNvSpPr/>
          <p:nvPr/>
        </p:nvSpPr>
        <p:spPr>
          <a:xfrm>
            <a:off x="1471908" y="2402236"/>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8" name="直线">
            <a:extLst>
              <a:ext uri="{FF2B5EF4-FFF2-40B4-BE49-F238E27FC236}">
                <a16:creationId xmlns:a16="http://schemas.microsoft.com/office/drawing/2014/main" id="{D506140D-DB59-DB27-2839-70E9D01C5183}"/>
              </a:ext>
            </a:extLst>
          </p:cNvPr>
          <p:cNvSpPr/>
          <p:nvPr/>
        </p:nvSpPr>
        <p:spPr>
          <a:xfrm>
            <a:off x="2354545" y="2395886"/>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9" name="直线">
            <a:extLst>
              <a:ext uri="{FF2B5EF4-FFF2-40B4-BE49-F238E27FC236}">
                <a16:creationId xmlns:a16="http://schemas.microsoft.com/office/drawing/2014/main" id="{411086B3-4101-594D-13A1-FC5B836D3E98}"/>
              </a:ext>
            </a:extLst>
          </p:cNvPr>
          <p:cNvSpPr/>
          <p:nvPr/>
        </p:nvSpPr>
        <p:spPr>
          <a:xfrm>
            <a:off x="1656056" y="2389537"/>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0" name="直线">
            <a:extLst>
              <a:ext uri="{FF2B5EF4-FFF2-40B4-BE49-F238E27FC236}">
                <a16:creationId xmlns:a16="http://schemas.microsoft.com/office/drawing/2014/main" id="{3C3C6F6E-801D-9C65-485F-0EB658C992D5}"/>
              </a:ext>
            </a:extLst>
          </p:cNvPr>
          <p:cNvSpPr/>
          <p:nvPr/>
        </p:nvSpPr>
        <p:spPr>
          <a:xfrm rot="21600000" flipH="1">
            <a:off x="1662406" y="2402236"/>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1" name="矩形">
            <a:extLst>
              <a:ext uri="{FF2B5EF4-FFF2-40B4-BE49-F238E27FC236}">
                <a16:creationId xmlns:a16="http://schemas.microsoft.com/office/drawing/2014/main" id="{8B8AD04B-11CA-3536-6B13-84DB68375D2A}"/>
              </a:ext>
            </a:extLst>
          </p:cNvPr>
          <p:cNvSpPr/>
          <p:nvPr/>
        </p:nvSpPr>
        <p:spPr>
          <a:xfrm>
            <a:off x="3394959" y="203915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2" name="矩形">
            <a:extLst>
              <a:ext uri="{FF2B5EF4-FFF2-40B4-BE49-F238E27FC236}">
                <a16:creationId xmlns:a16="http://schemas.microsoft.com/office/drawing/2014/main" id="{ECA43815-92BD-924F-5037-69C6B6F0A146}"/>
              </a:ext>
            </a:extLst>
          </p:cNvPr>
          <p:cNvSpPr/>
          <p:nvPr/>
        </p:nvSpPr>
        <p:spPr>
          <a:xfrm>
            <a:off x="3394959" y="276621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S9</a:t>
            </a:r>
          </a:p>
        </p:txBody>
      </p:sp>
      <p:sp>
        <p:nvSpPr>
          <p:cNvPr id="133" name="直线">
            <a:extLst>
              <a:ext uri="{FF2B5EF4-FFF2-40B4-BE49-F238E27FC236}">
                <a16:creationId xmlns:a16="http://schemas.microsoft.com/office/drawing/2014/main" id="{07BA9EEE-493E-1EBE-6B0A-1A3EE256781E}"/>
              </a:ext>
            </a:extLst>
          </p:cNvPr>
          <p:cNvSpPr/>
          <p:nvPr/>
        </p:nvSpPr>
        <p:spPr>
          <a:xfrm>
            <a:off x="3757974" y="2223369"/>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4" name="直线">
            <a:extLst>
              <a:ext uri="{FF2B5EF4-FFF2-40B4-BE49-F238E27FC236}">
                <a16:creationId xmlns:a16="http://schemas.microsoft.com/office/drawing/2014/main" id="{D13DFE20-8E10-3FFE-81A0-29FF7B62DEE9}"/>
              </a:ext>
            </a:extLst>
          </p:cNvPr>
          <p:cNvSpPr/>
          <p:nvPr/>
        </p:nvSpPr>
        <p:spPr>
          <a:xfrm>
            <a:off x="3777023" y="2957953"/>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5" name="直线">
            <a:extLst>
              <a:ext uri="{FF2B5EF4-FFF2-40B4-BE49-F238E27FC236}">
                <a16:creationId xmlns:a16="http://schemas.microsoft.com/office/drawing/2014/main" id="{19259B13-0023-D784-6695-AF5D3D03CD50}"/>
              </a:ext>
            </a:extLst>
          </p:cNvPr>
          <p:cNvSpPr/>
          <p:nvPr/>
        </p:nvSpPr>
        <p:spPr>
          <a:xfrm>
            <a:off x="3573826" y="241821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7" name="直线">
            <a:extLst>
              <a:ext uri="{FF2B5EF4-FFF2-40B4-BE49-F238E27FC236}">
                <a16:creationId xmlns:a16="http://schemas.microsoft.com/office/drawing/2014/main" id="{C39F5BD6-1DC2-D703-AD0F-4A7E1FBE8027}"/>
              </a:ext>
            </a:extLst>
          </p:cNvPr>
          <p:cNvSpPr/>
          <p:nvPr/>
        </p:nvSpPr>
        <p:spPr>
          <a:xfrm>
            <a:off x="3757972" y="2395001"/>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8" name="直线">
            <a:extLst>
              <a:ext uri="{FF2B5EF4-FFF2-40B4-BE49-F238E27FC236}">
                <a16:creationId xmlns:a16="http://schemas.microsoft.com/office/drawing/2014/main" id="{74A0CA8D-A73E-014D-4216-09FA6656D32A}"/>
              </a:ext>
            </a:extLst>
          </p:cNvPr>
          <p:cNvSpPr/>
          <p:nvPr/>
        </p:nvSpPr>
        <p:spPr>
          <a:xfrm>
            <a:off x="2551392" y="221809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9" name="矩形">
            <a:extLst>
              <a:ext uri="{FF2B5EF4-FFF2-40B4-BE49-F238E27FC236}">
                <a16:creationId xmlns:a16="http://schemas.microsoft.com/office/drawing/2014/main" id="{00906C82-413F-EE0B-69FD-010BDCCD0E29}"/>
              </a:ext>
            </a:extLst>
          </p:cNvPr>
          <p:cNvSpPr/>
          <p:nvPr/>
        </p:nvSpPr>
        <p:spPr>
          <a:xfrm>
            <a:off x="1286792" y="385840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0" name="矩形">
            <a:extLst>
              <a:ext uri="{FF2B5EF4-FFF2-40B4-BE49-F238E27FC236}">
                <a16:creationId xmlns:a16="http://schemas.microsoft.com/office/drawing/2014/main" id="{E9BBE08C-BAE9-8DD1-B0BA-6DE303F491AC}"/>
              </a:ext>
            </a:extLst>
          </p:cNvPr>
          <p:cNvSpPr/>
          <p:nvPr/>
        </p:nvSpPr>
        <p:spPr>
          <a:xfrm>
            <a:off x="2163078" y="385840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a:t>
            </a:r>
            <a:r>
              <a:rPr lang="en-US" altLang="en-US" b="1" dirty="0">
                <a:solidFill>
                  <a:schemeClr val="bg1"/>
                </a:solidFill>
                <a:ea typeface="Droid Sans Fallback" panose="020B0502000000000001" charset="-122"/>
                <a:cs typeface="Antykwa Poltawskiego Light" panose="00000400000000000000" charset="0"/>
              </a:rPr>
              <a:t>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1" name="矩形">
            <a:extLst>
              <a:ext uri="{FF2B5EF4-FFF2-40B4-BE49-F238E27FC236}">
                <a16:creationId xmlns:a16="http://schemas.microsoft.com/office/drawing/2014/main" id="{4D4E0215-57A4-F994-BBD0-849D76FB06FB}"/>
              </a:ext>
            </a:extLst>
          </p:cNvPr>
          <p:cNvSpPr/>
          <p:nvPr/>
        </p:nvSpPr>
        <p:spPr>
          <a:xfrm>
            <a:off x="1286792" y="459182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2" name="矩形">
            <a:extLst>
              <a:ext uri="{FF2B5EF4-FFF2-40B4-BE49-F238E27FC236}">
                <a16:creationId xmlns:a16="http://schemas.microsoft.com/office/drawing/2014/main" id="{014C5A3A-7095-7E00-6DC0-9F6C40680BD1}"/>
              </a:ext>
            </a:extLst>
          </p:cNvPr>
          <p:cNvSpPr/>
          <p:nvPr/>
        </p:nvSpPr>
        <p:spPr>
          <a:xfrm>
            <a:off x="2163078" y="459182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3" name="直线">
            <a:extLst>
              <a:ext uri="{FF2B5EF4-FFF2-40B4-BE49-F238E27FC236}">
                <a16:creationId xmlns:a16="http://schemas.microsoft.com/office/drawing/2014/main" id="{9FF6A7E1-B0B6-1EEC-14C6-EEE2340EFB52}"/>
              </a:ext>
            </a:extLst>
          </p:cNvPr>
          <p:cNvSpPr/>
          <p:nvPr/>
        </p:nvSpPr>
        <p:spPr>
          <a:xfrm>
            <a:off x="1649806" y="4042622"/>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4" name="直线">
            <a:extLst>
              <a:ext uri="{FF2B5EF4-FFF2-40B4-BE49-F238E27FC236}">
                <a16:creationId xmlns:a16="http://schemas.microsoft.com/office/drawing/2014/main" id="{D103FFA6-5D33-511F-0C3C-8EE4959B8AAA}"/>
              </a:ext>
            </a:extLst>
          </p:cNvPr>
          <p:cNvSpPr/>
          <p:nvPr/>
        </p:nvSpPr>
        <p:spPr>
          <a:xfrm>
            <a:off x="1668856" y="4777204"/>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5" name="直线">
            <a:extLst>
              <a:ext uri="{FF2B5EF4-FFF2-40B4-BE49-F238E27FC236}">
                <a16:creationId xmlns:a16="http://schemas.microsoft.com/office/drawing/2014/main" id="{828F670F-AB7B-A80F-8FE4-DDE7EEC67B8F}"/>
              </a:ext>
            </a:extLst>
          </p:cNvPr>
          <p:cNvSpPr/>
          <p:nvPr/>
        </p:nvSpPr>
        <p:spPr>
          <a:xfrm>
            <a:off x="1465659" y="4237465"/>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6" name="直线">
            <a:extLst>
              <a:ext uri="{FF2B5EF4-FFF2-40B4-BE49-F238E27FC236}">
                <a16:creationId xmlns:a16="http://schemas.microsoft.com/office/drawing/2014/main" id="{8EFE60FD-4763-1411-E345-041C9D6C1787}"/>
              </a:ext>
            </a:extLst>
          </p:cNvPr>
          <p:cNvSpPr/>
          <p:nvPr/>
        </p:nvSpPr>
        <p:spPr>
          <a:xfrm>
            <a:off x="2348295" y="4231115"/>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7" name="直线">
            <a:extLst>
              <a:ext uri="{FF2B5EF4-FFF2-40B4-BE49-F238E27FC236}">
                <a16:creationId xmlns:a16="http://schemas.microsoft.com/office/drawing/2014/main" id="{AAB5ABE5-B1FF-D17C-5C61-7ABB4194E82B}"/>
              </a:ext>
            </a:extLst>
          </p:cNvPr>
          <p:cNvSpPr/>
          <p:nvPr/>
        </p:nvSpPr>
        <p:spPr>
          <a:xfrm>
            <a:off x="1649806" y="4224765"/>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9" name="矩形">
            <a:extLst>
              <a:ext uri="{FF2B5EF4-FFF2-40B4-BE49-F238E27FC236}">
                <a16:creationId xmlns:a16="http://schemas.microsoft.com/office/drawing/2014/main" id="{5D408C56-5393-5AD8-B503-D77294AA85D3}"/>
              </a:ext>
            </a:extLst>
          </p:cNvPr>
          <p:cNvSpPr/>
          <p:nvPr/>
        </p:nvSpPr>
        <p:spPr>
          <a:xfrm>
            <a:off x="3388708" y="387438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150" name="矩形">
            <a:extLst>
              <a:ext uri="{FF2B5EF4-FFF2-40B4-BE49-F238E27FC236}">
                <a16:creationId xmlns:a16="http://schemas.microsoft.com/office/drawing/2014/main" id="{0C1408CC-A3E2-08AD-F23A-1F7142C612F6}"/>
              </a:ext>
            </a:extLst>
          </p:cNvPr>
          <p:cNvSpPr/>
          <p:nvPr/>
        </p:nvSpPr>
        <p:spPr>
          <a:xfrm>
            <a:off x="4273433" y="387515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151" name="矩形">
            <a:extLst>
              <a:ext uri="{FF2B5EF4-FFF2-40B4-BE49-F238E27FC236}">
                <a16:creationId xmlns:a16="http://schemas.microsoft.com/office/drawing/2014/main" id="{3AD5B7A8-339F-8B66-58FD-E7E806323CD2}"/>
              </a:ext>
            </a:extLst>
          </p:cNvPr>
          <p:cNvSpPr/>
          <p:nvPr/>
        </p:nvSpPr>
        <p:spPr>
          <a:xfrm>
            <a:off x="3388708" y="460779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152" name="矩形">
            <a:extLst>
              <a:ext uri="{FF2B5EF4-FFF2-40B4-BE49-F238E27FC236}">
                <a16:creationId xmlns:a16="http://schemas.microsoft.com/office/drawing/2014/main" id="{B275CF22-00A7-65C7-F89D-1B2CB74D8BA3}"/>
              </a:ext>
            </a:extLst>
          </p:cNvPr>
          <p:cNvSpPr/>
          <p:nvPr/>
        </p:nvSpPr>
        <p:spPr>
          <a:xfrm>
            <a:off x="4273433" y="462055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53" name="直线">
            <a:extLst>
              <a:ext uri="{FF2B5EF4-FFF2-40B4-BE49-F238E27FC236}">
                <a16:creationId xmlns:a16="http://schemas.microsoft.com/office/drawing/2014/main" id="{E710061B-E130-6C8D-C388-E1E4DD512799}"/>
              </a:ext>
            </a:extLst>
          </p:cNvPr>
          <p:cNvSpPr/>
          <p:nvPr/>
        </p:nvSpPr>
        <p:spPr>
          <a:xfrm>
            <a:off x="3751722" y="4058597"/>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4" name="直线">
            <a:extLst>
              <a:ext uri="{FF2B5EF4-FFF2-40B4-BE49-F238E27FC236}">
                <a16:creationId xmlns:a16="http://schemas.microsoft.com/office/drawing/2014/main" id="{3B0BE2F1-1F14-3051-66A6-6CE05ED62CB5}"/>
              </a:ext>
            </a:extLst>
          </p:cNvPr>
          <p:cNvSpPr/>
          <p:nvPr/>
        </p:nvSpPr>
        <p:spPr>
          <a:xfrm>
            <a:off x="3770773" y="4762700"/>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5" name="直线">
            <a:extLst>
              <a:ext uri="{FF2B5EF4-FFF2-40B4-BE49-F238E27FC236}">
                <a16:creationId xmlns:a16="http://schemas.microsoft.com/office/drawing/2014/main" id="{DC08D247-2DD7-7B15-9700-23554BD1DD99}"/>
              </a:ext>
            </a:extLst>
          </p:cNvPr>
          <p:cNvSpPr/>
          <p:nvPr/>
        </p:nvSpPr>
        <p:spPr>
          <a:xfrm>
            <a:off x="3567576" y="4253440"/>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6" name="直线">
            <a:extLst>
              <a:ext uri="{FF2B5EF4-FFF2-40B4-BE49-F238E27FC236}">
                <a16:creationId xmlns:a16="http://schemas.microsoft.com/office/drawing/2014/main" id="{640EBC38-1471-D349-2061-541982C63B12}"/>
              </a:ext>
            </a:extLst>
          </p:cNvPr>
          <p:cNvSpPr/>
          <p:nvPr/>
        </p:nvSpPr>
        <p:spPr>
          <a:xfrm>
            <a:off x="4450212" y="4247089"/>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7" name="直线">
            <a:extLst>
              <a:ext uri="{FF2B5EF4-FFF2-40B4-BE49-F238E27FC236}">
                <a16:creationId xmlns:a16="http://schemas.microsoft.com/office/drawing/2014/main" id="{16EC72B3-8230-3E3E-2502-4A6105245A0C}"/>
              </a:ext>
            </a:extLst>
          </p:cNvPr>
          <p:cNvSpPr/>
          <p:nvPr/>
        </p:nvSpPr>
        <p:spPr>
          <a:xfrm>
            <a:off x="3751722" y="4240740"/>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8" name="直线">
            <a:extLst>
              <a:ext uri="{FF2B5EF4-FFF2-40B4-BE49-F238E27FC236}">
                <a16:creationId xmlns:a16="http://schemas.microsoft.com/office/drawing/2014/main" id="{5C91AB22-9C99-180A-E997-7DC1A5E7D84F}"/>
              </a:ext>
            </a:extLst>
          </p:cNvPr>
          <p:cNvSpPr/>
          <p:nvPr/>
        </p:nvSpPr>
        <p:spPr>
          <a:xfrm rot="21600000" flipH="1">
            <a:off x="3758073" y="4253440"/>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9" name="直线">
            <a:extLst>
              <a:ext uri="{FF2B5EF4-FFF2-40B4-BE49-F238E27FC236}">
                <a16:creationId xmlns:a16="http://schemas.microsoft.com/office/drawing/2014/main" id="{AC2D381E-D66D-0C91-40F8-1A8977F6D0A1}"/>
              </a:ext>
            </a:extLst>
          </p:cNvPr>
          <p:cNvSpPr/>
          <p:nvPr/>
        </p:nvSpPr>
        <p:spPr>
          <a:xfrm>
            <a:off x="2545141" y="4783556"/>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0" name="直线">
            <a:extLst>
              <a:ext uri="{FF2B5EF4-FFF2-40B4-BE49-F238E27FC236}">
                <a16:creationId xmlns:a16="http://schemas.microsoft.com/office/drawing/2014/main" id="{EC33F7EA-1152-2129-8793-055516C8B8D9}"/>
              </a:ext>
            </a:extLst>
          </p:cNvPr>
          <p:cNvSpPr/>
          <p:nvPr/>
        </p:nvSpPr>
        <p:spPr>
          <a:xfrm>
            <a:off x="1465558" y="3138826"/>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1" name="直线">
            <a:extLst>
              <a:ext uri="{FF2B5EF4-FFF2-40B4-BE49-F238E27FC236}">
                <a16:creationId xmlns:a16="http://schemas.microsoft.com/office/drawing/2014/main" id="{71EA69C4-37FD-C1CB-CA35-98D2CAF385F7}"/>
              </a:ext>
            </a:extLst>
          </p:cNvPr>
          <p:cNvSpPr/>
          <p:nvPr/>
        </p:nvSpPr>
        <p:spPr>
          <a:xfrm>
            <a:off x="4430964" y="3151524"/>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2" name="直线">
            <a:extLst>
              <a:ext uri="{FF2B5EF4-FFF2-40B4-BE49-F238E27FC236}">
                <a16:creationId xmlns:a16="http://schemas.microsoft.com/office/drawing/2014/main" id="{CD8E91B9-DF97-28A4-5DD4-5878DDF8DDD1}"/>
              </a:ext>
            </a:extLst>
          </p:cNvPr>
          <p:cNvSpPr/>
          <p:nvPr/>
        </p:nvSpPr>
        <p:spPr>
          <a:xfrm>
            <a:off x="2551392" y="3126126"/>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4" name="Rounded Rectangle 163">
            <a:extLst>
              <a:ext uri="{FF2B5EF4-FFF2-40B4-BE49-F238E27FC236}">
                <a16:creationId xmlns:a16="http://schemas.microsoft.com/office/drawing/2014/main" id="{3D8F26D2-3321-2B5C-F69F-CCC1484B04EE}"/>
              </a:ext>
            </a:extLst>
          </p:cNvPr>
          <p:cNvSpPr/>
          <p:nvPr/>
        </p:nvSpPr>
        <p:spPr>
          <a:xfrm rot="16200000">
            <a:off x="-868045" y="3275719"/>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165" name="Straight Arrow Connector 164">
            <a:extLst>
              <a:ext uri="{FF2B5EF4-FFF2-40B4-BE49-F238E27FC236}">
                <a16:creationId xmlns:a16="http://schemas.microsoft.com/office/drawing/2014/main" id="{65379004-4E74-6DF0-704E-AAB05C156F48}"/>
              </a:ext>
            </a:extLst>
          </p:cNvPr>
          <p:cNvCxnSpPr>
            <a:stCxn id="121" idx="1"/>
          </p:cNvCxnSpPr>
          <p:nvPr/>
        </p:nvCxnSpPr>
        <p:spPr>
          <a:xfrm flipH="1">
            <a:off x="813435" y="2220984"/>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166" name="Straight Arrow Connector 165">
            <a:extLst>
              <a:ext uri="{FF2B5EF4-FFF2-40B4-BE49-F238E27FC236}">
                <a16:creationId xmlns:a16="http://schemas.microsoft.com/office/drawing/2014/main" id="{05DBC56C-9B19-D38B-890B-CA75863FD2C9}"/>
              </a:ext>
            </a:extLst>
          </p:cNvPr>
          <p:cNvCxnSpPr>
            <a:stCxn id="141" idx="1"/>
          </p:cNvCxnSpPr>
          <p:nvPr/>
        </p:nvCxnSpPr>
        <p:spPr>
          <a:xfrm flipH="1">
            <a:off x="813435" y="4790194"/>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167" name="Elbow Connector 166">
            <a:extLst>
              <a:ext uri="{FF2B5EF4-FFF2-40B4-BE49-F238E27FC236}">
                <a16:creationId xmlns:a16="http://schemas.microsoft.com/office/drawing/2014/main" id="{7BAA44C2-2004-7DA3-BB78-DC36E6C069F3}"/>
              </a:ext>
            </a:extLst>
          </p:cNvPr>
          <p:cNvCxnSpPr>
            <a:cxnSpLocks/>
            <a:endCxn id="164" idx="1"/>
          </p:cNvCxnSpPr>
          <p:nvPr/>
        </p:nvCxnSpPr>
        <p:spPr>
          <a:xfrm rot="5400000" flipH="1">
            <a:off x="2519680" y="3061724"/>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169" name="矩形">
            <a:extLst>
              <a:ext uri="{FF2B5EF4-FFF2-40B4-BE49-F238E27FC236}">
                <a16:creationId xmlns:a16="http://schemas.microsoft.com/office/drawing/2014/main" id="{4C5734FC-75AE-B124-466D-7AE0107AD598}"/>
              </a:ext>
            </a:extLst>
          </p:cNvPr>
          <p:cNvSpPr/>
          <p:nvPr/>
        </p:nvSpPr>
        <p:spPr>
          <a:xfrm>
            <a:off x="4267032" y="276728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170" name="Elbow Connector 169">
            <a:extLst>
              <a:ext uri="{FF2B5EF4-FFF2-40B4-BE49-F238E27FC236}">
                <a16:creationId xmlns:a16="http://schemas.microsoft.com/office/drawing/2014/main" id="{9B0B1EAF-726A-D79C-D061-C5D5A4035977}"/>
              </a:ext>
            </a:extLst>
          </p:cNvPr>
          <p:cNvCxnSpPr>
            <a:cxnSpLocks/>
          </p:cNvCxnSpPr>
          <p:nvPr/>
        </p:nvCxnSpPr>
        <p:spPr>
          <a:xfrm rot="16200000" flipV="1">
            <a:off x="2518093" y="103577"/>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172" name="矩形">
            <a:extLst>
              <a:ext uri="{FF2B5EF4-FFF2-40B4-BE49-F238E27FC236}">
                <a16:creationId xmlns:a16="http://schemas.microsoft.com/office/drawing/2014/main" id="{4FB72FE9-2533-5256-02A3-FFA08052DB52}"/>
              </a:ext>
            </a:extLst>
          </p:cNvPr>
          <p:cNvSpPr/>
          <p:nvPr/>
        </p:nvSpPr>
        <p:spPr>
          <a:xfrm>
            <a:off x="4266063" y="208656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S11</a:t>
            </a:r>
          </a:p>
        </p:txBody>
      </p:sp>
      <p:sp>
        <p:nvSpPr>
          <p:cNvPr id="136" name="直线">
            <a:extLst>
              <a:ext uri="{FF2B5EF4-FFF2-40B4-BE49-F238E27FC236}">
                <a16:creationId xmlns:a16="http://schemas.microsoft.com/office/drawing/2014/main" id="{36F32DA2-FE89-375E-A9EB-241B900D22A6}"/>
              </a:ext>
            </a:extLst>
          </p:cNvPr>
          <p:cNvSpPr/>
          <p:nvPr/>
        </p:nvSpPr>
        <p:spPr>
          <a:xfrm>
            <a:off x="4456463" y="2411861"/>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 name="直线">
            <a:extLst>
              <a:ext uri="{FF2B5EF4-FFF2-40B4-BE49-F238E27FC236}">
                <a16:creationId xmlns:a16="http://schemas.microsoft.com/office/drawing/2014/main" id="{70584B49-474B-2209-BF43-4484F9B38780}"/>
              </a:ext>
            </a:extLst>
          </p:cNvPr>
          <p:cNvSpPr/>
          <p:nvPr/>
        </p:nvSpPr>
        <p:spPr>
          <a:xfrm rot="21600000" flipV="1">
            <a:off x="4652029" y="2362858"/>
            <a:ext cx="546475" cy="438950"/>
          </a:xfrm>
          <a:prstGeom prst="line">
            <a:avLst/>
          </a:prstGeom>
          <a:noFill/>
          <a:ln w="38100" cap="flat" cmpd="sng">
            <a:solidFill>
              <a:srgbClr val="000000"/>
            </a:solidFill>
            <a:prstDash val="sysDot"/>
            <a:miter/>
          </a:ln>
        </p:spPr>
        <p:txBody>
          <a:bodyPr/>
          <a:lstStyle/>
          <a:p>
            <a:endParaRPr lang="en-US"/>
          </a:p>
        </p:txBody>
      </p:sp>
      <p:sp>
        <p:nvSpPr>
          <p:cNvPr id="5" name="直线">
            <a:extLst>
              <a:ext uri="{FF2B5EF4-FFF2-40B4-BE49-F238E27FC236}">
                <a16:creationId xmlns:a16="http://schemas.microsoft.com/office/drawing/2014/main" id="{6229AF4C-D903-1200-9D6B-DF9179632C4B}"/>
              </a:ext>
            </a:extLst>
          </p:cNvPr>
          <p:cNvSpPr/>
          <p:nvPr/>
        </p:nvSpPr>
        <p:spPr>
          <a:xfrm rot="21600000">
            <a:off x="4659443" y="3107644"/>
            <a:ext cx="535399" cy="1170309"/>
          </a:xfrm>
          <a:prstGeom prst="line">
            <a:avLst/>
          </a:prstGeom>
          <a:noFill/>
          <a:ln w="38100" cap="flat" cmpd="sng">
            <a:solidFill>
              <a:srgbClr val="000000"/>
            </a:solidFill>
            <a:prstDash val="sysDot"/>
            <a:miter/>
          </a:ln>
        </p:spPr>
        <p:txBody>
          <a:bodyPr/>
          <a:lstStyle/>
          <a:p>
            <a:endParaRPr lang="en-US"/>
          </a:p>
        </p:txBody>
      </p:sp>
      <p:sp>
        <p:nvSpPr>
          <p:cNvPr id="6" name="Rectangle 5">
            <a:extLst>
              <a:ext uri="{FF2B5EF4-FFF2-40B4-BE49-F238E27FC236}">
                <a16:creationId xmlns:a16="http://schemas.microsoft.com/office/drawing/2014/main" id="{27BA0C97-533F-152D-BF70-4ADF04D6C784}"/>
              </a:ext>
            </a:extLst>
          </p:cNvPr>
          <p:cNvSpPr/>
          <p:nvPr/>
        </p:nvSpPr>
        <p:spPr>
          <a:xfrm>
            <a:off x="6738614" y="2743944"/>
            <a:ext cx="1158240" cy="35686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743E4E2-D8E7-6823-B0AD-2FBD90E2BC9B}"/>
              </a:ext>
            </a:extLst>
          </p:cNvPr>
          <p:cNvSpPr/>
          <p:nvPr/>
        </p:nvSpPr>
        <p:spPr>
          <a:xfrm>
            <a:off x="9838382" y="2748461"/>
            <a:ext cx="1158240" cy="35686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9E336A4-CCC7-DA26-0EB9-3023F828851D}"/>
              </a:ext>
            </a:extLst>
          </p:cNvPr>
          <p:cNvSpPr/>
          <p:nvPr/>
        </p:nvSpPr>
        <p:spPr>
          <a:xfrm>
            <a:off x="5371008" y="2453921"/>
            <a:ext cx="1158240" cy="704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360FDB7-92F5-CE05-CF57-D6382344E5D3}"/>
              </a:ext>
            </a:extLst>
          </p:cNvPr>
          <p:cNvSpPr/>
          <p:nvPr/>
        </p:nvSpPr>
        <p:spPr>
          <a:xfrm>
            <a:off x="5371008" y="2735293"/>
            <a:ext cx="1158240" cy="35686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7867E12-A5F7-874B-3C06-9E4DA1D00A36}"/>
              </a:ext>
            </a:extLst>
          </p:cNvPr>
          <p:cNvSpPr txBox="1"/>
          <p:nvPr/>
        </p:nvSpPr>
        <p:spPr>
          <a:xfrm>
            <a:off x="5540313" y="2409941"/>
            <a:ext cx="970821"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13" name="Straight Arrow Connector 12">
            <a:extLst>
              <a:ext uri="{FF2B5EF4-FFF2-40B4-BE49-F238E27FC236}">
                <a16:creationId xmlns:a16="http://schemas.microsoft.com/office/drawing/2014/main" id="{8EA9A26F-FA6D-C7EB-0B95-EDDC75EAF6BA}"/>
              </a:ext>
            </a:extLst>
          </p:cNvPr>
          <p:cNvCxnSpPr>
            <a:cxnSpLocks/>
          </p:cNvCxnSpPr>
          <p:nvPr/>
        </p:nvCxnSpPr>
        <p:spPr>
          <a:xfrm>
            <a:off x="5964151" y="3150127"/>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34C9777D-122F-0E06-2461-39E3BB67B638}"/>
              </a:ext>
            </a:extLst>
          </p:cNvPr>
          <p:cNvSpPr txBox="1"/>
          <p:nvPr/>
        </p:nvSpPr>
        <p:spPr>
          <a:xfrm>
            <a:off x="5583082" y="3746176"/>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17" name="TextBox 16">
            <a:extLst>
              <a:ext uri="{FF2B5EF4-FFF2-40B4-BE49-F238E27FC236}">
                <a16:creationId xmlns:a16="http://schemas.microsoft.com/office/drawing/2014/main" id="{7975C317-BF3B-E246-012B-5F949A428E89}"/>
              </a:ext>
            </a:extLst>
          </p:cNvPr>
          <p:cNvSpPr txBox="1"/>
          <p:nvPr/>
        </p:nvSpPr>
        <p:spPr>
          <a:xfrm>
            <a:off x="5432651" y="2796888"/>
            <a:ext cx="1158241"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9" name="TextBox 18">
            <a:extLst>
              <a:ext uri="{FF2B5EF4-FFF2-40B4-BE49-F238E27FC236}">
                <a16:creationId xmlns:a16="http://schemas.microsoft.com/office/drawing/2014/main" id="{89C068AC-736D-60B3-F139-C349367E1CFF}"/>
              </a:ext>
            </a:extLst>
          </p:cNvPr>
          <p:cNvSpPr txBox="1"/>
          <p:nvPr/>
        </p:nvSpPr>
        <p:spPr>
          <a:xfrm>
            <a:off x="5403931" y="3413106"/>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21" name="TextBox 20">
            <a:extLst>
              <a:ext uri="{FF2B5EF4-FFF2-40B4-BE49-F238E27FC236}">
                <a16:creationId xmlns:a16="http://schemas.microsoft.com/office/drawing/2014/main" id="{87FE239D-2EB2-A145-D945-069D4CFC3CD6}"/>
              </a:ext>
            </a:extLst>
          </p:cNvPr>
          <p:cNvSpPr txBox="1"/>
          <p:nvPr/>
        </p:nvSpPr>
        <p:spPr>
          <a:xfrm>
            <a:off x="9364444" y="3018578"/>
            <a:ext cx="281619"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22" name="Rectangle 21">
            <a:extLst>
              <a:ext uri="{FF2B5EF4-FFF2-40B4-BE49-F238E27FC236}">
                <a16:creationId xmlns:a16="http://schemas.microsoft.com/office/drawing/2014/main" id="{4110D875-5459-431E-9812-4FD49B53780F}"/>
              </a:ext>
            </a:extLst>
          </p:cNvPr>
          <p:cNvSpPr/>
          <p:nvPr/>
        </p:nvSpPr>
        <p:spPr>
          <a:xfrm>
            <a:off x="9832265" y="2449507"/>
            <a:ext cx="1158240" cy="704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FFDD459-943B-7351-38A8-732E40291FEF}"/>
              </a:ext>
            </a:extLst>
          </p:cNvPr>
          <p:cNvSpPr txBox="1"/>
          <p:nvPr/>
        </p:nvSpPr>
        <p:spPr>
          <a:xfrm>
            <a:off x="9891794" y="2405772"/>
            <a:ext cx="1251284"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24" name="Straight Arrow Connector 23">
            <a:extLst>
              <a:ext uri="{FF2B5EF4-FFF2-40B4-BE49-F238E27FC236}">
                <a16:creationId xmlns:a16="http://schemas.microsoft.com/office/drawing/2014/main" id="{6DAABCDD-AEEB-32DB-83B8-F7D6F4461976}"/>
              </a:ext>
            </a:extLst>
          </p:cNvPr>
          <p:cNvCxnSpPr>
            <a:cxnSpLocks/>
          </p:cNvCxnSpPr>
          <p:nvPr/>
        </p:nvCxnSpPr>
        <p:spPr>
          <a:xfrm>
            <a:off x="10425408" y="3145713"/>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F3FF81EC-12A9-DA4F-545A-1F9951BA2D6E}"/>
              </a:ext>
            </a:extLst>
          </p:cNvPr>
          <p:cNvSpPr txBox="1"/>
          <p:nvPr/>
        </p:nvSpPr>
        <p:spPr>
          <a:xfrm>
            <a:off x="10016891" y="3753596"/>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28" name="TextBox 27">
            <a:extLst>
              <a:ext uri="{FF2B5EF4-FFF2-40B4-BE49-F238E27FC236}">
                <a16:creationId xmlns:a16="http://schemas.microsoft.com/office/drawing/2014/main" id="{E34DC313-B77E-A2E4-76CE-8013BFB34FE3}"/>
              </a:ext>
            </a:extLst>
          </p:cNvPr>
          <p:cNvSpPr txBox="1"/>
          <p:nvPr/>
        </p:nvSpPr>
        <p:spPr>
          <a:xfrm>
            <a:off x="9918647" y="2792229"/>
            <a:ext cx="1158241"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29" name="TextBox 28">
            <a:extLst>
              <a:ext uri="{FF2B5EF4-FFF2-40B4-BE49-F238E27FC236}">
                <a16:creationId xmlns:a16="http://schemas.microsoft.com/office/drawing/2014/main" id="{B29339BF-30DB-4E69-A9FA-8A6989D8F89A}"/>
              </a:ext>
            </a:extLst>
          </p:cNvPr>
          <p:cNvSpPr txBox="1"/>
          <p:nvPr/>
        </p:nvSpPr>
        <p:spPr>
          <a:xfrm>
            <a:off x="9863765" y="3400189"/>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30" name="Rectangle 29">
            <a:extLst>
              <a:ext uri="{FF2B5EF4-FFF2-40B4-BE49-F238E27FC236}">
                <a16:creationId xmlns:a16="http://schemas.microsoft.com/office/drawing/2014/main" id="{C9D81813-8E27-A5DD-BC21-EFA81525AB04}"/>
              </a:ext>
            </a:extLst>
          </p:cNvPr>
          <p:cNvSpPr/>
          <p:nvPr/>
        </p:nvSpPr>
        <p:spPr>
          <a:xfrm>
            <a:off x="5220515" y="2344627"/>
            <a:ext cx="5893526" cy="19367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88F008E-8871-5E3F-D645-B7723854E091}"/>
              </a:ext>
            </a:extLst>
          </p:cNvPr>
          <p:cNvSpPr/>
          <p:nvPr/>
        </p:nvSpPr>
        <p:spPr>
          <a:xfrm>
            <a:off x="6738614" y="2463833"/>
            <a:ext cx="1158240" cy="704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DFFE966-431C-FE74-35FF-624FA14A6B7B}"/>
              </a:ext>
            </a:extLst>
          </p:cNvPr>
          <p:cNvSpPr txBox="1"/>
          <p:nvPr/>
        </p:nvSpPr>
        <p:spPr>
          <a:xfrm>
            <a:off x="6907919" y="2419853"/>
            <a:ext cx="970821" cy="369332"/>
          </a:xfrm>
          <a:prstGeom prst="rect">
            <a:avLst/>
          </a:prstGeom>
          <a:noFill/>
        </p:spPr>
        <p:txBody>
          <a:bodyPr wrap="square" rtlCol="0">
            <a:spAutoFit/>
          </a:bodyPr>
          <a:lstStyle/>
          <a:p>
            <a:r>
              <a:rPr lang="en-US" b="1" dirty="0">
                <a:cs typeface="Times New Roman" panose="02020603050405020304" pitchFamily="18" charset="0"/>
              </a:rPr>
              <a:t>Vault 1</a:t>
            </a:r>
          </a:p>
        </p:txBody>
      </p:sp>
      <p:cxnSp>
        <p:nvCxnSpPr>
          <p:cNvPr id="33" name="Straight Arrow Connector 32">
            <a:extLst>
              <a:ext uri="{FF2B5EF4-FFF2-40B4-BE49-F238E27FC236}">
                <a16:creationId xmlns:a16="http://schemas.microsoft.com/office/drawing/2014/main" id="{127B0A70-F85B-B558-33FB-78E93CA0557C}"/>
              </a:ext>
            </a:extLst>
          </p:cNvPr>
          <p:cNvCxnSpPr>
            <a:cxnSpLocks/>
          </p:cNvCxnSpPr>
          <p:nvPr/>
        </p:nvCxnSpPr>
        <p:spPr>
          <a:xfrm>
            <a:off x="7331757" y="3160039"/>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FEC045DD-78D4-1991-739F-2DA249EC7522}"/>
              </a:ext>
            </a:extLst>
          </p:cNvPr>
          <p:cNvSpPr txBox="1"/>
          <p:nvPr/>
        </p:nvSpPr>
        <p:spPr>
          <a:xfrm>
            <a:off x="6983478" y="3755936"/>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1</a:t>
            </a:r>
          </a:p>
        </p:txBody>
      </p:sp>
      <p:sp>
        <p:nvSpPr>
          <p:cNvPr id="37" name="TextBox 36">
            <a:extLst>
              <a:ext uri="{FF2B5EF4-FFF2-40B4-BE49-F238E27FC236}">
                <a16:creationId xmlns:a16="http://schemas.microsoft.com/office/drawing/2014/main" id="{0DD3E44D-87C7-4508-25AB-DB053A769A29}"/>
              </a:ext>
            </a:extLst>
          </p:cNvPr>
          <p:cNvSpPr txBox="1"/>
          <p:nvPr/>
        </p:nvSpPr>
        <p:spPr>
          <a:xfrm>
            <a:off x="6784266" y="2793632"/>
            <a:ext cx="1158241"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38" name="TextBox 37">
            <a:extLst>
              <a:ext uri="{FF2B5EF4-FFF2-40B4-BE49-F238E27FC236}">
                <a16:creationId xmlns:a16="http://schemas.microsoft.com/office/drawing/2014/main" id="{E0BFEC85-13B3-1C80-974F-5EDAAB77C316}"/>
              </a:ext>
            </a:extLst>
          </p:cNvPr>
          <p:cNvSpPr txBox="1"/>
          <p:nvPr/>
        </p:nvSpPr>
        <p:spPr>
          <a:xfrm>
            <a:off x="6764756" y="3413332"/>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39" name="Rectangle 38">
            <a:extLst>
              <a:ext uri="{FF2B5EF4-FFF2-40B4-BE49-F238E27FC236}">
                <a16:creationId xmlns:a16="http://schemas.microsoft.com/office/drawing/2014/main" id="{F2E0D0F4-C926-D064-1B00-DCAFA8AD820C}"/>
              </a:ext>
            </a:extLst>
          </p:cNvPr>
          <p:cNvSpPr/>
          <p:nvPr/>
        </p:nvSpPr>
        <p:spPr>
          <a:xfrm>
            <a:off x="8096233" y="2759937"/>
            <a:ext cx="1158240" cy="35686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56F1DE8-2061-6B99-EF3B-7AF6A655EA3B}"/>
              </a:ext>
            </a:extLst>
          </p:cNvPr>
          <p:cNvSpPr/>
          <p:nvPr/>
        </p:nvSpPr>
        <p:spPr>
          <a:xfrm>
            <a:off x="8096233" y="2479826"/>
            <a:ext cx="1158240" cy="704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0B1A99D5-3D49-5680-82D7-9CED4785729E}"/>
              </a:ext>
            </a:extLst>
          </p:cNvPr>
          <p:cNvSpPr txBox="1"/>
          <p:nvPr/>
        </p:nvSpPr>
        <p:spPr>
          <a:xfrm>
            <a:off x="8265538" y="2435846"/>
            <a:ext cx="970821" cy="369332"/>
          </a:xfrm>
          <a:prstGeom prst="rect">
            <a:avLst/>
          </a:prstGeom>
          <a:noFill/>
        </p:spPr>
        <p:txBody>
          <a:bodyPr wrap="square" rtlCol="0">
            <a:spAutoFit/>
          </a:bodyPr>
          <a:lstStyle/>
          <a:p>
            <a:r>
              <a:rPr lang="en-US" b="1" dirty="0">
                <a:cs typeface="Times New Roman" panose="02020603050405020304" pitchFamily="18" charset="0"/>
              </a:rPr>
              <a:t>Vault 2</a:t>
            </a:r>
          </a:p>
        </p:txBody>
      </p:sp>
      <p:cxnSp>
        <p:nvCxnSpPr>
          <p:cNvPr id="42" name="Straight Arrow Connector 41">
            <a:extLst>
              <a:ext uri="{FF2B5EF4-FFF2-40B4-BE49-F238E27FC236}">
                <a16:creationId xmlns:a16="http://schemas.microsoft.com/office/drawing/2014/main" id="{AFBEF81A-9792-2FC1-86F1-1C434D6979BC}"/>
              </a:ext>
            </a:extLst>
          </p:cNvPr>
          <p:cNvCxnSpPr>
            <a:cxnSpLocks/>
          </p:cNvCxnSpPr>
          <p:nvPr/>
        </p:nvCxnSpPr>
        <p:spPr>
          <a:xfrm>
            <a:off x="8689376" y="3176032"/>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AEBA8528-BD5C-70F6-ABC0-6A4959BFAF09}"/>
              </a:ext>
            </a:extLst>
          </p:cNvPr>
          <p:cNvSpPr txBox="1"/>
          <p:nvPr/>
        </p:nvSpPr>
        <p:spPr>
          <a:xfrm>
            <a:off x="8334585" y="3773090"/>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2</a:t>
            </a:r>
          </a:p>
        </p:txBody>
      </p:sp>
      <p:sp>
        <p:nvSpPr>
          <p:cNvPr id="46" name="TextBox 45">
            <a:extLst>
              <a:ext uri="{FF2B5EF4-FFF2-40B4-BE49-F238E27FC236}">
                <a16:creationId xmlns:a16="http://schemas.microsoft.com/office/drawing/2014/main" id="{69CFCC16-5C2E-7569-8718-10C4D50BED5E}"/>
              </a:ext>
            </a:extLst>
          </p:cNvPr>
          <p:cNvSpPr txBox="1"/>
          <p:nvPr/>
        </p:nvSpPr>
        <p:spPr>
          <a:xfrm>
            <a:off x="8173419" y="2816137"/>
            <a:ext cx="1158241"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47" name="TextBox 46">
            <a:extLst>
              <a:ext uri="{FF2B5EF4-FFF2-40B4-BE49-F238E27FC236}">
                <a16:creationId xmlns:a16="http://schemas.microsoft.com/office/drawing/2014/main" id="{6F1ACC45-CA21-1B0E-6841-DB263C5A00B9}"/>
              </a:ext>
            </a:extLst>
          </p:cNvPr>
          <p:cNvSpPr txBox="1"/>
          <p:nvPr/>
        </p:nvSpPr>
        <p:spPr>
          <a:xfrm>
            <a:off x="8130742" y="3437847"/>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Tree>
    <p:custDataLst>
      <p:tags r:id="rId1"/>
    </p:custDataLst>
    <p:extLst>
      <p:ext uri="{BB962C8B-B14F-4D97-AF65-F5344CB8AC3E}">
        <p14:creationId xmlns:p14="http://schemas.microsoft.com/office/powerpoint/2010/main" val="1767510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A4490-4DE8-454B-90CD-E5D3AED370C9}"/>
              </a:ext>
            </a:extLst>
          </p:cNvPr>
          <p:cNvSpPr>
            <a:spLocks noGrp="1"/>
          </p:cNvSpPr>
          <p:nvPr>
            <p:ph type="title"/>
          </p:nvPr>
        </p:nvSpPr>
        <p:spPr>
          <a:xfrm>
            <a:off x="669844" y="16432"/>
            <a:ext cx="10515600" cy="1325563"/>
          </a:xfrm>
        </p:spPr>
        <p:txBody>
          <a:bodyPr>
            <a:normAutofit/>
          </a:bodyPr>
          <a:lstStyle/>
          <a:p>
            <a:r>
              <a:rPr lang="en-US" dirty="0">
                <a:latin typeface="+mn-lt"/>
              </a:rPr>
              <a:t>Processing in Memory (PIM) </a:t>
            </a:r>
          </a:p>
        </p:txBody>
      </p:sp>
      <p:sp>
        <p:nvSpPr>
          <p:cNvPr id="119" name="5-Point Star 118">
            <a:extLst>
              <a:ext uri="{FF2B5EF4-FFF2-40B4-BE49-F238E27FC236}">
                <a16:creationId xmlns:a16="http://schemas.microsoft.com/office/drawing/2014/main" id="{4501279E-2B75-2943-8D2A-D8AF7D1C2C60}"/>
              </a:ext>
            </a:extLst>
          </p:cNvPr>
          <p:cNvSpPr/>
          <p:nvPr/>
        </p:nvSpPr>
        <p:spPr>
          <a:xfrm>
            <a:off x="1152070" y="6617218"/>
            <a:ext cx="184731" cy="167542"/>
          </a:xfrm>
          <a:prstGeom prst="star5">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1" name="TextBox 150">
            <a:extLst>
              <a:ext uri="{FF2B5EF4-FFF2-40B4-BE49-F238E27FC236}">
                <a16:creationId xmlns:a16="http://schemas.microsoft.com/office/drawing/2014/main" id="{42CB55FE-99E7-3644-A930-CB018F1A9AB2}"/>
              </a:ext>
            </a:extLst>
          </p:cNvPr>
          <p:cNvSpPr txBox="1"/>
          <p:nvPr/>
        </p:nvSpPr>
        <p:spPr>
          <a:xfrm>
            <a:off x="0" y="1141782"/>
            <a:ext cx="11216737" cy="1246495"/>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cs typeface="Times New Roman" panose="02020603050405020304" pitchFamily="18" charset="0"/>
              </a:rPr>
              <a:t>PIM is a new technology where computation is placed closer to the memory</a:t>
            </a:r>
          </a:p>
          <a:p>
            <a:pPr marL="342900" indent="-342900" algn="just">
              <a:buFont typeface="Arial" panose="020B0604020202020204" pitchFamily="34" charset="0"/>
              <a:buChar char="•"/>
            </a:pPr>
            <a:endParaRPr lang="en-US" sz="2500" dirty="0">
              <a:cs typeface="Times New Roman" panose="02020603050405020304" pitchFamily="18" charset="0"/>
            </a:endParaRPr>
          </a:p>
          <a:p>
            <a:pPr algn="just"/>
            <a:endParaRPr lang="en-US" sz="2500" dirty="0">
              <a:cs typeface="Times New Roman" panose="02020603050405020304" pitchFamily="18" charset="0"/>
            </a:endParaRPr>
          </a:p>
        </p:txBody>
      </p:sp>
      <p:sp>
        <p:nvSpPr>
          <p:cNvPr id="9" name="TextBox 8">
            <a:extLst>
              <a:ext uri="{FF2B5EF4-FFF2-40B4-BE49-F238E27FC236}">
                <a16:creationId xmlns:a16="http://schemas.microsoft.com/office/drawing/2014/main" id="{DFD311E9-246F-454A-B9BA-FB2BC200FA1C}"/>
              </a:ext>
            </a:extLst>
          </p:cNvPr>
          <p:cNvSpPr txBox="1"/>
          <p:nvPr/>
        </p:nvSpPr>
        <p:spPr>
          <a:xfrm>
            <a:off x="13549184" y="4034712"/>
            <a:ext cx="184731" cy="369332"/>
          </a:xfrm>
          <a:prstGeom prst="rect">
            <a:avLst/>
          </a:prstGeom>
          <a:noFill/>
        </p:spPr>
        <p:txBody>
          <a:bodyPr wrap="none" rtlCol="0">
            <a:spAutoFit/>
          </a:bodyPr>
          <a:lstStyle/>
          <a:p>
            <a:endParaRPr lang="en-US" dirty="0"/>
          </a:p>
        </p:txBody>
      </p:sp>
      <p:sp>
        <p:nvSpPr>
          <p:cNvPr id="498" name="Rectangle 497">
            <a:extLst>
              <a:ext uri="{FF2B5EF4-FFF2-40B4-BE49-F238E27FC236}">
                <a16:creationId xmlns:a16="http://schemas.microsoft.com/office/drawing/2014/main" id="{8C53D2FC-3C3C-BE98-B281-FF54F50CF43B}"/>
              </a:ext>
            </a:extLst>
          </p:cNvPr>
          <p:cNvSpPr/>
          <p:nvPr/>
        </p:nvSpPr>
        <p:spPr>
          <a:xfrm>
            <a:off x="4295120" y="3559520"/>
            <a:ext cx="1140126" cy="305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TextBox 498">
            <a:extLst>
              <a:ext uri="{FF2B5EF4-FFF2-40B4-BE49-F238E27FC236}">
                <a16:creationId xmlns:a16="http://schemas.microsoft.com/office/drawing/2014/main" id="{350967C1-C1AC-EE91-5CAD-13F68AE67180}"/>
              </a:ext>
            </a:extLst>
          </p:cNvPr>
          <p:cNvSpPr txBox="1"/>
          <p:nvPr/>
        </p:nvSpPr>
        <p:spPr>
          <a:xfrm>
            <a:off x="4400682" y="3527515"/>
            <a:ext cx="970821" cy="369332"/>
          </a:xfrm>
          <a:prstGeom prst="rect">
            <a:avLst/>
          </a:prstGeom>
          <a:noFill/>
        </p:spPr>
        <p:txBody>
          <a:bodyPr wrap="square" rtlCol="0">
            <a:spAutoFit/>
          </a:bodyPr>
          <a:lstStyle/>
          <a:p>
            <a:r>
              <a:rPr lang="en-US" b="1" dirty="0">
                <a:cs typeface="Times New Roman" panose="02020603050405020304" pitchFamily="18" charset="0"/>
              </a:rPr>
              <a:t>Vault 0</a:t>
            </a:r>
          </a:p>
        </p:txBody>
      </p:sp>
      <p:sp>
        <p:nvSpPr>
          <p:cNvPr id="506" name="Rectangle 505">
            <a:extLst>
              <a:ext uri="{FF2B5EF4-FFF2-40B4-BE49-F238E27FC236}">
                <a16:creationId xmlns:a16="http://schemas.microsoft.com/office/drawing/2014/main" id="{5ADECC20-C440-FAA8-9C2D-6882484DECA5}"/>
              </a:ext>
            </a:extLst>
          </p:cNvPr>
          <p:cNvSpPr/>
          <p:nvPr/>
        </p:nvSpPr>
        <p:spPr>
          <a:xfrm>
            <a:off x="6088309" y="3569141"/>
            <a:ext cx="1185696" cy="305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TextBox 506">
            <a:extLst>
              <a:ext uri="{FF2B5EF4-FFF2-40B4-BE49-F238E27FC236}">
                <a16:creationId xmlns:a16="http://schemas.microsoft.com/office/drawing/2014/main" id="{9245C447-3D83-BD7C-06B4-1B5D393CFFD5}"/>
              </a:ext>
            </a:extLst>
          </p:cNvPr>
          <p:cNvSpPr txBox="1"/>
          <p:nvPr/>
        </p:nvSpPr>
        <p:spPr>
          <a:xfrm>
            <a:off x="6187534" y="3547269"/>
            <a:ext cx="1251284" cy="369332"/>
          </a:xfrm>
          <a:prstGeom prst="rect">
            <a:avLst/>
          </a:prstGeom>
          <a:noFill/>
        </p:spPr>
        <p:txBody>
          <a:bodyPr wrap="square" rtlCol="0">
            <a:spAutoFit/>
          </a:bodyPr>
          <a:lstStyle/>
          <a:p>
            <a:r>
              <a:rPr lang="en-US" b="1" dirty="0">
                <a:cs typeface="Times New Roman" panose="02020603050405020304" pitchFamily="18" charset="0"/>
              </a:rPr>
              <a:t>Vault 31</a:t>
            </a:r>
          </a:p>
        </p:txBody>
      </p:sp>
      <p:sp>
        <p:nvSpPr>
          <p:cNvPr id="83" name="Rectangle 82">
            <a:extLst>
              <a:ext uri="{FF2B5EF4-FFF2-40B4-BE49-F238E27FC236}">
                <a16:creationId xmlns:a16="http://schemas.microsoft.com/office/drawing/2014/main" id="{9DA73913-B0F7-A049-261F-D55C0EA838C8}"/>
              </a:ext>
            </a:extLst>
          </p:cNvPr>
          <p:cNvSpPr/>
          <p:nvPr/>
        </p:nvSpPr>
        <p:spPr>
          <a:xfrm>
            <a:off x="4214412" y="3478001"/>
            <a:ext cx="3128859" cy="4865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8224866E-4B07-1349-8166-BE18640C92DC}"/>
              </a:ext>
            </a:extLst>
          </p:cNvPr>
          <p:cNvSpPr/>
          <p:nvPr/>
        </p:nvSpPr>
        <p:spPr>
          <a:xfrm>
            <a:off x="8032758" y="2354030"/>
            <a:ext cx="4086578" cy="1783645"/>
          </a:xfrm>
          <a:custGeom>
            <a:avLst/>
            <a:gdLst>
              <a:gd name="connsiteX0" fmla="*/ 4086578 w 4086578"/>
              <a:gd name="connsiteY0" fmla="*/ 11289 h 1783645"/>
              <a:gd name="connsiteX1" fmla="*/ 1027289 w 4086578"/>
              <a:gd name="connsiteY1" fmla="*/ 0 h 1783645"/>
              <a:gd name="connsiteX2" fmla="*/ 0 w 4086578"/>
              <a:gd name="connsiteY2" fmla="*/ 1772356 h 1783645"/>
              <a:gd name="connsiteX3" fmla="*/ 3070578 w 4086578"/>
              <a:gd name="connsiteY3" fmla="*/ 1783645 h 1783645"/>
              <a:gd name="connsiteX4" fmla="*/ 3364089 w 4086578"/>
              <a:gd name="connsiteY4" fmla="*/ 1219200 h 1783645"/>
              <a:gd name="connsiteX5" fmla="*/ 3488267 w 4086578"/>
              <a:gd name="connsiteY5" fmla="*/ 1230489 h 1783645"/>
              <a:gd name="connsiteX6" fmla="*/ 4018845 w 4086578"/>
              <a:gd name="connsiteY6" fmla="*/ 316089 h 1783645"/>
              <a:gd name="connsiteX7" fmla="*/ 3917245 w 4086578"/>
              <a:gd name="connsiteY7" fmla="*/ 316089 h 1783645"/>
              <a:gd name="connsiteX8" fmla="*/ 4086578 w 4086578"/>
              <a:gd name="connsiteY8" fmla="*/ 11289 h 178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578" h="1783645">
                <a:moveTo>
                  <a:pt x="4086578" y="11289"/>
                </a:moveTo>
                <a:lnTo>
                  <a:pt x="1027289" y="0"/>
                </a:lnTo>
                <a:lnTo>
                  <a:pt x="0" y="1772356"/>
                </a:lnTo>
                <a:lnTo>
                  <a:pt x="3070578" y="1783645"/>
                </a:lnTo>
                <a:lnTo>
                  <a:pt x="3364089" y="1219200"/>
                </a:lnTo>
                <a:lnTo>
                  <a:pt x="3488267" y="1230489"/>
                </a:lnTo>
                <a:lnTo>
                  <a:pt x="4018845" y="316089"/>
                </a:lnTo>
                <a:lnTo>
                  <a:pt x="3917245" y="316089"/>
                </a:lnTo>
                <a:lnTo>
                  <a:pt x="4086578" y="11289"/>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2C5E8ADB-4846-7925-384D-9CA30B3AF606}"/>
              </a:ext>
            </a:extLst>
          </p:cNvPr>
          <p:cNvSpPr/>
          <p:nvPr/>
        </p:nvSpPr>
        <p:spPr>
          <a:xfrm>
            <a:off x="8032758" y="2884608"/>
            <a:ext cx="4109156" cy="1772356"/>
          </a:xfrm>
          <a:custGeom>
            <a:avLst/>
            <a:gdLst>
              <a:gd name="connsiteX0" fmla="*/ 304800 w 4109156"/>
              <a:gd name="connsiteY0" fmla="*/ 1253067 h 1772356"/>
              <a:gd name="connsiteX1" fmla="*/ 0 w 4109156"/>
              <a:gd name="connsiteY1" fmla="*/ 1772356 h 1772356"/>
              <a:gd name="connsiteX2" fmla="*/ 3036711 w 4109156"/>
              <a:gd name="connsiteY2" fmla="*/ 1761067 h 1772356"/>
              <a:gd name="connsiteX3" fmla="*/ 4109156 w 4109156"/>
              <a:gd name="connsiteY3" fmla="*/ 0 h 1772356"/>
              <a:gd name="connsiteX4" fmla="*/ 3894667 w 4109156"/>
              <a:gd name="connsiteY4" fmla="*/ 0 h 1772356"/>
              <a:gd name="connsiteX5" fmla="*/ 3894667 w 4109156"/>
              <a:gd name="connsiteY5" fmla="*/ 0 h 1772356"/>
              <a:gd name="connsiteX6" fmla="*/ 3894667 w 4109156"/>
              <a:gd name="connsiteY6" fmla="*/ 0 h 177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9156" h="1772356">
                <a:moveTo>
                  <a:pt x="304800" y="1253067"/>
                </a:moveTo>
                <a:lnTo>
                  <a:pt x="0" y="1772356"/>
                </a:lnTo>
                <a:lnTo>
                  <a:pt x="3036711" y="1761067"/>
                </a:lnTo>
                <a:lnTo>
                  <a:pt x="4109156" y="0"/>
                </a:lnTo>
                <a:lnTo>
                  <a:pt x="3894667" y="0"/>
                </a:lnTo>
                <a:lnTo>
                  <a:pt x="3894667" y="0"/>
                </a:lnTo>
                <a:lnTo>
                  <a:pt x="3894667"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3624FC49-FD40-2903-C309-D7B4EF0771FA}"/>
              </a:ext>
            </a:extLst>
          </p:cNvPr>
          <p:cNvSpPr/>
          <p:nvPr/>
        </p:nvSpPr>
        <p:spPr>
          <a:xfrm>
            <a:off x="8055336" y="3392608"/>
            <a:ext cx="4086578" cy="1783644"/>
          </a:xfrm>
          <a:custGeom>
            <a:avLst/>
            <a:gdLst>
              <a:gd name="connsiteX0" fmla="*/ 293511 w 4086578"/>
              <a:gd name="connsiteY0" fmla="*/ 1241778 h 1783644"/>
              <a:gd name="connsiteX1" fmla="*/ 0 w 4086578"/>
              <a:gd name="connsiteY1" fmla="*/ 1783644 h 1783644"/>
              <a:gd name="connsiteX2" fmla="*/ 3025422 w 4086578"/>
              <a:gd name="connsiteY2" fmla="*/ 1783644 h 1783644"/>
              <a:gd name="connsiteX3" fmla="*/ 4086578 w 4086578"/>
              <a:gd name="connsiteY3" fmla="*/ 0 h 1783644"/>
              <a:gd name="connsiteX4" fmla="*/ 3770489 w 4086578"/>
              <a:gd name="connsiteY4" fmla="*/ 0 h 1783644"/>
              <a:gd name="connsiteX5" fmla="*/ 3770489 w 4086578"/>
              <a:gd name="connsiteY5" fmla="*/ 0 h 178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6578" h="1783644">
                <a:moveTo>
                  <a:pt x="293511" y="1241778"/>
                </a:moveTo>
                <a:lnTo>
                  <a:pt x="0" y="1783644"/>
                </a:lnTo>
                <a:lnTo>
                  <a:pt x="3025422" y="1783644"/>
                </a:lnTo>
                <a:lnTo>
                  <a:pt x="4086578" y="0"/>
                </a:lnTo>
                <a:lnTo>
                  <a:pt x="3770489" y="0"/>
                </a:lnTo>
                <a:lnTo>
                  <a:pt x="3770489"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2B9C5B0C-01E3-494A-33C9-DB689FE7D0F6}"/>
              </a:ext>
            </a:extLst>
          </p:cNvPr>
          <p:cNvSpPr/>
          <p:nvPr/>
        </p:nvSpPr>
        <p:spPr>
          <a:xfrm>
            <a:off x="8032758" y="3923186"/>
            <a:ext cx="4120445" cy="1772355"/>
          </a:xfrm>
          <a:custGeom>
            <a:avLst/>
            <a:gdLst>
              <a:gd name="connsiteX0" fmla="*/ 316089 w 4120445"/>
              <a:gd name="connsiteY0" fmla="*/ 1241778 h 1772355"/>
              <a:gd name="connsiteX1" fmla="*/ 0 w 4120445"/>
              <a:gd name="connsiteY1" fmla="*/ 1772355 h 1772355"/>
              <a:gd name="connsiteX2" fmla="*/ 3070578 w 4120445"/>
              <a:gd name="connsiteY2" fmla="*/ 1772355 h 1772355"/>
              <a:gd name="connsiteX3" fmla="*/ 4120445 w 4120445"/>
              <a:gd name="connsiteY3" fmla="*/ 0 h 1772355"/>
              <a:gd name="connsiteX4" fmla="*/ 3770489 w 4120445"/>
              <a:gd name="connsiteY4" fmla="*/ 22578 h 177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445" h="1772355">
                <a:moveTo>
                  <a:pt x="316089" y="1241778"/>
                </a:moveTo>
                <a:lnTo>
                  <a:pt x="0" y="1772355"/>
                </a:lnTo>
                <a:lnTo>
                  <a:pt x="3070578" y="1772355"/>
                </a:lnTo>
                <a:lnTo>
                  <a:pt x="4120445" y="0"/>
                </a:lnTo>
                <a:lnTo>
                  <a:pt x="3770489"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8D5EDA53-22D2-9CD4-9969-557E2A91CD28}"/>
              </a:ext>
            </a:extLst>
          </p:cNvPr>
          <p:cNvSpPr/>
          <p:nvPr/>
        </p:nvSpPr>
        <p:spPr>
          <a:xfrm>
            <a:off x="8811692" y="2354030"/>
            <a:ext cx="1027289" cy="1772356"/>
          </a:xfrm>
          <a:custGeom>
            <a:avLst/>
            <a:gdLst>
              <a:gd name="connsiteX0" fmla="*/ 1027289 w 1027289"/>
              <a:gd name="connsiteY0" fmla="*/ 0 h 1772356"/>
              <a:gd name="connsiteX1" fmla="*/ 0 w 1027289"/>
              <a:gd name="connsiteY1" fmla="*/ 1772356 h 1772356"/>
            </a:gdLst>
            <a:ahLst/>
            <a:cxnLst>
              <a:cxn ang="0">
                <a:pos x="connsiteX0" y="connsiteY0"/>
              </a:cxn>
              <a:cxn ang="0">
                <a:pos x="connsiteX1" y="connsiteY1"/>
              </a:cxn>
            </a:cxnLst>
            <a:rect l="l" t="t" r="r" b="b"/>
            <a:pathLst>
              <a:path w="1027289" h="1772356">
                <a:moveTo>
                  <a:pt x="1027289" y="0"/>
                </a:moveTo>
                <a:lnTo>
                  <a:pt x="0" y="177235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EA802804-7C00-C5F4-AE95-052E45EC3A6E}"/>
              </a:ext>
            </a:extLst>
          </p:cNvPr>
          <p:cNvSpPr/>
          <p:nvPr/>
        </p:nvSpPr>
        <p:spPr>
          <a:xfrm>
            <a:off x="9562402" y="2362499"/>
            <a:ext cx="1027289" cy="1772356"/>
          </a:xfrm>
          <a:custGeom>
            <a:avLst/>
            <a:gdLst>
              <a:gd name="connsiteX0" fmla="*/ 1027289 w 1027289"/>
              <a:gd name="connsiteY0" fmla="*/ 0 h 1772356"/>
              <a:gd name="connsiteX1" fmla="*/ 0 w 1027289"/>
              <a:gd name="connsiteY1" fmla="*/ 1772356 h 1772356"/>
            </a:gdLst>
            <a:ahLst/>
            <a:cxnLst>
              <a:cxn ang="0">
                <a:pos x="connsiteX0" y="connsiteY0"/>
              </a:cxn>
              <a:cxn ang="0">
                <a:pos x="connsiteX1" y="connsiteY1"/>
              </a:cxn>
            </a:cxnLst>
            <a:rect l="l" t="t" r="r" b="b"/>
            <a:pathLst>
              <a:path w="1027289" h="1772356">
                <a:moveTo>
                  <a:pt x="1027289" y="0"/>
                </a:moveTo>
                <a:lnTo>
                  <a:pt x="0" y="177235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DDD8B5D4-F743-E218-F75B-2A53DE5FC2DC}"/>
              </a:ext>
            </a:extLst>
          </p:cNvPr>
          <p:cNvSpPr/>
          <p:nvPr/>
        </p:nvSpPr>
        <p:spPr>
          <a:xfrm>
            <a:off x="8811691" y="2794297"/>
            <a:ext cx="1614311" cy="11289"/>
          </a:xfrm>
          <a:custGeom>
            <a:avLst/>
            <a:gdLst>
              <a:gd name="connsiteX0" fmla="*/ 0 w 1614311"/>
              <a:gd name="connsiteY0" fmla="*/ 0 h 11289"/>
              <a:gd name="connsiteX1" fmla="*/ 1614311 w 1614311"/>
              <a:gd name="connsiteY1" fmla="*/ 11289 h 11289"/>
            </a:gdLst>
            <a:ahLst/>
            <a:cxnLst>
              <a:cxn ang="0">
                <a:pos x="connsiteX0" y="connsiteY0"/>
              </a:cxn>
              <a:cxn ang="0">
                <a:pos x="connsiteX1" y="connsiteY1"/>
              </a:cxn>
            </a:cxnLst>
            <a:rect l="l" t="t" r="r" b="b"/>
            <a:pathLst>
              <a:path w="1614311" h="11289">
                <a:moveTo>
                  <a:pt x="0" y="0"/>
                </a:moveTo>
                <a:lnTo>
                  <a:pt x="1614311"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34477EF6-5629-A7BB-916D-3049C716716D}"/>
              </a:ext>
            </a:extLst>
          </p:cNvPr>
          <p:cNvSpPr/>
          <p:nvPr/>
        </p:nvSpPr>
        <p:spPr>
          <a:xfrm>
            <a:off x="8552047" y="3211986"/>
            <a:ext cx="1659467" cy="22578"/>
          </a:xfrm>
          <a:custGeom>
            <a:avLst/>
            <a:gdLst>
              <a:gd name="connsiteX0" fmla="*/ 0 w 1659467"/>
              <a:gd name="connsiteY0" fmla="*/ 0 h 22578"/>
              <a:gd name="connsiteX1" fmla="*/ 1659467 w 1659467"/>
              <a:gd name="connsiteY1" fmla="*/ 22578 h 22578"/>
            </a:gdLst>
            <a:ahLst/>
            <a:cxnLst>
              <a:cxn ang="0">
                <a:pos x="connsiteX0" y="connsiteY0"/>
              </a:cxn>
              <a:cxn ang="0">
                <a:pos x="connsiteX1" y="connsiteY1"/>
              </a:cxn>
            </a:cxnLst>
            <a:rect l="l" t="t" r="r" b="b"/>
            <a:pathLst>
              <a:path w="1659467" h="22578">
                <a:moveTo>
                  <a:pt x="0" y="0"/>
                </a:moveTo>
                <a:lnTo>
                  <a:pt x="1659467"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C58C9FE3-F4CE-8941-8350-F68A9BD0B50C}"/>
              </a:ext>
            </a:extLst>
          </p:cNvPr>
          <p:cNvSpPr/>
          <p:nvPr/>
        </p:nvSpPr>
        <p:spPr>
          <a:xfrm>
            <a:off x="8292403" y="3674830"/>
            <a:ext cx="2280355" cy="22578"/>
          </a:xfrm>
          <a:custGeom>
            <a:avLst/>
            <a:gdLst>
              <a:gd name="connsiteX0" fmla="*/ 0 w 2280355"/>
              <a:gd name="connsiteY0" fmla="*/ 0 h 22578"/>
              <a:gd name="connsiteX1" fmla="*/ 2280355 w 2280355"/>
              <a:gd name="connsiteY1" fmla="*/ 22578 h 22578"/>
            </a:gdLst>
            <a:ahLst/>
            <a:cxnLst>
              <a:cxn ang="0">
                <a:pos x="connsiteX0" y="connsiteY0"/>
              </a:cxn>
              <a:cxn ang="0">
                <a:pos x="connsiteX1" y="connsiteY1"/>
              </a:cxn>
            </a:cxnLst>
            <a:rect l="l" t="t" r="r" b="b"/>
            <a:pathLst>
              <a:path w="2280355" h="22578">
                <a:moveTo>
                  <a:pt x="0" y="0"/>
                </a:moveTo>
                <a:lnTo>
                  <a:pt x="2280355"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278F03F8-E5B7-CBC9-224E-1804A068D3C6}"/>
              </a:ext>
            </a:extLst>
          </p:cNvPr>
          <p:cNvSpPr/>
          <p:nvPr/>
        </p:nvSpPr>
        <p:spPr>
          <a:xfrm>
            <a:off x="10008314" y="2667299"/>
            <a:ext cx="2054578" cy="903109"/>
          </a:xfrm>
          <a:custGeom>
            <a:avLst/>
            <a:gdLst>
              <a:gd name="connsiteX0" fmla="*/ 541867 w 2065867"/>
              <a:gd name="connsiteY0" fmla="*/ 0 h 925689"/>
              <a:gd name="connsiteX1" fmla="*/ 2065867 w 2065867"/>
              <a:gd name="connsiteY1" fmla="*/ 11289 h 925689"/>
              <a:gd name="connsiteX2" fmla="*/ 1524000 w 2065867"/>
              <a:gd name="connsiteY2" fmla="*/ 914400 h 925689"/>
              <a:gd name="connsiteX3" fmla="*/ 0 w 2065867"/>
              <a:gd name="connsiteY3" fmla="*/ 925689 h 925689"/>
              <a:gd name="connsiteX4" fmla="*/ 541867 w 2065867"/>
              <a:gd name="connsiteY4" fmla="*/ 0 h 92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867" h="925689">
                <a:moveTo>
                  <a:pt x="541867" y="0"/>
                </a:moveTo>
                <a:lnTo>
                  <a:pt x="2065867" y="11289"/>
                </a:lnTo>
                <a:lnTo>
                  <a:pt x="1524000" y="914400"/>
                </a:lnTo>
                <a:lnTo>
                  <a:pt x="0" y="925689"/>
                </a:lnTo>
                <a:lnTo>
                  <a:pt x="541867"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ndParaRPr>
          </a:p>
        </p:txBody>
      </p:sp>
      <p:sp>
        <p:nvSpPr>
          <p:cNvPr id="24" name="Freeform 23">
            <a:extLst>
              <a:ext uri="{FF2B5EF4-FFF2-40B4-BE49-F238E27FC236}">
                <a16:creationId xmlns:a16="http://schemas.microsoft.com/office/drawing/2014/main" id="{3B6326C1-C0F7-1EF5-29E7-CE613064658D}"/>
              </a:ext>
            </a:extLst>
          </p:cNvPr>
          <p:cNvSpPr/>
          <p:nvPr/>
        </p:nvSpPr>
        <p:spPr>
          <a:xfrm>
            <a:off x="8789114" y="4134855"/>
            <a:ext cx="301976" cy="510820"/>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6AE1B2AC-9950-C9E1-2C71-258C05456773}"/>
              </a:ext>
            </a:extLst>
          </p:cNvPr>
          <p:cNvSpPr/>
          <p:nvPr/>
        </p:nvSpPr>
        <p:spPr>
          <a:xfrm>
            <a:off x="9551113" y="4123390"/>
            <a:ext cx="304800"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7BA3D58B-9975-B2E0-DA84-B2D21CCC5A0F}"/>
              </a:ext>
            </a:extLst>
          </p:cNvPr>
          <p:cNvSpPr/>
          <p:nvPr/>
        </p:nvSpPr>
        <p:spPr>
          <a:xfrm>
            <a:off x="9551113" y="4649821"/>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8F6C0676-B6E8-074D-8F85-216A117C0835}"/>
              </a:ext>
            </a:extLst>
          </p:cNvPr>
          <p:cNvSpPr/>
          <p:nvPr/>
        </p:nvSpPr>
        <p:spPr>
          <a:xfrm>
            <a:off x="9551112" y="5150855"/>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29">
            <a:extLst>
              <a:ext uri="{FF2B5EF4-FFF2-40B4-BE49-F238E27FC236}">
                <a16:creationId xmlns:a16="http://schemas.microsoft.com/office/drawing/2014/main" id="{8398EA80-C743-687C-6D19-D095B847DCDA}"/>
              </a:ext>
            </a:extLst>
          </p:cNvPr>
          <p:cNvSpPr/>
          <p:nvPr/>
        </p:nvSpPr>
        <p:spPr>
          <a:xfrm>
            <a:off x="8766536" y="5172389"/>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30">
            <a:extLst>
              <a:ext uri="{FF2B5EF4-FFF2-40B4-BE49-F238E27FC236}">
                <a16:creationId xmlns:a16="http://schemas.microsoft.com/office/drawing/2014/main" id="{AB98414D-6711-EBEE-7836-D8574AA96E1C}"/>
              </a:ext>
            </a:extLst>
          </p:cNvPr>
          <p:cNvSpPr/>
          <p:nvPr/>
        </p:nvSpPr>
        <p:spPr>
          <a:xfrm>
            <a:off x="8789114" y="4665257"/>
            <a:ext cx="327377" cy="488418"/>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31">
            <a:extLst>
              <a:ext uri="{FF2B5EF4-FFF2-40B4-BE49-F238E27FC236}">
                <a16:creationId xmlns:a16="http://schemas.microsoft.com/office/drawing/2014/main" id="{2A8FC288-3753-45B4-E6BF-C8288377300F}"/>
              </a:ext>
            </a:extLst>
          </p:cNvPr>
          <p:cNvSpPr/>
          <p:nvPr/>
        </p:nvSpPr>
        <p:spPr>
          <a:xfrm>
            <a:off x="8303692" y="4216697"/>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015DF263-C507-7D85-2D36-550BFEC5C3F3}"/>
              </a:ext>
            </a:extLst>
          </p:cNvPr>
          <p:cNvSpPr/>
          <p:nvPr/>
        </p:nvSpPr>
        <p:spPr>
          <a:xfrm>
            <a:off x="8281114" y="4730341"/>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A1D3D3F5-D922-6D64-44C2-FABC6B7CB7C2}"/>
              </a:ext>
            </a:extLst>
          </p:cNvPr>
          <p:cNvSpPr/>
          <p:nvPr/>
        </p:nvSpPr>
        <p:spPr>
          <a:xfrm>
            <a:off x="8292402" y="5265242"/>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AB70E016-0E8F-7461-773A-669BDEBB06BB}"/>
              </a:ext>
            </a:extLst>
          </p:cNvPr>
          <p:cNvSpPr/>
          <p:nvPr/>
        </p:nvSpPr>
        <p:spPr>
          <a:xfrm>
            <a:off x="10301825" y="3697408"/>
            <a:ext cx="1016000" cy="42897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ndParaRPr>
          </a:p>
        </p:txBody>
      </p:sp>
      <p:sp>
        <p:nvSpPr>
          <p:cNvPr id="37" name="Freeform 36">
            <a:extLst>
              <a:ext uri="{FF2B5EF4-FFF2-40B4-BE49-F238E27FC236}">
                <a16:creationId xmlns:a16="http://schemas.microsoft.com/office/drawing/2014/main" id="{709A6690-DD2E-DBB2-00D6-B59BA22EEE68}"/>
              </a:ext>
            </a:extLst>
          </p:cNvPr>
          <p:cNvSpPr/>
          <p:nvPr/>
        </p:nvSpPr>
        <p:spPr>
          <a:xfrm>
            <a:off x="10267958" y="4226664"/>
            <a:ext cx="1038578" cy="421485"/>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8B79420B-8132-9572-DDDD-C2D6A2FD7355}"/>
              </a:ext>
            </a:extLst>
          </p:cNvPr>
          <p:cNvSpPr/>
          <p:nvPr/>
        </p:nvSpPr>
        <p:spPr>
          <a:xfrm>
            <a:off x="10301822" y="4749923"/>
            <a:ext cx="1016000" cy="42897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23655A3C-692C-30B1-1EFC-CFAD08134980}"/>
              </a:ext>
            </a:extLst>
          </p:cNvPr>
          <p:cNvSpPr/>
          <p:nvPr/>
        </p:nvSpPr>
        <p:spPr>
          <a:xfrm>
            <a:off x="10301825" y="5280674"/>
            <a:ext cx="1027286" cy="422760"/>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0AA4BD5D-E427-9CCF-7208-B1F4667B9652}"/>
              </a:ext>
            </a:extLst>
          </p:cNvPr>
          <p:cNvCxnSpPr>
            <a:cxnSpLocks/>
            <a:stCxn id="40" idx="1"/>
          </p:cNvCxnSpPr>
          <p:nvPr/>
        </p:nvCxnSpPr>
        <p:spPr>
          <a:xfrm flipV="1">
            <a:off x="10552940" y="5164966"/>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D16A74B-5689-3B99-75CB-C99A0D697D0A}"/>
              </a:ext>
            </a:extLst>
          </p:cNvPr>
          <p:cNvCxnSpPr>
            <a:cxnSpLocks/>
          </p:cNvCxnSpPr>
          <p:nvPr/>
        </p:nvCxnSpPr>
        <p:spPr>
          <a:xfrm flipV="1">
            <a:off x="10547297" y="4640031"/>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18551C-F555-7021-DCC3-02726AB81BBB}"/>
              </a:ext>
            </a:extLst>
          </p:cNvPr>
          <p:cNvCxnSpPr>
            <a:cxnSpLocks/>
          </p:cNvCxnSpPr>
          <p:nvPr/>
        </p:nvCxnSpPr>
        <p:spPr>
          <a:xfrm flipV="1">
            <a:off x="10513428" y="4132031"/>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071CBB-1288-0FA6-AD0A-4E57E9F8A328}"/>
              </a:ext>
            </a:extLst>
          </p:cNvPr>
          <p:cNvCxnSpPr>
            <a:cxnSpLocks/>
          </p:cNvCxnSpPr>
          <p:nvPr/>
        </p:nvCxnSpPr>
        <p:spPr>
          <a:xfrm>
            <a:off x="11317822" y="3759497"/>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1B72713-25C2-93AB-187B-5707523A1247}"/>
              </a:ext>
            </a:extLst>
          </p:cNvPr>
          <p:cNvCxnSpPr>
            <a:cxnSpLocks/>
          </p:cNvCxnSpPr>
          <p:nvPr/>
        </p:nvCxnSpPr>
        <p:spPr>
          <a:xfrm>
            <a:off x="11690355" y="3302297"/>
            <a:ext cx="191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D90C5AA-CEAC-30A4-C7AD-415233512013}"/>
              </a:ext>
            </a:extLst>
          </p:cNvPr>
          <p:cNvCxnSpPr>
            <a:cxnSpLocks/>
          </p:cNvCxnSpPr>
          <p:nvPr/>
        </p:nvCxnSpPr>
        <p:spPr>
          <a:xfrm>
            <a:off x="11261381" y="4284430"/>
            <a:ext cx="3612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AE8BD21-1712-5FF3-1115-AD1358CAFD05}"/>
              </a:ext>
            </a:extLst>
          </p:cNvPr>
          <p:cNvCxnSpPr>
            <a:cxnSpLocks/>
          </p:cNvCxnSpPr>
          <p:nvPr/>
        </p:nvCxnSpPr>
        <p:spPr>
          <a:xfrm>
            <a:off x="11566177" y="4362042"/>
            <a:ext cx="316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1AC421E-9BAC-CA97-01C6-494CD1FCAAB6}"/>
              </a:ext>
            </a:extLst>
          </p:cNvPr>
          <p:cNvCxnSpPr>
            <a:cxnSpLocks/>
          </p:cNvCxnSpPr>
          <p:nvPr/>
        </p:nvCxnSpPr>
        <p:spPr>
          <a:xfrm>
            <a:off x="11312176" y="4809363"/>
            <a:ext cx="3104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833BF00-C05A-9B8D-F52F-D2F636AB9E40}"/>
              </a:ext>
            </a:extLst>
          </p:cNvPr>
          <p:cNvCxnSpPr>
            <a:cxnSpLocks/>
          </p:cNvCxnSpPr>
          <p:nvPr/>
        </p:nvCxnSpPr>
        <p:spPr>
          <a:xfrm>
            <a:off x="11543597" y="3865324"/>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C961635-C0A6-3034-39FF-21E45CFC5BA0}"/>
              </a:ext>
            </a:extLst>
          </p:cNvPr>
          <p:cNvSpPr txBox="1"/>
          <p:nvPr/>
        </p:nvSpPr>
        <p:spPr>
          <a:xfrm>
            <a:off x="10329672" y="2932873"/>
            <a:ext cx="1357555" cy="461665"/>
          </a:xfrm>
          <a:prstGeom prst="rect">
            <a:avLst/>
          </a:prstGeom>
          <a:noFill/>
          <a:ln>
            <a:noFill/>
          </a:ln>
        </p:spPr>
        <p:txBody>
          <a:bodyPr wrap="square" rtlCol="0">
            <a:spAutoFit/>
          </a:bodyPr>
          <a:lstStyle/>
          <a:p>
            <a:pPr algn="ctr"/>
            <a:r>
              <a:rPr lang="en-US" b="1" baseline="30000" dirty="0"/>
              <a:t>Multiple </a:t>
            </a:r>
          </a:p>
          <a:p>
            <a:pPr algn="ctr"/>
            <a:r>
              <a:rPr lang="en-US" b="1" baseline="30000" dirty="0"/>
              <a:t>Memory</a:t>
            </a:r>
            <a:r>
              <a:rPr lang="en-US" b="1" baseline="30000" dirty="0">
                <a:solidFill>
                  <a:srgbClr val="7F7F7F"/>
                </a:solidFill>
              </a:rPr>
              <a:t> </a:t>
            </a:r>
            <a:r>
              <a:rPr lang="en-US" b="1" baseline="30000" dirty="0"/>
              <a:t>Banks</a:t>
            </a:r>
          </a:p>
        </p:txBody>
      </p:sp>
      <p:cxnSp>
        <p:nvCxnSpPr>
          <p:cNvPr id="55" name="Straight Connector 54">
            <a:extLst>
              <a:ext uri="{FF2B5EF4-FFF2-40B4-BE49-F238E27FC236}">
                <a16:creationId xmlns:a16="http://schemas.microsoft.com/office/drawing/2014/main" id="{15E40E07-3B09-B74E-06F4-C587A067B8E8}"/>
              </a:ext>
            </a:extLst>
          </p:cNvPr>
          <p:cNvCxnSpPr>
            <a:cxnSpLocks/>
            <a:endCxn id="23" idx="3"/>
          </p:cNvCxnSpPr>
          <p:nvPr/>
        </p:nvCxnSpPr>
        <p:spPr>
          <a:xfrm flipH="1" flipV="1">
            <a:off x="10008314" y="3570408"/>
            <a:ext cx="289984" cy="574414"/>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8E3A0A23-B6C1-3AA9-AF14-E355EEE2797D}"/>
              </a:ext>
            </a:extLst>
          </p:cNvPr>
          <p:cNvCxnSpPr>
            <a:cxnSpLocks/>
          </p:cNvCxnSpPr>
          <p:nvPr/>
        </p:nvCxnSpPr>
        <p:spPr>
          <a:xfrm flipH="1" flipV="1">
            <a:off x="10278260" y="4144822"/>
            <a:ext cx="426" cy="503327"/>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26DFBAB9-046E-E11F-EE05-295A500BB177}"/>
              </a:ext>
            </a:extLst>
          </p:cNvPr>
          <p:cNvCxnSpPr>
            <a:cxnSpLocks/>
          </p:cNvCxnSpPr>
          <p:nvPr/>
        </p:nvCxnSpPr>
        <p:spPr>
          <a:xfrm flipV="1">
            <a:off x="10289125" y="462292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38D045E4-EFE6-D24A-B576-B4B18F82D2E4}"/>
              </a:ext>
            </a:extLst>
          </p:cNvPr>
          <p:cNvCxnSpPr>
            <a:cxnSpLocks/>
          </p:cNvCxnSpPr>
          <p:nvPr/>
        </p:nvCxnSpPr>
        <p:spPr>
          <a:xfrm flipV="1">
            <a:off x="10289125" y="513092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A574F4C4-E3B0-E0D2-A825-27F11EAD8E8E}"/>
              </a:ext>
            </a:extLst>
          </p:cNvPr>
          <p:cNvCxnSpPr>
            <a:cxnSpLocks/>
          </p:cNvCxnSpPr>
          <p:nvPr/>
        </p:nvCxnSpPr>
        <p:spPr>
          <a:xfrm flipV="1">
            <a:off x="11078786" y="4128260"/>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E0F7ECAA-92BC-B89F-BB7E-CA8F319371A8}"/>
              </a:ext>
            </a:extLst>
          </p:cNvPr>
          <p:cNvCxnSpPr>
            <a:cxnSpLocks/>
          </p:cNvCxnSpPr>
          <p:nvPr/>
        </p:nvCxnSpPr>
        <p:spPr>
          <a:xfrm flipV="1">
            <a:off x="11078786" y="4647782"/>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E5722E12-8C19-D46A-D74A-371B55E5A426}"/>
              </a:ext>
            </a:extLst>
          </p:cNvPr>
          <p:cNvCxnSpPr>
            <a:cxnSpLocks/>
          </p:cNvCxnSpPr>
          <p:nvPr/>
        </p:nvCxnSpPr>
        <p:spPr>
          <a:xfrm flipV="1">
            <a:off x="11078786" y="5183331"/>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8" name="Straight Connector 447">
            <a:extLst>
              <a:ext uri="{FF2B5EF4-FFF2-40B4-BE49-F238E27FC236}">
                <a16:creationId xmlns:a16="http://schemas.microsoft.com/office/drawing/2014/main" id="{3B6418E2-1D9D-0B62-8F36-3F2C8AB61962}"/>
              </a:ext>
            </a:extLst>
          </p:cNvPr>
          <p:cNvCxnSpPr>
            <a:cxnSpLocks/>
          </p:cNvCxnSpPr>
          <p:nvPr/>
        </p:nvCxnSpPr>
        <p:spPr>
          <a:xfrm flipH="1" flipV="1">
            <a:off x="10465515" y="3532308"/>
            <a:ext cx="84666" cy="17780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9" name="Straight Connector 448">
            <a:extLst>
              <a:ext uri="{FF2B5EF4-FFF2-40B4-BE49-F238E27FC236}">
                <a16:creationId xmlns:a16="http://schemas.microsoft.com/office/drawing/2014/main" id="{41479B95-6D32-75B0-149E-1669A6A9627C}"/>
              </a:ext>
            </a:extLst>
          </p:cNvPr>
          <p:cNvCxnSpPr>
            <a:cxnSpLocks/>
          </p:cNvCxnSpPr>
          <p:nvPr/>
        </p:nvCxnSpPr>
        <p:spPr>
          <a:xfrm flipV="1">
            <a:off x="11320233" y="3709565"/>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0" name="Straight Connector 449">
            <a:extLst>
              <a:ext uri="{FF2B5EF4-FFF2-40B4-BE49-F238E27FC236}">
                <a16:creationId xmlns:a16="http://schemas.microsoft.com/office/drawing/2014/main" id="{77E0D0EC-E13A-7F38-C430-D5735461458F}"/>
              </a:ext>
            </a:extLst>
          </p:cNvPr>
          <p:cNvCxnSpPr>
            <a:cxnSpLocks/>
          </p:cNvCxnSpPr>
          <p:nvPr/>
        </p:nvCxnSpPr>
        <p:spPr>
          <a:xfrm flipV="1">
            <a:off x="11319954" y="4215308"/>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3" name="Straight Connector 452">
            <a:extLst>
              <a:ext uri="{FF2B5EF4-FFF2-40B4-BE49-F238E27FC236}">
                <a16:creationId xmlns:a16="http://schemas.microsoft.com/office/drawing/2014/main" id="{50C6D874-D40D-CC2E-4A46-09BC71F2AA99}"/>
              </a:ext>
            </a:extLst>
          </p:cNvPr>
          <p:cNvCxnSpPr>
            <a:cxnSpLocks/>
          </p:cNvCxnSpPr>
          <p:nvPr/>
        </p:nvCxnSpPr>
        <p:spPr>
          <a:xfrm flipV="1">
            <a:off x="11319953" y="4697126"/>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1" name="Straight Connector 460">
            <a:extLst>
              <a:ext uri="{FF2B5EF4-FFF2-40B4-BE49-F238E27FC236}">
                <a16:creationId xmlns:a16="http://schemas.microsoft.com/office/drawing/2014/main" id="{00B108D7-3AFC-BCFC-CB4B-E1F468D5B2B6}"/>
              </a:ext>
            </a:extLst>
          </p:cNvPr>
          <p:cNvCxnSpPr>
            <a:cxnSpLocks/>
            <a:stCxn id="23" idx="2"/>
          </p:cNvCxnSpPr>
          <p:nvPr/>
        </p:nvCxnSpPr>
        <p:spPr>
          <a:xfrm flipH="1">
            <a:off x="11098400" y="3559394"/>
            <a:ext cx="425586" cy="557035"/>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6" name="TextBox 465">
            <a:extLst>
              <a:ext uri="{FF2B5EF4-FFF2-40B4-BE49-F238E27FC236}">
                <a16:creationId xmlns:a16="http://schemas.microsoft.com/office/drawing/2014/main" id="{4C1DAF97-D80A-DA74-F955-578F6165DB97}"/>
              </a:ext>
            </a:extLst>
          </p:cNvPr>
          <p:cNvSpPr txBox="1"/>
          <p:nvPr/>
        </p:nvSpPr>
        <p:spPr>
          <a:xfrm>
            <a:off x="10465515" y="5389449"/>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467" name="TextBox 466">
            <a:extLst>
              <a:ext uri="{FF2B5EF4-FFF2-40B4-BE49-F238E27FC236}">
                <a16:creationId xmlns:a16="http://schemas.microsoft.com/office/drawing/2014/main" id="{ADF5D21A-836A-5179-C860-15440CCE3AC7}"/>
              </a:ext>
            </a:extLst>
          </p:cNvPr>
          <p:cNvSpPr txBox="1"/>
          <p:nvPr/>
        </p:nvSpPr>
        <p:spPr>
          <a:xfrm>
            <a:off x="10465514" y="4859357"/>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468" name="TextBox 467">
            <a:extLst>
              <a:ext uri="{FF2B5EF4-FFF2-40B4-BE49-F238E27FC236}">
                <a16:creationId xmlns:a16="http://schemas.microsoft.com/office/drawing/2014/main" id="{D1551597-87F1-C6F3-AC79-1EF03E6CA957}"/>
              </a:ext>
            </a:extLst>
          </p:cNvPr>
          <p:cNvSpPr txBox="1"/>
          <p:nvPr/>
        </p:nvSpPr>
        <p:spPr>
          <a:xfrm>
            <a:off x="10450208" y="4342660"/>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469" name="TextBox 468">
            <a:extLst>
              <a:ext uri="{FF2B5EF4-FFF2-40B4-BE49-F238E27FC236}">
                <a16:creationId xmlns:a16="http://schemas.microsoft.com/office/drawing/2014/main" id="{EBCC99B7-6509-8344-2C1F-8EA9D1AB48BF}"/>
              </a:ext>
            </a:extLst>
          </p:cNvPr>
          <p:cNvSpPr txBox="1"/>
          <p:nvPr/>
        </p:nvSpPr>
        <p:spPr>
          <a:xfrm>
            <a:off x="10498130" y="3799366"/>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Tree>
    <p:custDataLst>
      <p:tags r:id="rId1"/>
    </p:custDataLst>
    <p:extLst>
      <p:ext uri="{BB962C8B-B14F-4D97-AF65-F5344CB8AC3E}">
        <p14:creationId xmlns:p14="http://schemas.microsoft.com/office/powerpoint/2010/main" val="13984158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A062F6B-843D-DF68-7D7B-341147C241FA}"/>
              </a:ext>
            </a:extLst>
          </p:cNvPr>
          <p:cNvSpPr/>
          <p:nvPr/>
        </p:nvSpPr>
        <p:spPr>
          <a:xfrm>
            <a:off x="9788151" y="3404547"/>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5B3767-4F10-10F1-FBFD-0BE29B7E12A8}"/>
              </a:ext>
            </a:extLst>
          </p:cNvPr>
          <p:cNvSpPr/>
          <p:nvPr/>
        </p:nvSpPr>
        <p:spPr>
          <a:xfrm>
            <a:off x="9903310" y="3706518"/>
            <a:ext cx="927921" cy="33835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A0B4CE6-2355-8C82-B46D-764705495D47}"/>
              </a:ext>
            </a:extLst>
          </p:cNvPr>
          <p:cNvSpPr/>
          <p:nvPr/>
        </p:nvSpPr>
        <p:spPr>
          <a:xfrm>
            <a:off x="8052119" y="3434866"/>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CCEBD2F2-6889-BE0F-C5CB-AC74B991C8A3}"/>
              </a:ext>
            </a:extLst>
          </p:cNvPr>
          <p:cNvSpPr/>
          <p:nvPr/>
        </p:nvSpPr>
        <p:spPr>
          <a:xfrm>
            <a:off x="8167278" y="3736837"/>
            <a:ext cx="927921" cy="33835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7BA38D1-8783-7446-CDC9-7287087679A4}"/>
              </a:ext>
            </a:extLst>
          </p:cNvPr>
          <p:cNvSpPr/>
          <p:nvPr/>
        </p:nvSpPr>
        <p:spPr>
          <a:xfrm>
            <a:off x="6694500" y="3418873"/>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DAB7541B-0681-0072-1561-9A38F9254895}"/>
              </a:ext>
            </a:extLst>
          </p:cNvPr>
          <p:cNvSpPr/>
          <p:nvPr/>
        </p:nvSpPr>
        <p:spPr>
          <a:xfrm>
            <a:off x="6809659" y="3720844"/>
            <a:ext cx="927921" cy="33835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FB3614-473D-A7E5-9117-DAE9C2B37713}"/>
              </a:ext>
            </a:extLst>
          </p:cNvPr>
          <p:cNvSpPr/>
          <p:nvPr/>
        </p:nvSpPr>
        <p:spPr>
          <a:xfrm>
            <a:off x="5326894" y="3408961"/>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AAEBE6C8-4B3D-1B7A-BA42-365EBCA05D73}"/>
              </a:ext>
            </a:extLst>
          </p:cNvPr>
          <p:cNvSpPr/>
          <p:nvPr/>
        </p:nvSpPr>
        <p:spPr>
          <a:xfrm>
            <a:off x="5442053" y="3710932"/>
            <a:ext cx="927921" cy="33835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199" y="9017"/>
            <a:ext cx="11205411" cy="1268603"/>
          </a:xfrm>
        </p:spPr>
        <p:txBody>
          <a:bodyPr>
            <a:normAutofit/>
          </a:bodyPr>
          <a:lstStyle/>
          <a:p>
            <a:r>
              <a:rPr lang="en-US" dirty="0">
                <a:latin typeface="+mn-lt"/>
              </a:rPr>
              <a:t>Observation: </a:t>
            </a:r>
            <a:r>
              <a:rPr lang="en-US" b="0" dirty="0">
                <a:latin typeface="+mn-lt"/>
              </a:rPr>
              <a:t>Massive parallelism inside stack</a:t>
            </a:r>
          </a:p>
        </p:txBody>
      </p:sp>
      <p:sp>
        <p:nvSpPr>
          <p:cNvPr id="4" name="TextBox 3">
            <a:extLst>
              <a:ext uri="{FF2B5EF4-FFF2-40B4-BE49-F238E27FC236}">
                <a16:creationId xmlns:a16="http://schemas.microsoft.com/office/drawing/2014/main" id="{CDFD63BB-BA83-4F47-A7B9-74B93D7E0B1D}"/>
              </a:ext>
            </a:extLst>
          </p:cNvPr>
          <p:cNvSpPr txBox="1"/>
          <p:nvPr/>
        </p:nvSpPr>
        <p:spPr>
          <a:xfrm>
            <a:off x="0" y="1107917"/>
            <a:ext cx="12514157"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We observe immense intra-stack parallelism for parallel accesses</a:t>
            </a:r>
          </a:p>
        </p:txBody>
      </p:sp>
      <p:sp>
        <p:nvSpPr>
          <p:cNvPr id="110" name="直线">
            <a:extLst>
              <a:ext uri="{FF2B5EF4-FFF2-40B4-BE49-F238E27FC236}">
                <a16:creationId xmlns:a16="http://schemas.microsoft.com/office/drawing/2014/main" id="{1A6ADC0E-7C3B-6665-A6A8-2E5978E24141}"/>
              </a:ext>
            </a:extLst>
          </p:cNvPr>
          <p:cNvSpPr/>
          <p:nvPr/>
        </p:nvSpPr>
        <p:spPr>
          <a:xfrm rot="21600000" flipH="1">
            <a:off x="3776893" y="2426531"/>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16" name="直线">
            <a:extLst>
              <a:ext uri="{FF2B5EF4-FFF2-40B4-BE49-F238E27FC236}">
                <a16:creationId xmlns:a16="http://schemas.microsoft.com/office/drawing/2014/main" id="{6A58BECA-A866-B866-C3DA-18A91F188348}"/>
              </a:ext>
            </a:extLst>
          </p:cNvPr>
          <p:cNvSpPr/>
          <p:nvPr/>
        </p:nvSpPr>
        <p:spPr>
          <a:xfrm rot="21600000" flipH="1">
            <a:off x="1662407" y="4250786"/>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0" name="直线">
            <a:extLst>
              <a:ext uri="{FF2B5EF4-FFF2-40B4-BE49-F238E27FC236}">
                <a16:creationId xmlns:a16="http://schemas.microsoft.com/office/drawing/2014/main" id="{78F83AE1-D0E2-9CDD-7680-2C7E1DDDBA47}"/>
              </a:ext>
            </a:extLst>
          </p:cNvPr>
          <p:cNvSpPr/>
          <p:nvPr/>
        </p:nvSpPr>
        <p:spPr>
          <a:xfrm rot="21600000" flipH="1">
            <a:off x="2508620" y="3160022"/>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1" name="矩形">
            <a:extLst>
              <a:ext uri="{FF2B5EF4-FFF2-40B4-BE49-F238E27FC236}">
                <a16:creationId xmlns:a16="http://schemas.microsoft.com/office/drawing/2014/main" id="{6A299802-B4FC-3FD0-E6C7-68315541D5D0}"/>
              </a:ext>
            </a:extLst>
          </p:cNvPr>
          <p:cNvSpPr/>
          <p:nvPr/>
        </p:nvSpPr>
        <p:spPr>
          <a:xfrm>
            <a:off x="1293041" y="202318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22" name="矩形">
            <a:extLst>
              <a:ext uri="{FF2B5EF4-FFF2-40B4-BE49-F238E27FC236}">
                <a16:creationId xmlns:a16="http://schemas.microsoft.com/office/drawing/2014/main" id="{FB32689F-4580-4467-8387-FA4B3BC2E299}"/>
              </a:ext>
            </a:extLst>
          </p:cNvPr>
          <p:cNvSpPr/>
          <p:nvPr/>
        </p:nvSpPr>
        <p:spPr>
          <a:xfrm>
            <a:off x="2169327" y="202318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a:t>
            </a: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3</a:t>
            </a:r>
          </a:p>
        </p:txBody>
      </p:sp>
      <p:sp>
        <p:nvSpPr>
          <p:cNvPr id="123" name="矩形">
            <a:extLst>
              <a:ext uri="{FF2B5EF4-FFF2-40B4-BE49-F238E27FC236}">
                <a16:creationId xmlns:a16="http://schemas.microsoft.com/office/drawing/2014/main" id="{50F1774C-02E2-9BD6-3AD2-688EF396C174}"/>
              </a:ext>
            </a:extLst>
          </p:cNvPr>
          <p:cNvSpPr/>
          <p:nvPr/>
        </p:nvSpPr>
        <p:spPr>
          <a:xfrm>
            <a:off x="1293041" y="275659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24" name="矩形">
            <a:extLst>
              <a:ext uri="{FF2B5EF4-FFF2-40B4-BE49-F238E27FC236}">
                <a16:creationId xmlns:a16="http://schemas.microsoft.com/office/drawing/2014/main" id="{DE3D3089-E4A9-22FE-4216-5831D09D4DE7}"/>
              </a:ext>
            </a:extLst>
          </p:cNvPr>
          <p:cNvSpPr/>
          <p:nvPr/>
        </p:nvSpPr>
        <p:spPr>
          <a:xfrm>
            <a:off x="2169327" y="275659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2</a:t>
            </a:r>
          </a:p>
        </p:txBody>
      </p:sp>
      <p:sp>
        <p:nvSpPr>
          <p:cNvPr id="125" name="直线">
            <a:extLst>
              <a:ext uri="{FF2B5EF4-FFF2-40B4-BE49-F238E27FC236}">
                <a16:creationId xmlns:a16="http://schemas.microsoft.com/office/drawing/2014/main" id="{B3E8ADCC-41C2-E253-2DFF-A9469FB9B94E}"/>
              </a:ext>
            </a:extLst>
          </p:cNvPr>
          <p:cNvSpPr/>
          <p:nvPr/>
        </p:nvSpPr>
        <p:spPr>
          <a:xfrm>
            <a:off x="1656056" y="2207394"/>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6" name="直线">
            <a:extLst>
              <a:ext uri="{FF2B5EF4-FFF2-40B4-BE49-F238E27FC236}">
                <a16:creationId xmlns:a16="http://schemas.microsoft.com/office/drawing/2014/main" id="{4D0D004D-4BBC-A173-B755-3DD953C7993A}"/>
              </a:ext>
            </a:extLst>
          </p:cNvPr>
          <p:cNvSpPr/>
          <p:nvPr/>
        </p:nvSpPr>
        <p:spPr>
          <a:xfrm>
            <a:off x="1675105" y="2941979"/>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7" name="直线">
            <a:extLst>
              <a:ext uri="{FF2B5EF4-FFF2-40B4-BE49-F238E27FC236}">
                <a16:creationId xmlns:a16="http://schemas.microsoft.com/office/drawing/2014/main" id="{D3E21834-2685-7408-57E7-CC5700C90532}"/>
              </a:ext>
            </a:extLst>
          </p:cNvPr>
          <p:cNvSpPr/>
          <p:nvPr/>
        </p:nvSpPr>
        <p:spPr>
          <a:xfrm>
            <a:off x="1471908" y="2402236"/>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8" name="直线">
            <a:extLst>
              <a:ext uri="{FF2B5EF4-FFF2-40B4-BE49-F238E27FC236}">
                <a16:creationId xmlns:a16="http://schemas.microsoft.com/office/drawing/2014/main" id="{D506140D-DB59-DB27-2839-70E9D01C5183}"/>
              </a:ext>
            </a:extLst>
          </p:cNvPr>
          <p:cNvSpPr/>
          <p:nvPr/>
        </p:nvSpPr>
        <p:spPr>
          <a:xfrm>
            <a:off x="2354545" y="2395886"/>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9" name="直线">
            <a:extLst>
              <a:ext uri="{FF2B5EF4-FFF2-40B4-BE49-F238E27FC236}">
                <a16:creationId xmlns:a16="http://schemas.microsoft.com/office/drawing/2014/main" id="{411086B3-4101-594D-13A1-FC5B836D3E98}"/>
              </a:ext>
            </a:extLst>
          </p:cNvPr>
          <p:cNvSpPr/>
          <p:nvPr/>
        </p:nvSpPr>
        <p:spPr>
          <a:xfrm>
            <a:off x="1656056" y="2389537"/>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0" name="直线">
            <a:extLst>
              <a:ext uri="{FF2B5EF4-FFF2-40B4-BE49-F238E27FC236}">
                <a16:creationId xmlns:a16="http://schemas.microsoft.com/office/drawing/2014/main" id="{3C3C6F6E-801D-9C65-485F-0EB658C992D5}"/>
              </a:ext>
            </a:extLst>
          </p:cNvPr>
          <p:cNvSpPr/>
          <p:nvPr/>
        </p:nvSpPr>
        <p:spPr>
          <a:xfrm rot="21600000" flipH="1">
            <a:off x="1662406" y="2402236"/>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1" name="矩形">
            <a:extLst>
              <a:ext uri="{FF2B5EF4-FFF2-40B4-BE49-F238E27FC236}">
                <a16:creationId xmlns:a16="http://schemas.microsoft.com/office/drawing/2014/main" id="{8B8AD04B-11CA-3536-6B13-84DB68375D2A}"/>
              </a:ext>
            </a:extLst>
          </p:cNvPr>
          <p:cNvSpPr/>
          <p:nvPr/>
        </p:nvSpPr>
        <p:spPr>
          <a:xfrm>
            <a:off x="3394959" y="203915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2" name="矩形">
            <a:extLst>
              <a:ext uri="{FF2B5EF4-FFF2-40B4-BE49-F238E27FC236}">
                <a16:creationId xmlns:a16="http://schemas.microsoft.com/office/drawing/2014/main" id="{ECA43815-92BD-924F-5037-69C6B6F0A146}"/>
              </a:ext>
            </a:extLst>
          </p:cNvPr>
          <p:cNvSpPr/>
          <p:nvPr/>
        </p:nvSpPr>
        <p:spPr>
          <a:xfrm>
            <a:off x="3394959" y="276621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S9</a:t>
            </a:r>
          </a:p>
        </p:txBody>
      </p:sp>
      <p:sp>
        <p:nvSpPr>
          <p:cNvPr id="133" name="直线">
            <a:extLst>
              <a:ext uri="{FF2B5EF4-FFF2-40B4-BE49-F238E27FC236}">
                <a16:creationId xmlns:a16="http://schemas.microsoft.com/office/drawing/2014/main" id="{07BA9EEE-493E-1EBE-6B0A-1A3EE256781E}"/>
              </a:ext>
            </a:extLst>
          </p:cNvPr>
          <p:cNvSpPr/>
          <p:nvPr/>
        </p:nvSpPr>
        <p:spPr>
          <a:xfrm>
            <a:off x="3757974" y="2223369"/>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4" name="直线">
            <a:extLst>
              <a:ext uri="{FF2B5EF4-FFF2-40B4-BE49-F238E27FC236}">
                <a16:creationId xmlns:a16="http://schemas.microsoft.com/office/drawing/2014/main" id="{D13DFE20-8E10-3FFE-81A0-29FF7B62DEE9}"/>
              </a:ext>
            </a:extLst>
          </p:cNvPr>
          <p:cNvSpPr/>
          <p:nvPr/>
        </p:nvSpPr>
        <p:spPr>
          <a:xfrm>
            <a:off x="3777023" y="2957953"/>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5" name="直线">
            <a:extLst>
              <a:ext uri="{FF2B5EF4-FFF2-40B4-BE49-F238E27FC236}">
                <a16:creationId xmlns:a16="http://schemas.microsoft.com/office/drawing/2014/main" id="{19259B13-0023-D784-6695-AF5D3D03CD50}"/>
              </a:ext>
            </a:extLst>
          </p:cNvPr>
          <p:cNvSpPr/>
          <p:nvPr/>
        </p:nvSpPr>
        <p:spPr>
          <a:xfrm>
            <a:off x="3573826" y="241821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7" name="直线">
            <a:extLst>
              <a:ext uri="{FF2B5EF4-FFF2-40B4-BE49-F238E27FC236}">
                <a16:creationId xmlns:a16="http://schemas.microsoft.com/office/drawing/2014/main" id="{C39F5BD6-1DC2-D703-AD0F-4A7E1FBE8027}"/>
              </a:ext>
            </a:extLst>
          </p:cNvPr>
          <p:cNvSpPr/>
          <p:nvPr/>
        </p:nvSpPr>
        <p:spPr>
          <a:xfrm>
            <a:off x="3757972" y="2395001"/>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8" name="直线">
            <a:extLst>
              <a:ext uri="{FF2B5EF4-FFF2-40B4-BE49-F238E27FC236}">
                <a16:creationId xmlns:a16="http://schemas.microsoft.com/office/drawing/2014/main" id="{74A0CA8D-A73E-014D-4216-09FA6656D32A}"/>
              </a:ext>
            </a:extLst>
          </p:cNvPr>
          <p:cNvSpPr/>
          <p:nvPr/>
        </p:nvSpPr>
        <p:spPr>
          <a:xfrm>
            <a:off x="2551392" y="221809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9" name="矩形">
            <a:extLst>
              <a:ext uri="{FF2B5EF4-FFF2-40B4-BE49-F238E27FC236}">
                <a16:creationId xmlns:a16="http://schemas.microsoft.com/office/drawing/2014/main" id="{00906C82-413F-EE0B-69FD-010BDCCD0E29}"/>
              </a:ext>
            </a:extLst>
          </p:cNvPr>
          <p:cNvSpPr/>
          <p:nvPr/>
        </p:nvSpPr>
        <p:spPr>
          <a:xfrm>
            <a:off x="1286792" y="385840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0" name="矩形">
            <a:extLst>
              <a:ext uri="{FF2B5EF4-FFF2-40B4-BE49-F238E27FC236}">
                <a16:creationId xmlns:a16="http://schemas.microsoft.com/office/drawing/2014/main" id="{E9BBE08C-BAE9-8DD1-B0BA-6DE303F491AC}"/>
              </a:ext>
            </a:extLst>
          </p:cNvPr>
          <p:cNvSpPr/>
          <p:nvPr/>
        </p:nvSpPr>
        <p:spPr>
          <a:xfrm>
            <a:off x="2163078" y="385840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a:t>
            </a:r>
            <a:r>
              <a:rPr lang="en-US" altLang="en-US" b="1" dirty="0">
                <a:solidFill>
                  <a:schemeClr val="bg1"/>
                </a:solidFill>
                <a:ea typeface="Droid Sans Fallback" panose="020B0502000000000001" charset="-122"/>
                <a:cs typeface="Antykwa Poltawskiego Light" panose="00000400000000000000" charset="0"/>
              </a:rPr>
              <a:t>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1" name="矩形">
            <a:extLst>
              <a:ext uri="{FF2B5EF4-FFF2-40B4-BE49-F238E27FC236}">
                <a16:creationId xmlns:a16="http://schemas.microsoft.com/office/drawing/2014/main" id="{4D4E0215-57A4-F994-BBD0-849D76FB06FB}"/>
              </a:ext>
            </a:extLst>
          </p:cNvPr>
          <p:cNvSpPr/>
          <p:nvPr/>
        </p:nvSpPr>
        <p:spPr>
          <a:xfrm>
            <a:off x="1286792" y="459182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2" name="矩形">
            <a:extLst>
              <a:ext uri="{FF2B5EF4-FFF2-40B4-BE49-F238E27FC236}">
                <a16:creationId xmlns:a16="http://schemas.microsoft.com/office/drawing/2014/main" id="{014C5A3A-7095-7E00-6DC0-9F6C40680BD1}"/>
              </a:ext>
            </a:extLst>
          </p:cNvPr>
          <p:cNvSpPr/>
          <p:nvPr/>
        </p:nvSpPr>
        <p:spPr>
          <a:xfrm>
            <a:off x="2163078" y="459182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3" name="直线">
            <a:extLst>
              <a:ext uri="{FF2B5EF4-FFF2-40B4-BE49-F238E27FC236}">
                <a16:creationId xmlns:a16="http://schemas.microsoft.com/office/drawing/2014/main" id="{9FF6A7E1-B0B6-1EEC-14C6-EEE2340EFB52}"/>
              </a:ext>
            </a:extLst>
          </p:cNvPr>
          <p:cNvSpPr/>
          <p:nvPr/>
        </p:nvSpPr>
        <p:spPr>
          <a:xfrm>
            <a:off x="1649806" y="4042622"/>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4" name="直线">
            <a:extLst>
              <a:ext uri="{FF2B5EF4-FFF2-40B4-BE49-F238E27FC236}">
                <a16:creationId xmlns:a16="http://schemas.microsoft.com/office/drawing/2014/main" id="{D103FFA6-5D33-511F-0C3C-8EE4959B8AAA}"/>
              </a:ext>
            </a:extLst>
          </p:cNvPr>
          <p:cNvSpPr/>
          <p:nvPr/>
        </p:nvSpPr>
        <p:spPr>
          <a:xfrm>
            <a:off x="1668856" y="4777204"/>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5" name="直线">
            <a:extLst>
              <a:ext uri="{FF2B5EF4-FFF2-40B4-BE49-F238E27FC236}">
                <a16:creationId xmlns:a16="http://schemas.microsoft.com/office/drawing/2014/main" id="{828F670F-AB7B-A80F-8FE4-DDE7EEC67B8F}"/>
              </a:ext>
            </a:extLst>
          </p:cNvPr>
          <p:cNvSpPr/>
          <p:nvPr/>
        </p:nvSpPr>
        <p:spPr>
          <a:xfrm>
            <a:off x="1465659" y="4237465"/>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6" name="直线">
            <a:extLst>
              <a:ext uri="{FF2B5EF4-FFF2-40B4-BE49-F238E27FC236}">
                <a16:creationId xmlns:a16="http://schemas.microsoft.com/office/drawing/2014/main" id="{8EFE60FD-4763-1411-E345-041C9D6C1787}"/>
              </a:ext>
            </a:extLst>
          </p:cNvPr>
          <p:cNvSpPr/>
          <p:nvPr/>
        </p:nvSpPr>
        <p:spPr>
          <a:xfrm>
            <a:off x="2348295" y="4231115"/>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7" name="直线">
            <a:extLst>
              <a:ext uri="{FF2B5EF4-FFF2-40B4-BE49-F238E27FC236}">
                <a16:creationId xmlns:a16="http://schemas.microsoft.com/office/drawing/2014/main" id="{AAB5ABE5-B1FF-D17C-5C61-7ABB4194E82B}"/>
              </a:ext>
            </a:extLst>
          </p:cNvPr>
          <p:cNvSpPr/>
          <p:nvPr/>
        </p:nvSpPr>
        <p:spPr>
          <a:xfrm>
            <a:off x="1649806" y="4224765"/>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9" name="矩形">
            <a:extLst>
              <a:ext uri="{FF2B5EF4-FFF2-40B4-BE49-F238E27FC236}">
                <a16:creationId xmlns:a16="http://schemas.microsoft.com/office/drawing/2014/main" id="{5D408C56-5393-5AD8-B503-D77294AA85D3}"/>
              </a:ext>
            </a:extLst>
          </p:cNvPr>
          <p:cNvSpPr/>
          <p:nvPr/>
        </p:nvSpPr>
        <p:spPr>
          <a:xfrm>
            <a:off x="3388708" y="387438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150" name="矩形">
            <a:extLst>
              <a:ext uri="{FF2B5EF4-FFF2-40B4-BE49-F238E27FC236}">
                <a16:creationId xmlns:a16="http://schemas.microsoft.com/office/drawing/2014/main" id="{0C1408CC-A3E2-08AD-F23A-1F7142C612F6}"/>
              </a:ext>
            </a:extLst>
          </p:cNvPr>
          <p:cNvSpPr/>
          <p:nvPr/>
        </p:nvSpPr>
        <p:spPr>
          <a:xfrm>
            <a:off x="4273433" y="387515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151" name="矩形">
            <a:extLst>
              <a:ext uri="{FF2B5EF4-FFF2-40B4-BE49-F238E27FC236}">
                <a16:creationId xmlns:a16="http://schemas.microsoft.com/office/drawing/2014/main" id="{3AD5B7A8-339F-8B66-58FD-E7E806323CD2}"/>
              </a:ext>
            </a:extLst>
          </p:cNvPr>
          <p:cNvSpPr/>
          <p:nvPr/>
        </p:nvSpPr>
        <p:spPr>
          <a:xfrm>
            <a:off x="3388708" y="460779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152" name="矩形">
            <a:extLst>
              <a:ext uri="{FF2B5EF4-FFF2-40B4-BE49-F238E27FC236}">
                <a16:creationId xmlns:a16="http://schemas.microsoft.com/office/drawing/2014/main" id="{B275CF22-00A7-65C7-F89D-1B2CB74D8BA3}"/>
              </a:ext>
            </a:extLst>
          </p:cNvPr>
          <p:cNvSpPr/>
          <p:nvPr/>
        </p:nvSpPr>
        <p:spPr>
          <a:xfrm>
            <a:off x="4273433" y="462055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53" name="直线">
            <a:extLst>
              <a:ext uri="{FF2B5EF4-FFF2-40B4-BE49-F238E27FC236}">
                <a16:creationId xmlns:a16="http://schemas.microsoft.com/office/drawing/2014/main" id="{E710061B-E130-6C8D-C388-E1E4DD512799}"/>
              </a:ext>
            </a:extLst>
          </p:cNvPr>
          <p:cNvSpPr/>
          <p:nvPr/>
        </p:nvSpPr>
        <p:spPr>
          <a:xfrm>
            <a:off x="3751722" y="4058597"/>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4" name="直线">
            <a:extLst>
              <a:ext uri="{FF2B5EF4-FFF2-40B4-BE49-F238E27FC236}">
                <a16:creationId xmlns:a16="http://schemas.microsoft.com/office/drawing/2014/main" id="{3B0BE2F1-1F14-3051-66A6-6CE05ED62CB5}"/>
              </a:ext>
            </a:extLst>
          </p:cNvPr>
          <p:cNvSpPr/>
          <p:nvPr/>
        </p:nvSpPr>
        <p:spPr>
          <a:xfrm>
            <a:off x="3770773" y="4762700"/>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5" name="直线">
            <a:extLst>
              <a:ext uri="{FF2B5EF4-FFF2-40B4-BE49-F238E27FC236}">
                <a16:creationId xmlns:a16="http://schemas.microsoft.com/office/drawing/2014/main" id="{DC08D247-2DD7-7B15-9700-23554BD1DD99}"/>
              </a:ext>
            </a:extLst>
          </p:cNvPr>
          <p:cNvSpPr/>
          <p:nvPr/>
        </p:nvSpPr>
        <p:spPr>
          <a:xfrm>
            <a:off x="3567576" y="4253440"/>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6" name="直线">
            <a:extLst>
              <a:ext uri="{FF2B5EF4-FFF2-40B4-BE49-F238E27FC236}">
                <a16:creationId xmlns:a16="http://schemas.microsoft.com/office/drawing/2014/main" id="{640EBC38-1471-D349-2061-541982C63B12}"/>
              </a:ext>
            </a:extLst>
          </p:cNvPr>
          <p:cNvSpPr/>
          <p:nvPr/>
        </p:nvSpPr>
        <p:spPr>
          <a:xfrm>
            <a:off x="4450212" y="4247089"/>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7" name="直线">
            <a:extLst>
              <a:ext uri="{FF2B5EF4-FFF2-40B4-BE49-F238E27FC236}">
                <a16:creationId xmlns:a16="http://schemas.microsoft.com/office/drawing/2014/main" id="{16EC72B3-8230-3E3E-2502-4A6105245A0C}"/>
              </a:ext>
            </a:extLst>
          </p:cNvPr>
          <p:cNvSpPr/>
          <p:nvPr/>
        </p:nvSpPr>
        <p:spPr>
          <a:xfrm>
            <a:off x="3751722" y="4240740"/>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8" name="直线">
            <a:extLst>
              <a:ext uri="{FF2B5EF4-FFF2-40B4-BE49-F238E27FC236}">
                <a16:creationId xmlns:a16="http://schemas.microsoft.com/office/drawing/2014/main" id="{5C91AB22-9C99-180A-E997-7DC1A5E7D84F}"/>
              </a:ext>
            </a:extLst>
          </p:cNvPr>
          <p:cNvSpPr/>
          <p:nvPr/>
        </p:nvSpPr>
        <p:spPr>
          <a:xfrm rot="21600000" flipH="1">
            <a:off x="3758073" y="4253440"/>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9" name="直线">
            <a:extLst>
              <a:ext uri="{FF2B5EF4-FFF2-40B4-BE49-F238E27FC236}">
                <a16:creationId xmlns:a16="http://schemas.microsoft.com/office/drawing/2014/main" id="{AC2D381E-D66D-0C91-40F8-1A8977F6D0A1}"/>
              </a:ext>
            </a:extLst>
          </p:cNvPr>
          <p:cNvSpPr/>
          <p:nvPr/>
        </p:nvSpPr>
        <p:spPr>
          <a:xfrm>
            <a:off x="2545141" y="4783556"/>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0" name="直线">
            <a:extLst>
              <a:ext uri="{FF2B5EF4-FFF2-40B4-BE49-F238E27FC236}">
                <a16:creationId xmlns:a16="http://schemas.microsoft.com/office/drawing/2014/main" id="{EC33F7EA-1152-2129-8793-055516C8B8D9}"/>
              </a:ext>
            </a:extLst>
          </p:cNvPr>
          <p:cNvSpPr/>
          <p:nvPr/>
        </p:nvSpPr>
        <p:spPr>
          <a:xfrm>
            <a:off x="1465558" y="3138826"/>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1" name="直线">
            <a:extLst>
              <a:ext uri="{FF2B5EF4-FFF2-40B4-BE49-F238E27FC236}">
                <a16:creationId xmlns:a16="http://schemas.microsoft.com/office/drawing/2014/main" id="{71EA69C4-37FD-C1CB-CA35-98D2CAF385F7}"/>
              </a:ext>
            </a:extLst>
          </p:cNvPr>
          <p:cNvSpPr/>
          <p:nvPr/>
        </p:nvSpPr>
        <p:spPr>
          <a:xfrm>
            <a:off x="4430964" y="3151524"/>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2" name="直线">
            <a:extLst>
              <a:ext uri="{FF2B5EF4-FFF2-40B4-BE49-F238E27FC236}">
                <a16:creationId xmlns:a16="http://schemas.microsoft.com/office/drawing/2014/main" id="{CD8E91B9-DF97-28A4-5DD4-5878DDF8DDD1}"/>
              </a:ext>
            </a:extLst>
          </p:cNvPr>
          <p:cNvSpPr/>
          <p:nvPr/>
        </p:nvSpPr>
        <p:spPr>
          <a:xfrm>
            <a:off x="2551392" y="3126126"/>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4" name="Rounded Rectangle 163">
            <a:extLst>
              <a:ext uri="{FF2B5EF4-FFF2-40B4-BE49-F238E27FC236}">
                <a16:creationId xmlns:a16="http://schemas.microsoft.com/office/drawing/2014/main" id="{3D8F26D2-3321-2B5C-F69F-CCC1484B04EE}"/>
              </a:ext>
            </a:extLst>
          </p:cNvPr>
          <p:cNvSpPr/>
          <p:nvPr/>
        </p:nvSpPr>
        <p:spPr>
          <a:xfrm rot="16200000">
            <a:off x="-868045" y="3275719"/>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165" name="Straight Arrow Connector 164">
            <a:extLst>
              <a:ext uri="{FF2B5EF4-FFF2-40B4-BE49-F238E27FC236}">
                <a16:creationId xmlns:a16="http://schemas.microsoft.com/office/drawing/2014/main" id="{65379004-4E74-6DF0-704E-AAB05C156F48}"/>
              </a:ext>
            </a:extLst>
          </p:cNvPr>
          <p:cNvCxnSpPr>
            <a:stCxn id="121" idx="1"/>
          </p:cNvCxnSpPr>
          <p:nvPr/>
        </p:nvCxnSpPr>
        <p:spPr>
          <a:xfrm flipH="1">
            <a:off x="813435" y="2220984"/>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166" name="Straight Arrow Connector 165">
            <a:extLst>
              <a:ext uri="{FF2B5EF4-FFF2-40B4-BE49-F238E27FC236}">
                <a16:creationId xmlns:a16="http://schemas.microsoft.com/office/drawing/2014/main" id="{05DBC56C-9B19-D38B-890B-CA75863FD2C9}"/>
              </a:ext>
            </a:extLst>
          </p:cNvPr>
          <p:cNvCxnSpPr>
            <a:stCxn id="141" idx="1"/>
          </p:cNvCxnSpPr>
          <p:nvPr/>
        </p:nvCxnSpPr>
        <p:spPr>
          <a:xfrm flipH="1">
            <a:off x="813435" y="4790194"/>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167" name="Elbow Connector 166">
            <a:extLst>
              <a:ext uri="{FF2B5EF4-FFF2-40B4-BE49-F238E27FC236}">
                <a16:creationId xmlns:a16="http://schemas.microsoft.com/office/drawing/2014/main" id="{7BAA44C2-2004-7DA3-BB78-DC36E6C069F3}"/>
              </a:ext>
            </a:extLst>
          </p:cNvPr>
          <p:cNvCxnSpPr>
            <a:cxnSpLocks/>
            <a:endCxn id="164" idx="1"/>
          </p:cNvCxnSpPr>
          <p:nvPr/>
        </p:nvCxnSpPr>
        <p:spPr>
          <a:xfrm rot="5400000" flipH="1">
            <a:off x="2519680" y="3061724"/>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169" name="矩形">
            <a:extLst>
              <a:ext uri="{FF2B5EF4-FFF2-40B4-BE49-F238E27FC236}">
                <a16:creationId xmlns:a16="http://schemas.microsoft.com/office/drawing/2014/main" id="{4C5734FC-75AE-B124-466D-7AE0107AD598}"/>
              </a:ext>
            </a:extLst>
          </p:cNvPr>
          <p:cNvSpPr/>
          <p:nvPr/>
        </p:nvSpPr>
        <p:spPr>
          <a:xfrm>
            <a:off x="4267032" y="276728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170" name="Elbow Connector 169">
            <a:extLst>
              <a:ext uri="{FF2B5EF4-FFF2-40B4-BE49-F238E27FC236}">
                <a16:creationId xmlns:a16="http://schemas.microsoft.com/office/drawing/2014/main" id="{9B0B1EAF-726A-D79C-D061-C5D5A4035977}"/>
              </a:ext>
            </a:extLst>
          </p:cNvPr>
          <p:cNvCxnSpPr>
            <a:cxnSpLocks/>
          </p:cNvCxnSpPr>
          <p:nvPr/>
        </p:nvCxnSpPr>
        <p:spPr>
          <a:xfrm rot="16200000" flipV="1">
            <a:off x="2518093" y="103577"/>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172" name="矩形">
            <a:extLst>
              <a:ext uri="{FF2B5EF4-FFF2-40B4-BE49-F238E27FC236}">
                <a16:creationId xmlns:a16="http://schemas.microsoft.com/office/drawing/2014/main" id="{4FB72FE9-2533-5256-02A3-FFA08052DB52}"/>
              </a:ext>
            </a:extLst>
          </p:cNvPr>
          <p:cNvSpPr/>
          <p:nvPr/>
        </p:nvSpPr>
        <p:spPr>
          <a:xfrm>
            <a:off x="4266063" y="208656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S11</a:t>
            </a:r>
          </a:p>
        </p:txBody>
      </p:sp>
      <p:sp>
        <p:nvSpPr>
          <p:cNvPr id="136" name="直线">
            <a:extLst>
              <a:ext uri="{FF2B5EF4-FFF2-40B4-BE49-F238E27FC236}">
                <a16:creationId xmlns:a16="http://schemas.microsoft.com/office/drawing/2014/main" id="{36F32DA2-FE89-375E-A9EB-241B900D22A6}"/>
              </a:ext>
            </a:extLst>
          </p:cNvPr>
          <p:cNvSpPr/>
          <p:nvPr/>
        </p:nvSpPr>
        <p:spPr>
          <a:xfrm>
            <a:off x="4456463" y="2411861"/>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 name="直线">
            <a:extLst>
              <a:ext uri="{FF2B5EF4-FFF2-40B4-BE49-F238E27FC236}">
                <a16:creationId xmlns:a16="http://schemas.microsoft.com/office/drawing/2014/main" id="{70584B49-474B-2209-BF43-4484F9B38780}"/>
              </a:ext>
            </a:extLst>
          </p:cNvPr>
          <p:cNvSpPr/>
          <p:nvPr/>
        </p:nvSpPr>
        <p:spPr>
          <a:xfrm rot="21600000" flipV="1">
            <a:off x="4652029" y="2362858"/>
            <a:ext cx="546475" cy="438950"/>
          </a:xfrm>
          <a:prstGeom prst="line">
            <a:avLst/>
          </a:prstGeom>
          <a:noFill/>
          <a:ln w="38100" cap="flat" cmpd="sng">
            <a:solidFill>
              <a:srgbClr val="000000"/>
            </a:solidFill>
            <a:prstDash val="sysDot"/>
            <a:miter/>
          </a:ln>
        </p:spPr>
        <p:txBody>
          <a:bodyPr/>
          <a:lstStyle/>
          <a:p>
            <a:endParaRPr lang="en-US"/>
          </a:p>
        </p:txBody>
      </p:sp>
      <p:sp>
        <p:nvSpPr>
          <p:cNvPr id="5" name="直线">
            <a:extLst>
              <a:ext uri="{FF2B5EF4-FFF2-40B4-BE49-F238E27FC236}">
                <a16:creationId xmlns:a16="http://schemas.microsoft.com/office/drawing/2014/main" id="{6229AF4C-D903-1200-9D6B-DF9179632C4B}"/>
              </a:ext>
            </a:extLst>
          </p:cNvPr>
          <p:cNvSpPr/>
          <p:nvPr/>
        </p:nvSpPr>
        <p:spPr>
          <a:xfrm rot="21600000">
            <a:off x="4659443" y="3107644"/>
            <a:ext cx="535399" cy="1170309"/>
          </a:xfrm>
          <a:prstGeom prst="line">
            <a:avLst/>
          </a:prstGeom>
          <a:noFill/>
          <a:ln w="38100" cap="flat" cmpd="sng">
            <a:solidFill>
              <a:srgbClr val="000000"/>
            </a:solidFill>
            <a:prstDash val="sysDot"/>
            <a:miter/>
          </a:ln>
        </p:spPr>
        <p:txBody>
          <a:bodyPr/>
          <a:lstStyle/>
          <a:p>
            <a:endParaRPr lang="en-US"/>
          </a:p>
        </p:txBody>
      </p:sp>
      <p:sp>
        <p:nvSpPr>
          <p:cNvPr id="6" name="Rectangle 5">
            <a:extLst>
              <a:ext uri="{FF2B5EF4-FFF2-40B4-BE49-F238E27FC236}">
                <a16:creationId xmlns:a16="http://schemas.microsoft.com/office/drawing/2014/main" id="{27BA0C97-533F-152D-BF70-4ADF04D6C784}"/>
              </a:ext>
            </a:extLst>
          </p:cNvPr>
          <p:cNvSpPr/>
          <p:nvPr/>
        </p:nvSpPr>
        <p:spPr>
          <a:xfrm>
            <a:off x="6738614" y="2743944"/>
            <a:ext cx="1158240" cy="35686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743E4E2-D8E7-6823-B0AD-2FBD90E2BC9B}"/>
              </a:ext>
            </a:extLst>
          </p:cNvPr>
          <p:cNvSpPr/>
          <p:nvPr/>
        </p:nvSpPr>
        <p:spPr>
          <a:xfrm>
            <a:off x="9838382" y="2748461"/>
            <a:ext cx="1158240" cy="35686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9E336A4-CCC7-DA26-0EB9-3023F828851D}"/>
              </a:ext>
            </a:extLst>
          </p:cNvPr>
          <p:cNvSpPr/>
          <p:nvPr/>
        </p:nvSpPr>
        <p:spPr>
          <a:xfrm>
            <a:off x="5371008" y="2453921"/>
            <a:ext cx="1158240" cy="704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360FDB7-92F5-CE05-CF57-D6382344E5D3}"/>
              </a:ext>
            </a:extLst>
          </p:cNvPr>
          <p:cNvSpPr/>
          <p:nvPr/>
        </p:nvSpPr>
        <p:spPr>
          <a:xfrm>
            <a:off x="5371008" y="2735293"/>
            <a:ext cx="1158240" cy="35686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7867E12-A5F7-874B-3C06-9E4DA1D00A36}"/>
              </a:ext>
            </a:extLst>
          </p:cNvPr>
          <p:cNvSpPr txBox="1"/>
          <p:nvPr/>
        </p:nvSpPr>
        <p:spPr>
          <a:xfrm>
            <a:off x="5540313" y="2409941"/>
            <a:ext cx="970821"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13" name="Straight Arrow Connector 12">
            <a:extLst>
              <a:ext uri="{FF2B5EF4-FFF2-40B4-BE49-F238E27FC236}">
                <a16:creationId xmlns:a16="http://schemas.microsoft.com/office/drawing/2014/main" id="{8EA9A26F-FA6D-C7EB-0B95-EDDC75EAF6BA}"/>
              </a:ext>
            </a:extLst>
          </p:cNvPr>
          <p:cNvCxnSpPr>
            <a:cxnSpLocks/>
          </p:cNvCxnSpPr>
          <p:nvPr/>
        </p:nvCxnSpPr>
        <p:spPr>
          <a:xfrm>
            <a:off x="5964151" y="3150127"/>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34C9777D-122F-0E06-2461-39E3BB67B638}"/>
              </a:ext>
            </a:extLst>
          </p:cNvPr>
          <p:cNvSpPr txBox="1"/>
          <p:nvPr/>
        </p:nvSpPr>
        <p:spPr>
          <a:xfrm>
            <a:off x="5583082" y="3746176"/>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17" name="TextBox 16">
            <a:extLst>
              <a:ext uri="{FF2B5EF4-FFF2-40B4-BE49-F238E27FC236}">
                <a16:creationId xmlns:a16="http://schemas.microsoft.com/office/drawing/2014/main" id="{7975C317-BF3B-E246-012B-5F949A428E89}"/>
              </a:ext>
            </a:extLst>
          </p:cNvPr>
          <p:cNvSpPr txBox="1"/>
          <p:nvPr/>
        </p:nvSpPr>
        <p:spPr>
          <a:xfrm>
            <a:off x="5432651" y="2796888"/>
            <a:ext cx="1158241"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9" name="TextBox 18">
            <a:extLst>
              <a:ext uri="{FF2B5EF4-FFF2-40B4-BE49-F238E27FC236}">
                <a16:creationId xmlns:a16="http://schemas.microsoft.com/office/drawing/2014/main" id="{89C068AC-736D-60B3-F139-C349367E1CFF}"/>
              </a:ext>
            </a:extLst>
          </p:cNvPr>
          <p:cNvSpPr txBox="1"/>
          <p:nvPr/>
        </p:nvSpPr>
        <p:spPr>
          <a:xfrm>
            <a:off x="5403931" y="3413106"/>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21" name="TextBox 20">
            <a:extLst>
              <a:ext uri="{FF2B5EF4-FFF2-40B4-BE49-F238E27FC236}">
                <a16:creationId xmlns:a16="http://schemas.microsoft.com/office/drawing/2014/main" id="{87FE239D-2EB2-A145-D945-069D4CFC3CD6}"/>
              </a:ext>
            </a:extLst>
          </p:cNvPr>
          <p:cNvSpPr txBox="1"/>
          <p:nvPr/>
        </p:nvSpPr>
        <p:spPr>
          <a:xfrm>
            <a:off x="9364444" y="3018578"/>
            <a:ext cx="281619"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22" name="Rectangle 21">
            <a:extLst>
              <a:ext uri="{FF2B5EF4-FFF2-40B4-BE49-F238E27FC236}">
                <a16:creationId xmlns:a16="http://schemas.microsoft.com/office/drawing/2014/main" id="{4110D875-5459-431E-9812-4FD49B53780F}"/>
              </a:ext>
            </a:extLst>
          </p:cNvPr>
          <p:cNvSpPr/>
          <p:nvPr/>
        </p:nvSpPr>
        <p:spPr>
          <a:xfrm>
            <a:off x="9832265" y="2449507"/>
            <a:ext cx="1158240" cy="704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FFDD459-943B-7351-38A8-732E40291FEF}"/>
              </a:ext>
            </a:extLst>
          </p:cNvPr>
          <p:cNvSpPr txBox="1"/>
          <p:nvPr/>
        </p:nvSpPr>
        <p:spPr>
          <a:xfrm>
            <a:off x="9891794" y="2405772"/>
            <a:ext cx="1251284"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24" name="Straight Arrow Connector 23">
            <a:extLst>
              <a:ext uri="{FF2B5EF4-FFF2-40B4-BE49-F238E27FC236}">
                <a16:creationId xmlns:a16="http://schemas.microsoft.com/office/drawing/2014/main" id="{6DAABCDD-AEEB-32DB-83B8-F7D6F4461976}"/>
              </a:ext>
            </a:extLst>
          </p:cNvPr>
          <p:cNvCxnSpPr>
            <a:cxnSpLocks/>
          </p:cNvCxnSpPr>
          <p:nvPr/>
        </p:nvCxnSpPr>
        <p:spPr>
          <a:xfrm>
            <a:off x="10425408" y="3145713"/>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F3FF81EC-12A9-DA4F-545A-1F9951BA2D6E}"/>
              </a:ext>
            </a:extLst>
          </p:cNvPr>
          <p:cNvSpPr txBox="1"/>
          <p:nvPr/>
        </p:nvSpPr>
        <p:spPr>
          <a:xfrm>
            <a:off x="10016891" y="3753596"/>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28" name="TextBox 27">
            <a:extLst>
              <a:ext uri="{FF2B5EF4-FFF2-40B4-BE49-F238E27FC236}">
                <a16:creationId xmlns:a16="http://schemas.microsoft.com/office/drawing/2014/main" id="{E34DC313-B77E-A2E4-76CE-8013BFB34FE3}"/>
              </a:ext>
            </a:extLst>
          </p:cNvPr>
          <p:cNvSpPr txBox="1"/>
          <p:nvPr/>
        </p:nvSpPr>
        <p:spPr>
          <a:xfrm>
            <a:off x="9918647" y="2792229"/>
            <a:ext cx="1158241"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29" name="TextBox 28">
            <a:extLst>
              <a:ext uri="{FF2B5EF4-FFF2-40B4-BE49-F238E27FC236}">
                <a16:creationId xmlns:a16="http://schemas.microsoft.com/office/drawing/2014/main" id="{B29339BF-30DB-4E69-A9FA-8A6989D8F89A}"/>
              </a:ext>
            </a:extLst>
          </p:cNvPr>
          <p:cNvSpPr txBox="1"/>
          <p:nvPr/>
        </p:nvSpPr>
        <p:spPr>
          <a:xfrm>
            <a:off x="9863765" y="3400189"/>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30" name="Rectangle 29">
            <a:extLst>
              <a:ext uri="{FF2B5EF4-FFF2-40B4-BE49-F238E27FC236}">
                <a16:creationId xmlns:a16="http://schemas.microsoft.com/office/drawing/2014/main" id="{C9D81813-8E27-A5DD-BC21-EFA81525AB04}"/>
              </a:ext>
            </a:extLst>
          </p:cNvPr>
          <p:cNvSpPr/>
          <p:nvPr/>
        </p:nvSpPr>
        <p:spPr>
          <a:xfrm>
            <a:off x="5220515" y="2344627"/>
            <a:ext cx="5893526" cy="19367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88F008E-8871-5E3F-D645-B7723854E091}"/>
              </a:ext>
            </a:extLst>
          </p:cNvPr>
          <p:cNvSpPr/>
          <p:nvPr/>
        </p:nvSpPr>
        <p:spPr>
          <a:xfrm>
            <a:off x="6738614" y="2463833"/>
            <a:ext cx="1158240" cy="704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DFFE966-431C-FE74-35FF-624FA14A6B7B}"/>
              </a:ext>
            </a:extLst>
          </p:cNvPr>
          <p:cNvSpPr txBox="1"/>
          <p:nvPr/>
        </p:nvSpPr>
        <p:spPr>
          <a:xfrm>
            <a:off x="6907919" y="2419853"/>
            <a:ext cx="970821" cy="369332"/>
          </a:xfrm>
          <a:prstGeom prst="rect">
            <a:avLst/>
          </a:prstGeom>
          <a:noFill/>
        </p:spPr>
        <p:txBody>
          <a:bodyPr wrap="square" rtlCol="0">
            <a:spAutoFit/>
          </a:bodyPr>
          <a:lstStyle/>
          <a:p>
            <a:r>
              <a:rPr lang="en-US" b="1" dirty="0">
                <a:cs typeface="Times New Roman" panose="02020603050405020304" pitchFamily="18" charset="0"/>
              </a:rPr>
              <a:t>Vault 1</a:t>
            </a:r>
          </a:p>
        </p:txBody>
      </p:sp>
      <p:cxnSp>
        <p:nvCxnSpPr>
          <p:cNvPr id="33" name="Straight Arrow Connector 32">
            <a:extLst>
              <a:ext uri="{FF2B5EF4-FFF2-40B4-BE49-F238E27FC236}">
                <a16:creationId xmlns:a16="http://schemas.microsoft.com/office/drawing/2014/main" id="{127B0A70-F85B-B558-33FB-78E93CA0557C}"/>
              </a:ext>
            </a:extLst>
          </p:cNvPr>
          <p:cNvCxnSpPr>
            <a:cxnSpLocks/>
          </p:cNvCxnSpPr>
          <p:nvPr/>
        </p:nvCxnSpPr>
        <p:spPr>
          <a:xfrm>
            <a:off x="7331757" y="3160039"/>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FEC045DD-78D4-1991-739F-2DA249EC7522}"/>
              </a:ext>
            </a:extLst>
          </p:cNvPr>
          <p:cNvSpPr txBox="1"/>
          <p:nvPr/>
        </p:nvSpPr>
        <p:spPr>
          <a:xfrm>
            <a:off x="6983478" y="3755936"/>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1</a:t>
            </a:r>
          </a:p>
        </p:txBody>
      </p:sp>
      <p:sp>
        <p:nvSpPr>
          <p:cNvPr id="37" name="TextBox 36">
            <a:extLst>
              <a:ext uri="{FF2B5EF4-FFF2-40B4-BE49-F238E27FC236}">
                <a16:creationId xmlns:a16="http://schemas.microsoft.com/office/drawing/2014/main" id="{0DD3E44D-87C7-4508-25AB-DB053A769A29}"/>
              </a:ext>
            </a:extLst>
          </p:cNvPr>
          <p:cNvSpPr txBox="1"/>
          <p:nvPr/>
        </p:nvSpPr>
        <p:spPr>
          <a:xfrm>
            <a:off x="6784266" y="2793632"/>
            <a:ext cx="1158241"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38" name="TextBox 37">
            <a:extLst>
              <a:ext uri="{FF2B5EF4-FFF2-40B4-BE49-F238E27FC236}">
                <a16:creationId xmlns:a16="http://schemas.microsoft.com/office/drawing/2014/main" id="{E0BFEC85-13B3-1C80-974F-5EDAAB77C316}"/>
              </a:ext>
            </a:extLst>
          </p:cNvPr>
          <p:cNvSpPr txBox="1"/>
          <p:nvPr/>
        </p:nvSpPr>
        <p:spPr>
          <a:xfrm>
            <a:off x="6764756" y="3413332"/>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39" name="Rectangle 38">
            <a:extLst>
              <a:ext uri="{FF2B5EF4-FFF2-40B4-BE49-F238E27FC236}">
                <a16:creationId xmlns:a16="http://schemas.microsoft.com/office/drawing/2014/main" id="{F2E0D0F4-C926-D064-1B00-DCAFA8AD820C}"/>
              </a:ext>
            </a:extLst>
          </p:cNvPr>
          <p:cNvSpPr/>
          <p:nvPr/>
        </p:nvSpPr>
        <p:spPr>
          <a:xfrm>
            <a:off x="8096233" y="2759937"/>
            <a:ext cx="1158240" cy="35686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56F1DE8-2061-6B99-EF3B-7AF6A655EA3B}"/>
              </a:ext>
            </a:extLst>
          </p:cNvPr>
          <p:cNvSpPr/>
          <p:nvPr/>
        </p:nvSpPr>
        <p:spPr>
          <a:xfrm>
            <a:off x="8096233" y="2479826"/>
            <a:ext cx="1158240" cy="704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0B1A99D5-3D49-5680-82D7-9CED4785729E}"/>
              </a:ext>
            </a:extLst>
          </p:cNvPr>
          <p:cNvSpPr txBox="1"/>
          <p:nvPr/>
        </p:nvSpPr>
        <p:spPr>
          <a:xfrm>
            <a:off x="8265538" y="2435846"/>
            <a:ext cx="970821" cy="369332"/>
          </a:xfrm>
          <a:prstGeom prst="rect">
            <a:avLst/>
          </a:prstGeom>
          <a:noFill/>
        </p:spPr>
        <p:txBody>
          <a:bodyPr wrap="square" rtlCol="0">
            <a:spAutoFit/>
          </a:bodyPr>
          <a:lstStyle/>
          <a:p>
            <a:r>
              <a:rPr lang="en-US" b="1" dirty="0">
                <a:cs typeface="Times New Roman" panose="02020603050405020304" pitchFamily="18" charset="0"/>
              </a:rPr>
              <a:t>Vault 2</a:t>
            </a:r>
          </a:p>
        </p:txBody>
      </p:sp>
      <p:cxnSp>
        <p:nvCxnSpPr>
          <p:cNvPr id="42" name="Straight Arrow Connector 41">
            <a:extLst>
              <a:ext uri="{FF2B5EF4-FFF2-40B4-BE49-F238E27FC236}">
                <a16:creationId xmlns:a16="http://schemas.microsoft.com/office/drawing/2014/main" id="{AFBEF81A-9792-2FC1-86F1-1C434D6979BC}"/>
              </a:ext>
            </a:extLst>
          </p:cNvPr>
          <p:cNvCxnSpPr>
            <a:cxnSpLocks/>
          </p:cNvCxnSpPr>
          <p:nvPr/>
        </p:nvCxnSpPr>
        <p:spPr>
          <a:xfrm>
            <a:off x="8689376" y="3176032"/>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AEBA8528-BD5C-70F6-ABC0-6A4959BFAF09}"/>
              </a:ext>
            </a:extLst>
          </p:cNvPr>
          <p:cNvSpPr txBox="1"/>
          <p:nvPr/>
        </p:nvSpPr>
        <p:spPr>
          <a:xfrm>
            <a:off x="8334585" y="3773090"/>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2</a:t>
            </a:r>
          </a:p>
        </p:txBody>
      </p:sp>
      <p:sp>
        <p:nvSpPr>
          <p:cNvPr id="46" name="TextBox 45">
            <a:extLst>
              <a:ext uri="{FF2B5EF4-FFF2-40B4-BE49-F238E27FC236}">
                <a16:creationId xmlns:a16="http://schemas.microsoft.com/office/drawing/2014/main" id="{69CFCC16-5C2E-7569-8718-10C4D50BED5E}"/>
              </a:ext>
            </a:extLst>
          </p:cNvPr>
          <p:cNvSpPr txBox="1"/>
          <p:nvPr/>
        </p:nvSpPr>
        <p:spPr>
          <a:xfrm>
            <a:off x="8173419" y="2816137"/>
            <a:ext cx="1158241"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47" name="TextBox 46">
            <a:extLst>
              <a:ext uri="{FF2B5EF4-FFF2-40B4-BE49-F238E27FC236}">
                <a16:creationId xmlns:a16="http://schemas.microsoft.com/office/drawing/2014/main" id="{6F1ACC45-CA21-1B0E-6841-DB263C5A00B9}"/>
              </a:ext>
            </a:extLst>
          </p:cNvPr>
          <p:cNvSpPr txBox="1"/>
          <p:nvPr/>
        </p:nvSpPr>
        <p:spPr>
          <a:xfrm>
            <a:off x="8130742" y="3437847"/>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48" name="Rectangle 47">
            <a:extLst>
              <a:ext uri="{FF2B5EF4-FFF2-40B4-BE49-F238E27FC236}">
                <a16:creationId xmlns:a16="http://schemas.microsoft.com/office/drawing/2014/main" id="{19DB1EE7-CA9A-7940-0DA8-BDD6991BAF3F}"/>
              </a:ext>
            </a:extLst>
          </p:cNvPr>
          <p:cNvSpPr/>
          <p:nvPr/>
        </p:nvSpPr>
        <p:spPr>
          <a:xfrm>
            <a:off x="5318184" y="2416134"/>
            <a:ext cx="1273112" cy="1729028"/>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F193F26-44CE-4D0D-FD49-B4B853FE5781}"/>
              </a:ext>
            </a:extLst>
          </p:cNvPr>
          <p:cNvSpPr/>
          <p:nvPr/>
        </p:nvSpPr>
        <p:spPr>
          <a:xfrm>
            <a:off x="6657230" y="2409941"/>
            <a:ext cx="1305250" cy="1729028"/>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4C7E159-BF82-5DEF-8022-1E0F3ACBA335}"/>
              </a:ext>
            </a:extLst>
          </p:cNvPr>
          <p:cNvSpPr/>
          <p:nvPr/>
        </p:nvSpPr>
        <p:spPr>
          <a:xfrm>
            <a:off x="8050580" y="2405053"/>
            <a:ext cx="1259590" cy="1729028"/>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1" name="Rectangle 50">
            <a:extLst>
              <a:ext uri="{FF2B5EF4-FFF2-40B4-BE49-F238E27FC236}">
                <a16:creationId xmlns:a16="http://schemas.microsoft.com/office/drawing/2014/main" id="{C295D9EB-8DC1-EBCC-098A-8810E4BD24D2}"/>
              </a:ext>
            </a:extLst>
          </p:cNvPr>
          <p:cNvSpPr/>
          <p:nvPr/>
        </p:nvSpPr>
        <p:spPr>
          <a:xfrm>
            <a:off x="9763006" y="2409941"/>
            <a:ext cx="1263977" cy="1729028"/>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custDataLst>
      <p:tags r:id="rId1"/>
    </p:custDataLst>
    <p:extLst>
      <p:ext uri="{BB962C8B-B14F-4D97-AF65-F5344CB8AC3E}">
        <p14:creationId xmlns:p14="http://schemas.microsoft.com/office/powerpoint/2010/main" val="11881976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A062F6B-843D-DF68-7D7B-341147C241FA}"/>
              </a:ext>
            </a:extLst>
          </p:cNvPr>
          <p:cNvSpPr/>
          <p:nvPr/>
        </p:nvSpPr>
        <p:spPr>
          <a:xfrm>
            <a:off x="9788151" y="3404547"/>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5B3767-4F10-10F1-FBFD-0BE29B7E12A8}"/>
              </a:ext>
            </a:extLst>
          </p:cNvPr>
          <p:cNvSpPr/>
          <p:nvPr/>
        </p:nvSpPr>
        <p:spPr>
          <a:xfrm>
            <a:off x="9903310" y="3706518"/>
            <a:ext cx="927921" cy="33835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A0B4CE6-2355-8C82-B46D-764705495D47}"/>
              </a:ext>
            </a:extLst>
          </p:cNvPr>
          <p:cNvSpPr/>
          <p:nvPr/>
        </p:nvSpPr>
        <p:spPr>
          <a:xfrm>
            <a:off x="8052119" y="3434866"/>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CCEBD2F2-6889-BE0F-C5CB-AC74B991C8A3}"/>
              </a:ext>
            </a:extLst>
          </p:cNvPr>
          <p:cNvSpPr/>
          <p:nvPr/>
        </p:nvSpPr>
        <p:spPr>
          <a:xfrm>
            <a:off x="8167278" y="3736837"/>
            <a:ext cx="927921" cy="33835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7BA38D1-8783-7446-CDC9-7287087679A4}"/>
              </a:ext>
            </a:extLst>
          </p:cNvPr>
          <p:cNvSpPr/>
          <p:nvPr/>
        </p:nvSpPr>
        <p:spPr>
          <a:xfrm>
            <a:off x="6694500" y="3418873"/>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DAB7541B-0681-0072-1561-9A38F9254895}"/>
              </a:ext>
            </a:extLst>
          </p:cNvPr>
          <p:cNvSpPr/>
          <p:nvPr/>
        </p:nvSpPr>
        <p:spPr>
          <a:xfrm>
            <a:off x="6809659" y="3720844"/>
            <a:ext cx="927921" cy="33835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3FB3614-473D-A7E5-9117-DAE9C2B37713}"/>
              </a:ext>
            </a:extLst>
          </p:cNvPr>
          <p:cNvSpPr/>
          <p:nvPr/>
        </p:nvSpPr>
        <p:spPr>
          <a:xfrm>
            <a:off x="5326894" y="3408961"/>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AAEBE6C8-4B3D-1B7A-BA42-365EBCA05D73}"/>
              </a:ext>
            </a:extLst>
          </p:cNvPr>
          <p:cNvSpPr/>
          <p:nvPr/>
        </p:nvSpPr>
        <p:spPr>
          <a:xfrm>
            <a:off x="5442053" y="3710932"/>
            <a:ext cx="927921" cy="33835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199" y="9017"/>
            <a:ext cx="11205411" cy="1268603"/>
          </a:xfrm>
        </p:spPr>
        <p:txBody>
          <a:bodyPr>
            <a:normAutofit/>
          </a:bodyPr>
          <a:lstStyle/>
          <a:p>
            <a:r>
              <a:rPr lang="en-US" dirty="0">
                <a:latin typeface="+mn-lt"/>
              </a:rPr>
              <a:t>Observation: </a:t>
            </a:r>
            <a:r>
              <a:rPr lang="en-US" b="0" dirty="0">
                <a:latin typeface="+mn-lt"/>
              </a:rPr>
              <a:t>Massive parallelism inside stack</a:t>
            </a:r>
          </a:p>
        </p:txBody>
      </p:sp>
      <p:sp>
        <p:nvSpPr>
          <p:cNvPr id="4" name="TextBox 3">
            <a:extLst>
              <a:ext uri="{FF2B5EF4-FFF2-40B4-BE49-F238E27FC236}">
                <a16:creationId xmlns:a16="http://schemas.microsoft.com/office/drawing/2014/main" id="{CDFD63BB-BA83-4F47-A7B9-74B93D7E0B1D}"/>
              </a:ext>
            </a:extLst>
          </p:cNvPr>
          <p:cNvSpPr txBox="1"/>
          <p:nvPr/>
        </p:nvSpPr>
        <p:spPr>
          <a:xfrm>
            <a:off x="0" y="1107917"/>
            <a:ext cx="12514157"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We observe immense intra-stack parallelism for parallel accesses</a:t>
            </a:r>
          </a:p>
        </p:txBody>
      </p:sp>
      <p:sp>
        <p:nvSpPr>
          <p:cNvPr id="110" name="直线">
            <a:extLst>
              <a:ext uri="{FF2B5EF4-FFF2-40B4-BE49-F238E27FC236}">
                <a16:creationId xmlns:a16="http://schemas.microsoft.com/office/drawing/2014/main" id="{1A6ADC0E-7C3B-6665-A6A8-2E5978E24141}"/>
              </a:ext>
            </a:extLst>
          </p:cNvPr>
          <p:cNvSpPr/>
          <p:nvPr/>
        </p:nvSpPr>
        <p:spPr>
          <a:xfrm rot="21600000" flipH="1">
            <a:off x="3776893" y="2426531"/>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16" name="直线">
            <a:extLst>
              <a:ext uri="{FF2B5EF4-FFF2-40B4-BE49-F238E27FC236}">
                <a16:creationId xmlns:a16="http://schemas.microsoft.com/office/drawing/2014/main" id="{6A58BECA-A866-B866-C3DA-18A91F188348}"/>
              </a:ext>
            </a:extLst>
          </p:cNvPr>
          <p:cNvSpPr/>
          <p:nvPr/>
        </p:nvSpPr>
        <p:spPr>
          <a:xfrm rot="21600000" flipH="1">
            <a:off x="1662407" y="4250786"/>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0" name="直线">
            <a:extLst>
              <a:ext uri="{FF2B5EF4-FFF2-40B4-BE49-F238E27FC236}">
                <a16:creationId xmlns:a16="http://schemas.microsoft.com/office/drawing/2014/main" id="{78F83AE1-D0E2-9CDD-7680-2C7E1DDDBA47}"/>
              </a:ext>
            </a:extLst>
          </p:cNvPr>
          <p:cNvSpPr/>
          <p:nvPr/>
        </p:nvSpPr>
        <p:spPr>
          <a:xfrm rot="21600000" flipH="1">
            <a:off x="2508620" y="3160022"/>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1" name="矩形">
            <a:extLst>
              <a:ext uri="{FF2B5EF4-FFF2-40B4-BE49-F238E27FC236}">
                <a16:creationId xmlns:a16="http://schemas.microsoft.com/office/drawing/2014/main" id="{6A299802-B4FC-3FD0-E6C7-68315541D5D0}"/>
              </a:ext>
            </a:extLst>
          </p:cNvPr>
          <p:cNvSpPr/>
          <p:nvPr/>
        </p:nvSpPr>
        <p:spPr>
          <a:xfrm>
            <a:off x="1293041" y="202318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22" name="矩形">
            <a:extLst>
              <a:ext uri="{FF2B5EF4-FFF2-40B4-BE49-F238E27FC236}">
                <a16:creationId xmlns:a16="http://schemas.microsoft.com/office/drawing/2014/main" id="{FB32689F-4580-4467-8387-FA4B3BC2E299}"/>
              </a:ext>
            </a:extLst>
          </p:cNvPr>
          <p:cNvSpPr/>
          <p:nvPr/>
        </p:nvSpPr>
        <p:spPr>
          <a:xfrm>
            <a:off x="2169327" y="202318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a:t>
            </a: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3</a:t>
            </a:r>
          </a:p>
        </p:txBody>
      </p:sp>
      <p:sp>
        <p:nvSpPr>
          <p:cNvPr id="123" name="矩形">
            <a:extLst>
              <a:ext uri="{FF2B5EF4-FFF2-40B4-BE49-F238E27FC236}">
                <a16:creationId xmlns:a16="http://schemas.microsoft.com/office/drawing/2014/main" id="{50F1774C-02E2-9BD6-3AD2-688EF396C174}"/>
              </a:ext>
            </a:extLst>
          </p:cNvPr>
          <p:cNvSpPr/>
          <p:nvPr/>
        </p:nvSpPr>
        <p:spPr>
          <a:xfrm>
            <a:off x="1293041" y="275659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24" name="矩形">
            <a:extLst>
              <a:ext uri="{FF2B5EF4-FFF2-40B4-BE49-F238E27FC236}">
                <a16:creationId xmlns:a16="http://schemas.microsoft.com/office/drawing/2014/main" id="{DE3D3089-E4A9-22FE-4216-5831D09D4DE7}"/>
              </a:ext>
            </a:extLst>
          </p:cNvPr>
          <p:cNvSpPr/>
          <p:nvPr/>
        </p:nvSpPr>
        <p:spPr>
          <a:xfrm>
            <a:off x="2169327" y="275659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2</a:t>
            </a:r>
          </a:p>
        </p:txBody>
      </p:sp>
      <p:sp>
        <p:nvSpPr>
          <p:cNvPr id="125" name="直线">
            <a:extLst>
              <a:ext uri="{FF2B5EF4-FFF2-40B4-BE49-F238E27FC236}">
                <a16:creationId xmlns:a16="http://schemas.microsoft.com/office/drawing/2014/main" id="{B3E8ADCC-41C2-E253-2DFF-A9469FB9B94E}"/>
              </a:ext>
            </a:extLst>
          </p:cNvPr>
          <p:cNvSpPr/>
          <p:nvPr/>
        </p:nvSpPr>
        <p:spPr>
          <a:xfrm>
            <a:off x="1656056" y="2207394"/>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6" name="直线">
            <a:extLst>
              <a:ext uri="{FF2B5EF4-FFF2-40B4-BE49-F238E27FC236}">
                <a16:creationId xmlns:a16="http://schemas.microsoft.com/office/drawing/2014/main" id="{4D0D004D-4BBC-A173-B755-3DD953C7993A}"/>
              </a:ext>
            </a:extLst>
          </p:cNvPr>
          <p:cNvSpPr/>
          <p:nvPr/>
        </p:nvSpPr>
        <p:spPr>
          <a:xfrm>
            <a:off x="1675105" y="2941979"/>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7" name="直线">
            <a:extLst>
              <a:ext uri="{FF2B5EF4-FFF2-40B4-BE49-F238E27FC236}">
                <a16:creationId xmlns:a16="http://schemas.microsoft.com/office/drawing/2014/main" id="{D3E21834-2685-7408-57E7-CC5700C90532}"/>
              </a:ext>
            </a:extLst>
          </p:cNvPr>
          <p:cNvSpPr/>
          <p:nvPr/>
        </p:nvSpPr>
        <p:spPr>
          <a:xfrm>
            <a:off x="1471908" y="2402236"/>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8" name="直线">
            <a:extLst>
              <a:ext uri="{FF2B5EF4-FFF2-40B4-BE49-F238E27FC236}">
                <a16:creationId xmlns:a16="http://schemas.microsoft.com/office/drawing/2014/main" id="{D506140D-DB59-DB27-2839-70E9D01C5183}"/>
              </a:ext>
            </a:extLst>
          </p:cNvPr>
          <p:cNvSpPr/>
          <p:nvPr/>
        </p:nvSpPr>
        <p:spPr>
          <a:xfrm>
            <a:off x="2354545" y="2395886"/>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29" name="直线">
            <a:extLst>
              <a:ext uri="{FF2B5EF4-FFF2-40B4-BE49-F238E27FC236}">
                <a16:creationId xmlns:a16="http://schemas.microsoft.com/office/drawing/2014/main" id="{411086B3-4101-594D-13A1-FC5B836D3E98}"/>
              </a:ext>
            </a:extLst>
          </p:cNvPr>
          <p:cNvSpPr/>
          <p:nvPr/>
        </p:nvSpPr>
        <p:spPr>
          <a:xfrm>
            <a:off x="1656056" y="2389537"/>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0" name="直线">
            <a:extLst>
              <a:ext uri="{FF2B5EF4-FFF2-40B4-BE49-F238E27FC236}">
                <a16:creationId xmlns:a16="http://schemas.microsoft.com/office/drawing/2014/main" id="{3C3C6F6E-801D-9C65-485F-0EB658C992D5}"/>
              </a:ext>
            </a:extLst>
          </p:cNvPr>
          <p:cNvSpPr/>
          <p:nvPr/>
        </p:nvSpPr>
        <p:spPr>
          <a:xfrm rot="21600000" flipH="1">
            <a:off x="1662406" y="2402236"/>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1" name="矩形">
            <a:extLst>
              <a:ext uri="{FF2B5EF4-FFF2-40B4-BE49-F238E27FC236}">
                <a16:creationId xmlns:a16="http://schemas.microsoft.com/office/drawing/2014/main" id="{8B8AD04B-11CA-3536-6B13-84DB68375D2A}"/>
              </a:ext>
            </a:extLst>
          </p:cNvPr>
          <p:cNvSpPr/>
          <p:nvPr/>
        </p:nvSpPr>
        <p:spPr>
          <a:xfrm>
            <a:off x="3394959" y="203915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2" name="矩形">
            <a:extLst>
              <a:ext uri="{FF2B5EF4-FFF2-40B4-BE49-F238E27FC236}">
                <a16:creationId xmlns:a16="http://schemas.microsoft.com/office/drawing/2014/main" id="{ECA43815-92BD-924F-5037-69C6B6F0A146}"/>
              </a:ext>
            </a:extLst>
          </p:cNvPr>
          <p:cNvSpPr/>
          <p:nvPr/>
        </p:nvSpPr>
        <p:spPr>
          <a:xfrm>
            <a:off x="3394959" y="276621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S9</a:t>
            </a:r>
          </a:p>
        </p:txBody>
      </p:sp>
      <p:sp>
        <p:nvSpPr>
          <p:cNvPr id="133" name="直线">
            <a:extLst>
              <a:ext uri="{FF2B5EF4-FFF2-40B4-BE49-F238E27FC236}">
                <a16:creationId xmlns:a16="http://schemas.microsoft.com/office/drawing/2014/main" id="{07BA9EEE-493E-1EBE-6B0A-1A3EE256781E}"/>
              </a:ext>
            </a:extLst>
          </p:cNvPr>
          <p:cNvSpPr/>
          <p:nvPr/>
        </p:nvSpPr>
        <p:spPr>
          <a:xfrm>
            <a:off x="3757974" y="2223369"/>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4" name="直线">
            <a:extLst>
              <a:ext uri="{FF2B5EF4-FFF2-40B4-BE49-F238E27FC236}">
                <a16:creationId xmlns:a16="http://schemas.microsoft.com/office/drawing/2014/main" id="{D13DFE20-8E10-3FFE-81A0-29FF7B62DEE9}"/>
              </a:ext>
            </a:extLst>
          </p:cNvPr>
          <p:cNvSpPr/>
          <p:nvPr/>
        </p:nvSpPr>
        <p:spPr>
          <a:xfrm>
            <a:off x="3777023" y="2957953"/>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5" name="直线">
            <a:extLst>
              <a:ext uri="{FF2B5EF4-FFF2-40B4-BE49-F238E27FC236}">
                <a16:creationId xmlns:a16="http://schemas.microsoft.com/office/drawing/2014/main" id="{19259B13-0023-D784-6695-AF5D3D03CD50}"/>
              </a:ext>
            </a:extLst>
          </p:cNvPr>
          <p:cNvSpPr/>
          <p:nvPr/>
        </p:nvSpPr>
        <p:spPr>
          <a:xfrm>
            <a:off x="3573826" y="241821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7" name="直线">
            <a:extLst>
              <a:ext uri="{FF2B5EF4-FFF2-40B4-BE49-F238E27FC236}">
                <a16:creationId xmlns:a16="http://schemas.microsoft.com/office/drawing/2014/main" id="{C39F5BD6-1DC2-D703-AD0F-4A7E1FBE8027}"/>
              </a:ext>
            </a:extLst>
          </p:cNvPr>
          <p:cNvSpPr/>
          <p:nvPr/>
        </p:nvSpPr>
        <p:spPr>
          <a:xfrm>
            <a:off x="3757972" y="2395001"/>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8" name="直线">
            <a:extLst>
              <a:ext uri="{FF2B5EF4-FFF2-40B4-BE49-F238E27FC236}">
                <a16:creationId xmlns:a16="http://schemas.microsoft.com/office/drawing/2014/main" id="{74A0CA8D-A73E-014D-4216-09FA6656D32A}"/>
              </a:ext>
            </a:extLst>
          </p:cNvPr>
          <p:cNvSpPr/>
          <p:nvPr/>
        </p:nvSpPr>
        <p:spPr>
          <a:xfrm>
            <a:off x="2551392" y="221809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39" name="矩形">
            <a:extLst>
              <a:ext uri="{FF2B5EF4-FFF2-40B4-BE49-F238E27FC236}">
                <a16:creationId xmlns:a16="http://schemas.microsoft.com/office/drawing/2014/main" id="{00906C82-413F-EE0B-69FD-010BDCCD0E29}"/>
              </a:ext>
            </a:extLst>
          </p:cNvPr>
          <p:cNvSpPr/>
          <p:nvPr/>
        </p:nvSpPr>
        <p:spPr>
          <a:xfrm>
            <a:off x="1286792" y="385840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0" name="矩形">
            <a:extLst>
              <a:ext uri="{FF2B5EF4-FFF2-40B4-BE49-F238E27FC236}">
                <a16:creationId xmlns:a16="http://schemas.microsoft.com/office/drawing/2014/main" id="{E9BBE08C-BAE9-8DD1-B0BA-6DE303F491AC}"/>
              </a:ext>
            </a:extLst>
          </p:cNvPr>
          <p:cNvSpPr/>
          <p:nvPr/>
        </p:nvSpPr>
        <p:spPr>
          <a:xfrm>
            <a:off x="2163078" y="385840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a:t>
            </a:r>
            <a:r>
              <a:rPr lang="en-US" altLang="en-US" b="1" dirty="0">
                <a:solidFill>
                  <a:schemeClr val="bg1"/>
                </a:solidFill>
                <a:ea typeface="Droid Sans Fallback" panose="020B0502000000000001" charset="-122"/>
                <a:cs typeface="Antykwa Poltawskiego Light" panose="00000400000000000000" charset="0"/>
              </a:rPr>
              <a:t>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1" name="矩形">
            <a:extLst>
              <a:ext uri="{FF2B5EF4-FFF2-40B4-BE49-F238E27FC236}">
                <a16:creationId xmlns:a16="http://schemas.microsoft.com/office/drawing/2014/main" id="{4D4E0215-57A4-F994-BBD0-849D76FB06FB}"/>
              </a:ext>
            </a:extLst>
          </p:cNvPr>
          <p:cNvSpPr/>
          <p:nvPr/>
        </p:nvSpPr>
        <p:spPr>
          <a:xfrm>
            <a:off x="1286792" y="459182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2" name="矩形">
            <a:extLst>
              <a:ext uri="{FF2B5EF4-FFF2-40B4-BE49-F238E27FC236}">
                <a16:creationId xmlns:a16="http://schemas.microsoft.com/office/drawing/2014/main" id="{014C5A3A-7095-7E00-6DC0-9F6C40680BD1}"/>
              </a:ext>
            </a:extLst>
          </p:cNvPr>
          <p:cNvSpPr/>
          <p:nvPr/>
        </p:nvSpPr>
        <p:spPr>
          <a:xfrm>
            <a:off x="2163078" y="459182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43" name="直线">
            <a:extLst>
              <a:ext uri="{FF2B5EF4-FFF2-40B4-BE49-F238E27FC236}">
                <a16:creationId xmlns:a16="http://schemas.microsoft.com/office/drawing/2014/main" id="{9FF6A7E1-B0B6-1EEC-14C6-EEE2340EFB52}"/>
              </a:ext>
            </a:extLst>
          </p:cNvPr>
          <p:cNvSpPr/>
          <p:nvPr/>
        </p:nvSpPr>
        <p:spPr>
          <a:xfrm>
            <a:off x="1649806" y="4042622"/>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4" name="直线">
            <a:extLst>
              <a:ext uri="{FF2B5EF4-FFF2-40B4-BE49-F238E27FC236}">
                <a16:creationId xmlns:a16="http://schemas.microsoft.com/office/drawing/2014/main" id="{D103FFA6-5D33-511F-0C3C-8EE4959B8AAA}"/>
              </a:ext>
            </a:extLst>
          </p:cNvPr>
          <p:cNvSpPr/>
          <p:nvPr/>
        </p:nvSpPr>
        <p:spPr>
          <a:xfrm>
            <a:off x="1668856" y="4777204"/>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5" name="直线">
            <a:extLst>
              <a:ext uri="{FF2B5EF4-FFF2-40B4-BE49-F238E27FC236}">
                <a16:creationId xmlns:a16="http://schemas.microsoft.com/office/drawing/2014/main" id="{828F670F-AB7B-A80F-8FE4-DDE7EEC67B8F}"/>
              </a:ext>
            </a:extLst>
          </p:cNvPr>
          <p:cNvSpPr/>
          <p:nvPr/>
        </p:nvSpPr>
        <p:spPr>
          <a:xfrm>
            <a:off x="1465659" y="4237465"/>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6" name="直线">
            <a:extLst>
              <a:ext uri="{FF2B5EF4-FFF2-40B4-BE49-F238E27FC236}">
                <a16:creationId xmlns:a16="http://schemas.microsoft.com/office/drawing/2014/main" id="{8EFE60FD-4763-1411-E345-041C9D6C1787}"/>
              </a:ext>
            </a:extLst>
          </p:cNvPr>
          <p:cNvSpPr/>
          <p:nvPr/>
        </p:nvSpPr>
        <p:spPr>
          <a:xfrm>
            <a:off x="2348295" y="4231115"/>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7" name="直线">
            <a:extLst>
              <a:ext uri="{FF2B5EF4-FFF2-40B4-BE49-F238E27FC236}">
                <a16:creationId xmlns:a16="http://schemas.microsoft.com/office/drawing/2014/main" id="{AAB5ABE5-B1FF-D17C-5C61-7ABB4194E82B}"/>
              </a:ext>
            </a:extLst>
          </p:cNvPr>
          <p:cNvSpPr/>
          <p:nvPr/>
        </p:nvSpPr>
        <p:spPr>
          <a:xfrm>
            <a:off x="1649806" y="4224765"/>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49" name="矩形">
            <a:extLst>
              <a:ext uri="{FF2B5EF4-FFF2-40B4-BE49-F238E27FC236}">
                <a16:creationId xmlns:a16="http://schemas.microsoft.com/office/drawing/2014/main" id="{5D408C56-5393-5AD8-B503-D77294AA85D3}"/>
              </a:ext>
            </a:extLst>
          </p:cNvPr>
          <p:cNvSpPr/>
          <p:nvPr/>
        </p:nvSpPr>
        <p:spPr>
          <a:xfrm>
            <a:off x="3388708" y="387438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150" name="矩形">
            <a:extLst>
              <a:ext uri="{FF2B5EF4-FFF2-40B4-BE49-F238E27FC236}">
                <a16:creationId xmlns:a16="http://schemas.microsoft.com/office/drawing/2014/main" id="{0C1408CC-A3E2-08AD-F23A-1F7142C612F6}"/>
              </a:ext>
            </a:extLst>
          </p:cNvPr>
          <p:cNvSpPr/>
          <p:nvPr/>
        </p:nvSpPr>
        <p:spPr>
          <a:xfrm>
            <a:off x="4273433" y="387515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151" name="矩形">
            <a:extLst>
              <a:ext uri="{FF2B5EF4-FFF2-40B4-BE49-F238E27FC236}">
                <a16:creationId xmlns:a16="http://schemas.microsoft.com/office/drawing/2014/main" id="{3AD5B7A8-339F-8B66-58FD-E7E806323CD2}"/>
              </a:ext>
            </a:extLst>
          </p:cNvPr>
          <p:cNvSpPr/>
          <p:nvPr/>
        </p:nvSpPr>
        <p:spPr>
          <a:xfrm>
            <a:off x="3388708" y="460779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152" name="矩形">
            <a:extLst>
              <a:ext uri="{FF2B5EF4-FFF2-40B4-BE49-F238E27FC236}">
                <a16:creationId xmlns:a16="http://schemas.microsoft.com/office/drawing/2014/main" id="{B275CF22-00A7-65C7-F89D-1B2CB74D8BA3}"/>
              </a:ext>
            </a:extLst>
          </p:cNvPr>
          <p:cNvSpPr/>
          <p:nvPr/>
        </p:nvSpPr>
        <p:spPr>
          <a:xfrm>
            <a:off x="4273433" y="462055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53" name="直线">
            <a:extLst>
              <a:ext uri="{FF2B5EF4-FFF2-40B4-BE49-F238E27FC236}">
                <a16:creationId xmlns:a16="http://schemas.microsoft.com/office/drawing/2014/main" id="{E710061B-E130-6C8D-C388-E1E4DD512799}"/>
              </a:ext>
            </a:extLst>
          </p:cNvPr>
          <p:cNvSpPr/>
          <p:nvPr/>
        </p:nvSpPr>
        <p:spPr>
          <a:xfrm>
            <a:off x="3751722" y="4058597"/>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4" name="直线">
            <a:extLst>
              <a:ext uri="{FF2B5EF4-FFF2-40B4-BE49-F238E27FC236}">
                <a16:creationId xmlns:a16="http://schemas.microsoft.com/office/drawing/2014/main" id="{3B0BE2F1-1F14-3051-66A6-6CE05ED62CB5}"/>
              </a:ext>
            </a:extLst>
          </p:cNvPr>
          <p:cNvSpPr/>
          <p:nvPr/>
        </p:nvSpPr>
        <p:spPr>
          <a:xfrm>
            <a:off x="3770773" y="4762700"/>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5" name="直线">
            <a:extLst>
              <a:ext uri="{FF2B5EF4-FFF2-40B4-BE49-F238E27FC236}">
                <a16:creationId xmlns:a16="http://schemas.microsoft.com/office/drawing/2014/main" id="{DC08D247-2DD7-7B15-9700-23554BD1DD99}"/>
              </a:ext>
            </a:extLst>
          </p:cNvPr>
          <p:cNvSpPr/>
          <p:nvPr/>
        </p:nvSpPr>
        <p:spPr>
          <a:xfrm>
            <a:off x="3567576" y="4253440"/>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6" name="直线">
            <a:extLst>
              <a:ext uri="{FF2B5EF4-FFF2-40B4-BE49-F238E27FC236}">
                <a16:creationId xmlns:a16="http://schemas.microsoft.com/office/drawing/2014/main" id="{640EBC38-1471-D349-2061-541982C63B12}"/>
              </a:ext>
            </a:extLst>
          </p:cNvPr>
          <p:cNvSpPr/>
          <p:nvPr/>
        </p:nvSpPr>
        <p:spPr>
          <a:xfrm>
            <a:off x="4450212" y="4247089"/>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7" name="直线">
            <a:extLst>
              <a:ext uri="{FF2B5EF4-FFF2-40B4-BE49-F238E27FC236}">
                <a16:creationId xmlns:a16="http://schemas.microsoft.com/office/drawing/2014/main" id="{16EC72B3-8230-3E3E-2502-4A6105245A0C}"/>
              </a:ext>
            </a:extLst>
          </p:cNvPr>
          <p:cNvSpPr/>
          <p:nvPr/>
        </p:nvSpPr>
        <p:spPr>
          <a:xfrm>
            <a:off x="3751722" y="4240740"/>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8" name="直线">
            <a:extLst>
              <a:ext uri="{FF2B5EF4-FFF2-40B4-BE49-F238E27FC236}">
                <a16:creationId xmlns:a16="http://schemas.microsoft.com/office/drawing/2014/main" id="{5C91AB22-9C99-180A-E997-7DC1A5E7D84F}"/>
              </a:ext>
            </a:extLst>
          </p:cNvPr>
          <p:cNvSpPr/>
          <p:nvPr/>
        </p:nvSpPr>
        <p:spPr>
          <a:xfrm rot="21600000" flipH="1">
            <a:off x="3758073" y="4253440"/>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9" name="直线">
            <a:extLst>
              <a:ext uri="{FF2B5EF4-FFF2-40B4-BE49-F238E27FC236}">
                <a16:creationId xmlns:a16="http://schemas.microsoft.com/office/drawing/2014/main" id="{AC2D381E-D66D-0C91-40F8-1A8977F6D0A1}"/>
              </a:ext>
            </a:extLst>
          </p:cNvPr>
          <p:cNvSpPr/>
          <p:nvPr/>
        </p:nvSpPr>
        <p:spPr>
          <a:xfrm>
            <a:off x="2545141" y="4783556"/>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0" name="直线">
            <a:extLst>
              <a:ext uri="{FF2B5EF4-FFF2-40B4-BE49-F238E27FC236}">
                <a16:creationId xmlns:a16="http://schemas.microsoft.com/office/drawing/2014/main" id="{EC33F7EA-1152-2129-8793-055516C8B8D9}"/>
              </a:ext>
            </a:extLst>
          </p:cNvPr>
          <p:cNvSpPr/>
          <p:nvPr/>
        </p:nvSpPr>
        <p:spPr>
          <a:xfrm>
            <a:off x="1465558" y="3138826"/>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1" name="直线">
            <a:extLst>
              <a:ext uri="{FF2B5EF4-FFF2-40B4-BE49-F238E27FC236}">
                <a16:creationId xmlns:a16="http://schemas.microsoft.com/office/drawing/2014/main" id="{71EA69C4-37FD-C1CB-CA35-98D2CAF385F7}"/>
              </a:ext>
            </a:extLst>
          </p:cNvPr>
          <p:cNvSpPr/>
          <p:nvPr/>
        </p:nvSpPr>
        <p:spPr>
          <a:xfrm>
            <a:off x="4430964" y="3151524"/>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2" name="直线">
            <a:extLst>
              <a:ext uri="{FF2B5EF4-FFF2-40B4-BE49-F238E27FC236}">
                <a16:creationId xmlns:a16="http://schemas.microsoft.com/office/drawing/2014/main" id="{CD8E91B9-DF97-28A4-5DD4-5878DDF8DDD1}"/>
              </a:ext>
            </a:extLst>
          </p:cNvPr>
          <p:cNvSpPr/>
          <p:nvPr/>
        </p:nvSpPr>
        <p:spPr>
          <a:xfrm>
            <a:off x="2551392" y="3126126"/>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4" name="Rounded Rectangle 163">
            <a:extLst>
              <a:ext uri="{FF2B5EF4-FFF2-40B4-BE49-F238E27FC236}">
                <a16:creationId xmlns:a16="http://schemas.microsoft.com/office/drawing/2014/main" id="{3D8F26D2-3321-2B5C-F69F-CCC1484B04EE}"/>
              </a:ext>
            </a:extLst>
          </p:cNvPr>
          <p:cNvSpPr/>
          <p:nvPr/>
        </p:nvSpPr>
        <p:spPr>
          <a:xfrm rot="16200000">
            <a:off x="-868045" y="3275719"/>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165" name="Straight Arrow Connector 164">
            <a:extLst>
              <a:ext uri="{FF2B5EF4-FFF2-40B4-BE49-F238E27FC236}">
                <a16:creationId xmlns:a16="http://schemas.microsoft.com/office/drawing/2014/main" id="{65379004-4E74-6DF0-704E-AAB05C156F48}"/>
              </a:ext>
            </a:extLst>
          </p:cNvPr>
          <p:cNvCxnSpPr>
            <a:stCxn id="121" idx="1"/>
          </p:cNvCxnSpPr>
          <p:nvPr/>
        </p:nvCxnSpPr>
        <p:spPr>
          <a:xfrm flipH="1">
            <a:off x="813435" y="2220984"/>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166" name="Straight Arrow Connector 165">
            <a:extLst>
              <a:ext uri="{FF2B5EF4-FFF2-40B4-BE49-F238E27FC236}">
                <a16:creationId xmlns:a16="http://schemas.microsoft.com/office/drawing/2014/main" id="{05DBC56C-9B19-D38B-890B-CA75863FD2C9}"/>
              </a:ext>
            </a:extLst>
          </p:cNvPr>
          <p:cNvCxnSpPr>
            <a:stCxn id="141" idx="1"/>
          </p:cNvCxnSpPr>
          <p:nvPr/>
        </p:nvCxnSpPr>
        <p:spPr>
          <a:xfrm flipH="1">
            <a:off x="813435" y="4790194"/>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167" name="Elbow Connector 166">
            <a:extLst>
              <a:ext uri="{FF2B5EF4-FFF2-40B4-BE49-F238E27FC236}">
                <a16:creationId xmlns:a16="http://schemas.microsoft.com/office/drawing/2014/main" id="{7BAA44C2-2004-7DA3-BB78-DC36E6C069F3}"/>
              </a:ext>
            </a:extLst>
          </p:cNvPr>
          <p:cNvCxnSpPr>
            <a:cxnSpLocks/>
            <a:endCxn id="164" idx="1"/>
          </p:cNvCxnSpPr>
          <p:nvPr/>
        </p:nvCxnSpPr>
        <p:spPr>
          <a:xfrm rot="5400000" flipH="1">
            <a:off x="2519680" y="3061724"/>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169" name="矩形">
            <a:extLst>
              <a:ext uri="{FF2B5EF4-FFF2-40B4-BE49-F238E27FC236}">
                <a16:creationId xmlns:a16="http://schemas.microsoft.com/office/drawing/2014/main" id="{4C5734FC-75AE-B124-466D-7AE0107AD598}"/>
              </a:ext>
            </a:extLst>
          </p:cNvPr>
          <p:cNvSpPr/>
          <p:nvPr/>
        </p:nvSpPr>
        <p:spPr>
          <a:xfrm>
            <a:off x="4267032" y="276728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170" name="Elbow Connector 169">
            <a:extLst>
              <a:ext uri="{FF2B5EF4-FFF2-40B4-BE49-F238E27FC236}">
                <a16:creationId xmlns:a16="http://schemas.microsoft.com/office/drawing/2014/main" id="{9B0B1EAF-726A-D79C-D061-C5D5A4035977}"/>
              </a:ext>
            </a:extLst>
          </p:cNvPr>
          <p:cNvCxnSpPr>
            <a:cxnSpLocks/>
          </p:cNvCxnSpPr>
          <p:nvPr/>
        </p:nvCxnSpPr>
        <p:spPr>
          <a:xfrm rot="16200000" flipV="1">
            <a:off x="2518093" y="103577"/>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172" name="矩形">
            <a:extLst>
              <a:ext uri="{FF2B5EF4-FFF2-40B4-BE49-F238E27FC236}">
                <a16:creationId xmlns:a16="http://schemas.microsoft.com/office/drawing/2014/main" id="{4FB72FE9-2533-5256-02A3-FFA08052DB52}"/>
              </a:ext>
            </a:extLst>
          </p:cNvPr>
          <p:cNvSpPr/>
          <p:nvPr/>
        </p:nvSpPr>
        <p:spPr>
          <a:xfrm>
            <a:off x="4266063" y="208656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S11</a:t>
            </a:r>
          </a:p>
        </p:txBody>
      </p:sp>
      <p:sp>
        <p:nvSpPr>
          <p:cNvPr id="136" name="直线">
            <a:extLst>
              <a:ext uri="{FF2B5EF4-FFF2-40B4-BE49-F238E27FC236}">
                <a16:creationId xmlns:a16="http://schemas.microsoft.com/office/drawing/2014/main" id="{36F32DA2-FE89-375E-A9EB-241B900D22A6}"/>
              </a:ext>
            </a:extLst>
          </p:cNvPr>
          <p:cNvSpPr/>
          <p:nvPr/>
        </p:nvSpPr>
        <p:spPr>
          <a:xfrm>
            <a:off x="4456463" y="2411861"/>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 name="直线">
            <a:extLst>
              <a:ext uri="{FF2B5EF4-FFF2-40B4-BE49-F238E27FC236}">
                <a16:creationId xmlns:a16="http://schemas.microsoft.com/office/drawing/2014/main" id="{70584B49-474B-2209-BF43-4484F9B38780}"/>
              </a:ext>
            </a:extLst>
          </p:cNvPr>
          <p:cNvSpPr/>
          <p:nvPr/>
        </p:nvSpPr>
        <p:spPr>
          <a:xfrm rot="21600000" flipV="1">
            <a:off x="4652029" y="2362858"/>
            <a:ext cx="546475" cy="438950"/>
          </a:xfrm>
          <a:prstGeom prst="line">
            <a:avLst/>
          </a:prstGeom>
          <a:noFill/>
          <a:ln w="38100" cap="flat" cmpd="sng">
            <a:solidFill>
              <a:srgbClr val="000000"/>
            </a:solidFill>
            <a:prstDash val="sysDot"/>
            <a:miter/>
          </a:ln>
        </p:spPr>
        <p:txBody>
          <a:bodyPr/>
          <a:lstStyle/>
          <a:p>
            <a:endParaRPr lang="en-US"/>
          </a:p>
        </p:txBody>
      </p:sp>
      <p:sp>
        <p:nvSpPr>
          <p:cNvPr id="5" name="直线">
            <a:extLst>
              <a:ext uri="{FF2B5EF4-FFF2-40B4-BE49-F238E27FC236}">
                <a16:creationId xmlns:a16="http://schemas.microsoft.com/office/drawing/2014/main" id="{6229AF4C-D903-1200-9D6B-DF9179632C4B}"/>
              </a:ext>
            </a:extLst>
          </p:cNvPr>
          <p:cNvSpPr/>
          <p:nvPr/>
        </p:nvSpPr>
        <p:spPr>
          <a:xfrm rot="21600000">
            <a:off x="4659443" y="3107644"/>
            <a:ext cx="535399" cy="1170309"/>
          </a:xfrm>
          <a:prstGeom prst="line">
            <a:avLst/>
          </a:prstGeom>
          <a:noFill/>
          <a:ln w="38100" cap="flat" cmpd="sng">
            <a:solidFill>
              <a:srgbClr val="000000"/>
            </a:solidFill>
            <a:prstDash val="sysDot"/>
            <a:miter/>
          </a:ln>
        </p:spPr>
        <p:txBody>
          <a:bodyPr/>
          <a:lstStyle/>
          <a:p>
            <a:endParaRPr lang="en-US"/>
          </a:p>
        </p:txBody>
      </p:sp>
      <p:sp>
        <p:nvSpPr>
          <p:cNvPr id="6" name="Rectangle 5">
            <a:extLst>
              <a:ext uri="{FF2B5EF4-FFF2-40B4-BE49-F238E27FC236}">
                <a16:creationId xmlns:a16="http://schemas.microsoft.com/office/drawing/2014/main" id="{27BA0C97-533F-152D-BF70-4ADF04D6C784}"/>
              </a:ext>
            </a:extLst>
          </p:cNvPr>
          <p:cNvSpPr/>
          <p:nvPr/>
        </p:nvSpPr>
        <p:spPr>
          <a:xfrm>
            <a:off x="6738614" y="2743944"/>
            <a:ext cx="1158240" cy="35686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743E4E2-D8E7-6823-B0AD-2FBD90E2BC9B}"/>
              </a:ext>
            </a:extLst>
          </p:cNvPr>
          <p:cNvSpPr/>
          <p:nvPr/>
        </p:nvSpPr>
        <p:spPr>
          <a:xfrm>
            <a:off x="9838382" y="2748461"/>
            <a:ext cx="1158240" cy="35686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9E336A4-CCC7-DA26-0EB9-3023F828851D}"/>
              </a:ext>
            </a:extLst>
          </p:cNvPr>
          <p:cNvSpPr/>
          <p:nvPr/>
        </p:nvSpPr>
        <p:spPr>
          <a:xfrm>
            <a:off x="5371008" y="2453921"/>
            <a:ext cx="1158240" cy="704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360FDB7-92F5-CE05-CF57-D6382344E5D3}"/>
              </a:ext>
            </a:extLst>
          </p:cNvPr>
          <p:cNvSpPr/>
          <p:nvPr/>
        </p:nvSpPr>
        <p:spPr>
          <a:xfrm>
            <a:off x="5371008" y="2735293"/>
            <a:ext cx="1158240" cy="35686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7867E12-A5F7-874B-3C06-9E4DA1D00A36}"/>
              </a:ext>
            </a:extLst>
          </p:cNvPr>
          <p:cNvSpPr txBox="1"/>
          <p:nvPr/>
        </p:nvSpPr>
        <p:spPr>
          <a:xfrm>
            <a:off x="5540313" y="2409941"/>
            <a:ext cx="970821"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13" name="Straight Arrow Connector 12">
            <a:extLst>
              <a:ext uri="{FF2B5EF4-FFF2-40B4-BE49-F238E27FC236}">
                <a16:creationId xmlns:a16="http://schemas.microsoft.com/office/drawing/2014/main" id="{8EA9A26F-FA6D-C7EB-0B95-EDDC75EAF6BA}"/>
              </a:ext>
            </a:extLst>
          </p:cNvPr>
          <p:cNvCxnSpPr>
            <a:cxnSpLocks/>
          </p:cNvCxnSpPr>
          <p:nvPr/>
        </p:nvCxnSpPr>
        <p:spPr>
          <a:xfrm>
            <a:off x="5964151" y="3150127"/>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34C9777D-122F-0E06-2461-39E3BB67B638}"/>
              </a:ext>
            </a:extLst>
          </p:cNvPr>
          <p:cNvSpPr txBox="1"/>
          <p:nvPr/>
        </p:nvSpPr>
        <p:spPr>
          <a:xfrm>
            <a:off x="5583082" y="3746176"/>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17" name="TextBox 16">
            <a:extLst>
              <a:ext uri="{FF2B5EF4-FFF2-40B4-BE49-F238E27FC236}">
                <a16:creationId xmlns:a16="http://schemas.microsoft.com/office/drawing/2014/main" id="{7975C317-BF3B-E246-012B-5F949A428E89}"/>
              </a:ext>
            </a:extLst>
          </p:cNvPr>
          <p:cNvSpPr txBox="1"/>
          <p:nvPr/>
        </p:nvSpPr>
        <p:spPr>
          <a:xfrm>
            <a:off x="5432651" y="2796888"/>
            <a:ext cx="1158241"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9" name="TextBox 18">
            <a:extLst>
              <a:ext uri="{FF2B5EF4-FFF2-40B4-BE49-F238E27FC236}">
                <a16:creationId xmlns:a16="http://schemas.microsoft.com/office/drawing/2014/main" id="{89C068AC-736D-60B3-F139-C349367E1CFF}"/>
              </a:ext>
            </a:extLst>
          </p:cNvPr>
          <p:cNvSpPr txBox="1"/>
          <p:nvPr/>
        </p:nvSpPr>
        <p:spPr>
          <a:xfrm>
            <a:off x="5403931" y="3413106"/>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21" name="TextBox 20">
            <a:extLst>
              <a:ext uri="{FF2B5EF4-FFF2-40B4-BE49-F238E27FC236}">
                <a16:creationId xmlns:a16="http://schemas.microsoft.com/office/drawing/2014/main" id="{87FE239D-2EB2-A145-D945-069D4CFC3CD6}"/>
              </a:ext>
            </a:extLst>
          </p:cNvPr>
          <p:cNvSpPr txBox="1"/>
          <p:nvPr/>
        </p:nvSpPr>
        <p:spPr>
          <a:xfrm>
            <a:off x="9364444" y="3018578"/>
            <a:ext cx="281619"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22" name="Rectangle 21">
            <a:extLst>
              <a:ext uri="{FF2B5EF4-FFF2-40B4-BE49-F238E27FC236}">
                <a16:creationId xmlns:a16="http://schemas.microsoft.com/office/drawing/2014/main" id="{4110D875-5459-431E-9812-4FD49B53780F}"/>
              </a:ext>
            </a:extLst>
          </p:cNvPr>
          <p:cNvSpPr/>
          <p:nvPr/>
        </p:nvSpPr>
        <p:spPr>
          <a:xfrm>
            <a:off x="9832265" y="2449507"/>
            <a:ext cx="1158240" cy="704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FFDD459-943B-7351-38A8-732E40291FEF}"/>
              </a:ext>
            </a:extLst>
          </p:cNvPr>
          <p:cNvSpPr txBox="1"/>
          <p:nvPr/>
        </p:nvSpPr>
        <p:spPr>
          <a:xfrm>
            <a:off x="9891794" y="2405772"/>
            <a:ext cx="1251284"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24" name="Straight Arrow Connector 23">
            <a:extLst>
              <a:ext uri="{FF2B5EF4-FFF2-40B4-BE49-F238E27FC236}">
                <a16:creationId xmlns:a16="http://schemas.microsoft.com/office/drawing/2014/main" id="{6DAABCDD-AEEB-32DB-83B8-F7D6F4461976}"/>
              </a:ext>
            </a:extLst>
          </p:cNvPr>
          <p:cNvCxnSpPr>
            <a:cxnSpLocks/>
          </p:cNvCxnSpPr>
          <p:nvPr/>
        </p:nvCxnSpPr>
        <p:spPr>
          <a:xfrm>
            <a:off x="10425408" y="3145713"/>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F3FF81EC-12A9-DA4F-545A-1F9951BA2D6E}"/>
              </a:ext>
            </a:extLst>
          </p:cNvPr>
          <p:cNvSpPr txBox="1"/>
          <p:nvPr/>
        </p:nvSpPr>
        <p:spPr>
          <a:xfrm>
            <a:off x="10016891" y="3753596"/>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28" name="TextBox 27">
            <a:extLst>
              <a:ext uri="{FF2B5EF4-FFF2-40B4-BE49-F238E27FC236}">
                <a16:creationId xmlns:a16="http://schemas.microsoft.com/office/drawing/2014/main" id="{E34DC313-B77E-A2E4-76CE-8013BFB34FE3}"/>
              </a:ext>
            </a:extLst>
          </p:cNvPr>
          <p:cNvSpPr txBox="1"/>
          <p:nvPr/>
        </p:nvSpPr>
        <p:spPr>
          <a:xfrm>
            <a:off x="9918647" y="2792229"/>
            <a:ext cx="1158241"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29" name="TextBox 28">
            <a:extLst>
              <a:ext uri="{FF2B5EF4-FFF2-40B4-BE49-F238E27FC236}">
                <a16:creationId xmlns:a16="http://schemas.microsoft.com/office/drawing/2014/main" id="{B29339BF-30DB-4E69-A9FA-8A6989D8F89A}"/>
              </a:ext>
            </a:extLst>
          </p:cNvPr>
          <p:cNvSpPr txBox="1"/>
          <p:nvPr/>
        </p:nvSpPr>
        <p:spPr>
          <a:xfrm>
            <a:off x="9863765" y="3400189"/>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30" name="Rectangle 29">
            <a:extLst>
              <a:ext uri="{FF2B5EF4-FFF2-40B4-BE49-F238E27FC236}">
                <a16:creationId xmlns:a16="http://schemas.microsoft.com/office/drawing/2014/main" id="{C9D81813-8E27-A5DD-BC21-EFA81525AB04}"/>
              </a:ext>
            </a:extLst>
          </p:cNvPr>
          <p:cNvSpPr/>
          <p:nvPr/>
        </p:nvSpPr>
        <p:spPr>
          <a:xfrm>
            <a:off x="5220515" y="2344627"/>
            <a:ext cx="5893526" cy="19367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88F008E-8871-5E3F-D645-B7723854E091}"/>
              </a:ext>
            </a:extLst>
          </p:cNvPr>
          <p:cNvSpPr/>
          <p:nvPr/>
        </p:nvSpPr>
        <p:spPr>
          <a:xfrm>
            <a:off x="6738614" y="2463833"/>
            <a:ext cx="1158240" cy="704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DFFE966-431C-FE74-35FF-624FA14A6B7B}"/>
              </a:ext>
            </a:extLst>
          </p:cNvPr>
          <p:cNvSpPr txBox="1"/>
          <p:nvPr/>
        </p:nvSpPr>
        <p:spPr>
          <a:xfrm>
            <a:off x="6907919" y="2419853"/>
            <a:ext cx="970821" cy="369332"/>
          </a:xfrm>
          <a:prstGeom prst="rect">
            <a:avLst/>
          </a:prstGeom>
          <a:noFill/>
        </p:spPr>
        <p:txBody>
          <a:bodyPr wrap="square" rtlCol="0">
            <a:spAutoFit/>
          </a:bodyPr>
          <a:lstStyle/>
          <a:p>
            <a:r>
              <a:rPr lang="en-US" b="1" dirty="0">
                <a:cs typeface="Times New Roman" panose="02020603050405020304" pitchFamily="18" charset="0"/>
              </a:rPr>
              <a:t>Vault 1</a:t>
            </a:r>
          </a:p>
        </p:txBody>
      </p:sp>
      <p:cxnSp>
        <p:nvCxnSpPr>
          <p:cNvPr id="33" name="Straight Arrow Connector 32">
            <a:extLst>
              <a:ext uri="{FF2B5EF4-FFF2-40B4-BE49-F238E27FC236}">
                <a16:creationId xmlns:a16="http://schemas.microsoft.com/office/drawing/2014/main" id="{127B0A70-F85B-B558-33FB-78E93CA0557C}"/>
              </a:ext>
            </a:extLst>
          </p:cNvPr>
          <p:cNvCxnSpPr>
            <a:cxnSpLocks/>
          </p:cNvCxnSpPr>
          <p:nvPr/>
        </p:nvCxnSpPr>
        <p:spPr>
          <a:xfrm>
            <a:off x="7331757" y="3160039"/>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FEC045DD-78D4-1991-739F-2DA249EC7522}"/>
              </a:ext>
            </a:extLst>
          </p:cNvPr>
          <p:cNvSpPr txBox="1"/>
          <p:nvPr/>
        </p:nvSpPr>
        <p:spPr>
          <a:xfrm>
            <a:off x="6983478" y="3755936"/>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1</a:t>
            </a:r>
          </a:p>
        </p:txBody>
      </p:sp>
      <p:sp>
        <p:nvSpPr>
          <p:cNvPr id="37" name="TextBox 36">
            <a:extLst>
              <a:ext uri="{FF2B5EF4-FFF2-40B4-BE49-F238E27FC236}">
                <a16:creationId xmlns:a16="http://schemas.microsoft.com/office/drawing/2014/main" id="{0DD3E44D-87C7-4508-25AB-DB053A769A29}"/>
              </a:ext>
            </a:extLst>
          </p:cNvPr>
          <p:cNvSpPr txBox="1"/>
          <p:nvPr/>
        </p:nvSpPr>
        <p:spPr>
          <a:xfrm>
            <a:off x="6784266" y="2793632"/>
            <a:ext cx="1158241"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38" name="TextBox 37">
            <a:extLst>
              <a:ext uri="{FF2B5EF4-FFF2-40B4-BE49-F238E27FC236}">
                <a16:creationId xmlns:a16="http://schemas.microsoft.com/office/drawing/2014/main" id="{E0BFEC85-13B3-1C80-974F-5EDAAB77C316}"/>
              </a:ext>
            </a:extLst>
          </p:cNvPr>
          <p:cNvSpPr txBox="1"/>
          <p:nvPr/>
        </p:nvSpPr>
        <p:spPr>
          <a:xfrm>
            <a:off x="6764756" y="3413332"/>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39" name="Rectangle 38">
            <a:extLst>
              <a:ext uri="{FF2B5EF4-FFF2-40B4-BE49-F238E27FC236}">
                <a16:creationId xmlns:a16="http://schemas.microsoft.com/office/drawing/2014/main" id="{F2E0D0F4-C926-D064-1B00-DCAFA8AD820C}"/>
              </a:ext>
            </a:extLst>
          </p:cNvPr>
          <p:cNvSpPr/>
          <p:nvPr/>
        </p:nvSpPr>
        <p:spPr>
          <a:xfrm>
            <a:off x="8096233" y="2759937"/>
            <a:ext cx="1158240" cy="35686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56F1DE8-2061-6B99-EF3B-7AF6A655EA3B}"/>
              </a:ext>
            </a:extLst>
          </p:cNvPr>
          <p:cNvSpPr/>
          <p:nvPr/>
        </p:nvSpPr>
        <p:spPr>
          <a:xfrm>
            <a:off x="8096233" y="2479826"/>
            <a:ext cx="1158240" cy="704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0B1A99D5-3D49-5680-82D7-9CED4785729E}"/>
              </a:ext>
            </a:extLst>
          </p:cNvPr>
          <p:cNvSpPr txBox="1"/>
          <p:nvPr/>
        </p:nvSpPr>
        <p:spPr>
          <a:xfrm>
            <a:off x="8265538" y="2435846"/>
            <a:ext cx="970821" cy="369332"/>
          </a:xfrm>
          <a:prstGeom prst="rect">
            <a:avLst/>
          </a:prstGeom>
          <a:noFill/>
        </p:spPr>
        <p:txBody>
          <a:bodyPr wrap="square" rtlCol="0">
            <a:spAutoFit/>
          </a:bodyPr>
          <a:lstStyle/>
          <a:p>
            <a:r>
              <a:rPr lang="en-US" b="1" dirty="0">
                <a:cs typeface="Times New Roman" panose="02020603050405020304" pitchFamily="18" charset="0"/>
              </a:rPr>
              <a:t>Vault 2</a:t>
            </a:r>
          </a:p>
        </p:txBody>
      </p:sp>
      <p:cxnSp>
        <p:nvCxnSpPr>
          <p:cNvPr id="42" name="Straight Arrow Connector 41">
            <a:extLst>
              <a:ext uri="{FF2B5EF4-FFF2-40B4-BE49-F238E27FC236}">
                <a16:creationId xmlns:a16="http://schemas.microsoft.com/office/drawing/2014/main" id="{AFBEF81A-9792-2FC1-86F1-1C434D6979BC}"/>
              </a:ext>
            </a:extLst>
          </p:cNvPr>
          <p:cNvCxnSpPr>
            <a:cxnSpLocks/>
          </p:cNvCxnSpPr>
          <p:nvPr/>
        </p:nvCxnSpPr>
        <p:spPr>
          <a:xfrm>
            <a:off x="8689376" y="3176032"/>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AEBA8528-BD5C-70F6-ABC0-6A4959BFAF09}"/>
              </a:ext>
            </a:extLst>
          </p:cNvPr>
          <p:cNvSpPr txBox="1"/>
          <p:nvPr/>
        </p:nvSpPr>
        <p:spPr>
          <a:xfrm>
            <a:off x="8334585" y="3773090"/>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2</a:t>
            </a:r>
          </a:p>
        </p:txBody>
      </p:sp>
      <p:sp>
        <p:nvSpPr>
          <p:cNvPr id="46" name="TextBox 45">
            <a:extLst>
              <a:ext uri="{FF2B5EF4-FFF2-40B4-BE49-F238E27FC236}">
                <a16:creationId xmlns:a16="http://schemas.microsoft.com/office/drawing/2014/main" id="{69CFCC16-5C2E-7569-8718-10C4D50BED5E}"/>
              </a:ext>
            </a:extLst>
          </p:cNvPr>
          <p:cNvSpPr txBox="1"/>
          <p:nvPr/>
        </p:nvSpPr>
        <p:spPr>
          <a:xfrm>
            <a:off x="8173419" y="2816137"/>
            <a:ext cx="1158241"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47" name="TextBox 46">
            <a:extLst>
              <a:ext uri="{FF2B5EF4-FFF2-40B4-BE49-F238E27FC236}">
                <a16:creationId xmlns:a16="http://schemas.microsoft.com/office/drawing/2014/main" id="{6F1ACC45-CA21-1B0E-6841-DB263C5A00B9}"/>
              </a:ext>
            </a:extLst>
          </p:cNvPr>
          <p:cNvSpPr txBox="1"/>
          <p:nvPr/>
        </p:nvSpPr>
        <p:spPr>
          <a:xfrm>
            <a:off x="8130742" y="3437847"/>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48" name="Rectangle 47">
            <a:extLst>
              <a:ext uri="{FF2B5EF4-FFF2-40B4-BE49-F238E27FC236}">
                <a16:creationId xmlns:a16="http://schemas.microsoft.com/office/drawing/2014/main" id="{19DB1EE7-CA9A-7940-0DA8-BDD6991BAF3F}"/>
              </a:ext>
            </a:extLst>
          </p:cNvPr>
          <p:cNvSpPr/>
          <p:nvPr/>
        </p:nvSpPr>
        <p:spPr>
          <a:xfrm>
            <a:off x="5318184" y="2416134"/>
            <a:ext cx="1273112" cy="1729028"/>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F193F26-44CE-4D0D-FD49-B4B853FE5781}"/>
              </a:ext>
            </a:extLst>
          </p:cNvPr>
          <p:cNvSpPr/>
          <p:nvPr/>
        </p:nvSpPr>
        <p:spPr>
          <a:xfrm>
            <a:off x="6657230" y="2409941"/>
            <a:ext cx="1305250" cy="1729028"/>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4C7E159-BF82-5DEF-8022-1E0F3ACBA335}"/>
              </a:ext>
            </a:extLst>
          </p:cNvPr>
          <p:cNvSpPr/>
          <p:nvPr/>
        </p:nvSpPr>
        <p:spPr>
          <a:xfrm>
            <a:off x="8050580" y="2405053"/>
            <a:ext cx="1259590" cy="1729028"/>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1" name="Rectangle 50">
            <a:extLst>
              <a:ext uri="{FF2B5EF4-FFF2-40B4-BE49-F238E27FC236}">
                <a16:creationId xmlns:a16="http://schemas.microsoft.com/office/drawing/2014/main" id="{C295D9EB-8DC1-EBCC-098A-8810E4BD24D2}"/>
              </a:ext>
            </a:extLst>
          </p:cNvPr>
          <p:cNvSpPr/>
          <p:nvPr/>
        </p:nvSpPr>
        <p:spPr>
          <a:xfrm>
            <a:off x="9763006" y="2409941"/>
            <a:ext cx="1263977" cy="1729028"/>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Rounded Rectangle 10">
            <a:extLst>
              <a:ext uri="{FF2B5EF4-FFF2-40B4-BE49-F238E27FC236}">
                <a16:creationId xmlns:a16="http://schemas.microsoft.com/office/drawing/2014/main" id="{C4E5552C-577B-A568-0410-348FBC9B1807}"/>
              </a:ext>
            </a:extLst>
          </p:cNvPr>
          <p:cNvSpPr/>
          <p:nvPr/>
        </p:nvSpPr>
        <p:spPr>
          <a:xfrm>
            <a:off x="0" y="5988688"/>
            <a:ext cx="12192000" cy="857116"/>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lnSpc>
                <a:spcPts val="3500"/>
              </a:lnSpc>
            </a:pPr>
            <a:r>
              <a:rPr lang="en-US" sz="3200" b="1" dirty="0">
                <a:solidFill>
                  <a:schemeClr val="bg1"/>
                </a:solidFill>
              </a:rPr>
              <a:t>Network traversal can be avoided if parallel accesses are</a:t>
            </a:r>
          </a:p>
          <a:p>
            <a:pPr algn="ctr">
              <a:lnSpc>
                <a:spcPts val="3500"/>
              </a:lnSpc>
            </a:pPr>
            <a:r>
              <a:rPr lang="en-US" sz="3200" b="1" dirty="0">
                <a:solidFill>
                  <a:schemeClr val="bg1"/>
                </a:solidFill>
              </a:rPr>
              <a:t> generated within the same stack and across different vaults</a:t>
            </a:r>
          </a:p>
        </p:txBody>
      </p:sp>
    </p:spTree>
    <p:custDataLst>
      <p:tags r:id="rId1"/>
    </p:custDataLst>
    <p:extLst>
      <p:ext uri="{BB962C8B-B14F-4D97-AF65-F5344CB8AC3E}">
        <p14:creationId xmlns:p14="http://schemas.microsoft.com/office/powerpoint/2010/main" val="1204485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Key Idea: </a:t>
            </a:r>
            <a:r>
              <a:rPr lang="en-US" b="0" dirty="0">
                <a:latin typeface="+mn-lt"/>
              </a:rPr>
              <a:t>Network-contention-aware hash</a:t>
            </a:r>
          </a:p>
        </p:txBody>
      </p:sp>
      <p:sp>
        <p:nvSpPr>
          <p:cNvPr id="5" name="Rounded Rectangle 4">
            <a:extLst>
              <a:ext uri="{FF2B5EF4-FFF2-40B4-BE49-F238E27FC236}">
                <a16:creationId xmlns:a16="http://schemas.microsoft.com/office/drawing/2014/main" id="{6B9684C4-DCB7-744D-8698-4DAE8185E805}"/>
              </a:ext>
            </a:extLst>
          </p:cNvPr>
          <p:cNvSpPr/>
          <p:nvPr/>
        </p:nvSpPr>
        <p:spPr>
          <a:xfrm>
            <a:off x="0" y="1052778"/>
            <a:ext cx="12192000" cy="565625"/>
          </a:xfrm>
          <a:prstGeom prst="round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marL="457200" indent="-457200">
              <a:buFont typeface="Arial" panose="020B0604020202020204" pitchFamily="34" charset="0"/>
              <a:buChar char="•"/>
            </a:pPr>
            <a:r>
              <a:rPr lang="en-US" sz="2500" dirty="0">
                <a:solidFill>
                  <a:schemeClr val="tx1"/>
                </a:solidFill>
              </a:rPr>
              <a:t>Parallel lookups generated within the stack avoid costly cross-stack page table walks</a:t>
            </a:r>
          </a:p>
        </p:txBody>
      </p:sp>
      <p:sp>
        <p:nvSpPr>
          <p:cNvPr id="141" name="TextBox 140">
            <a:extLst>
              <a:ext uri="{FF2B5EF4-FFF2-40B4-BE49-F238E27FC236}">
                <a16:creationId xmlns:a16="http://schemas.microsoft.com/office/drawing/2014/main" id="{98FC4FAE-B68C-018D-BD32-25673238BC83}"/>
              </a:ext>
            </a:extLst>
          </p:cNvPr>
          <p:cNvSpPr txBox="1"/>
          <p:nvPr/>
        </p:nvSpPr>
        <p:spPr>
          <a:xfrm>
            <a:off x="15160171" y="5269071"/>
            <a:ext cx="806303" cy="477054"/>
          </a:xfrm>
          <a:prstGeom prst="rect">
            <a:avLst/>
          </a:prstGeom>
          <a:noFill/>
        </p:spPr>
        <p:txBody>
          <a:bodyPr wrap="square" rtlCol="0">
            <a:spAutoFit/>
          </a:bodyPr>
          <a:lstStyle/>
          <a:p>
            <a:r>
              <a:rPr lang="en-US" sz="2500" dirty="0">
                <a:latin typeface="Franklin Gothic Medium" panose="020B0603020102020204" pitchFamily="34" charset="0"/>
              </a:rPr>
              <a:t>S11</a:t>
            </a:r>
          </a:p>
        </p:txBody>
      </p:sp>
    </p:spTree>
    <p:custDataLst>
      <p:tags r:id="rId1"/>
    </p:custDataLst>
    <p:extLst>
      <p:ext uri="{BB962C8B-B14F-4D97-AF65-F5344CB8AC3E}">
        <p14:creationId xmlns:p14="http://schemas.microsoft.com/office/powerpoint/2010/main" val="37020818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Key Idea: </a:t>
            </a:r>
            <a:r>
              <a:rPr lang="en-US" b="0" dirty="0">
                <a:latin typeface="+mn-lt"/>
              </a:rPr>
              <a:t>Network-contention-aware hash</a:t>
            </a:r>
          </a:p>
        </p:txBody>
      </p:sp>
      <p:sp>
        <p:nvSpPr>
          <p:cNvPr id="5" name="Rounded Rectangle 4">
            <a:extLst>
              <a:ext uri="{FF2B5EF4-FFF2-40B4-BE49-F238E27FC236}">
                <a16:creationId xmlns:a16="http://schemas.microsoft.com/office/drawing/2014/main" id="{6B9684C4-DCB7-744D-8698-4DAE8185E805}"/>
              </a:ext>
            </a:extLst>
          </p:cNvPr>
          <p:cNvSpPr/>
          <p:nvPr/>
        </p:nvSpPr>
        <p:spPr>
          <a:xfrm>
            <a:off x="0" y="1052778"/>
            <a:ext cx="12192000" cy="565625"/>
          </a:xfrm>
          <a:prstGeom prst="round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marL="457200" indent="-457200">
              <a:buFont typeface="Arial" panose="020B0604020202020204" pitchFamily="34" charset="0"/>
              <a:buChar char="•"/>
            </a:pPr>
            <a:r>
              <a:rPr lang="en-US" sz="2500" dirty="0">
                <a:solidFill>
                  <a:schemeClr val="tx1"/>
                </a:solidFill>
              </a:rPr>
              <a:t>Parallel lookups generated within the stack avoid costly cross-stack page table walks</a:t>
            </a:r>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3776893" y="2559523"/>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1662407" y="4383778"/>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2508620" y="3293014"/>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1293041" y="21561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2169327" y="21561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1293041" y="288958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3" name="矩形">
            <a:extLst>
              <a:ext uri="{FF2B5EF4-FFF2-40B4-BE49-F238E27FC236}">
                <a16:creationId xmlns:a16="http://schemas.microsoft.com/office/drawing/2014/main" id="{4C2843FE-74BB-1F21-BC44-A710A8973CAC}"/>
              </a:ext>
            </a:extLst>
          </p:cNvPr>
          <p:cNvSpPr/>
          <p:nvPr/>
        </p:nvSpPr>
        <p:spPr>
          <a:xfrm>
            <a:off x="2169327" y="288958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1656056" y="234038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1675105" y="3074971"/>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1471908" y="2535228"/>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2354545" y="2528878"/>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1656056" y="252252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1662406" y="2535228"/>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3394959" y="217214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3394959" y="28992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4" name="直线">
            <a:extLst>
              <a:ext uri="{FF2B5EF4-FFF2-40B4-BE49-F238E27FC236}">
                <a16:creationId xmlns:a16="http://schemas.microsoft.com/office/drawing/2014/main" id="{61B15420-89EF-EA4F-E3B5-67FB833493F3}"/>
              </a:ext>
            </a:extLst>
          </p:cNvPr>
          <p:cNvSpPr/>
          <p:nvPr/>
        </p:nvSpPr>
        <p:spPr>
          <a:xfrm>
            <a:off x="3777023" y="3090945"/>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3573826" y="2551202"/>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3757972" y="2527993"/>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2551392" y="2351082"/>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1286792" y="399139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2163078" y="399139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1286792" y="472481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2163078" y="472481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1649806" y="4175614"/>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1668856" y="4910196"/>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1465659" y="4370457"/>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2348295" y="4364107"/>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1649806" y="4357757"/>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3388708" y="4007373"/>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4273433" y="4008143"/>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3388708" y="474079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4273433" y="47535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3751722" y="4191589"/>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3770773" y="4895692"/>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3567576" y="4386432"/>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4450212" y="4380081"/>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3751722" y="4373732"/>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3758073" y="4386432"/>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2545141" y="4916548"/>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1465558" y="3271818"/>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4430964" y="3284516"/>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2551392" y="3259118"/>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868045" y="3408711"/>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813435" y="2353976"/>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813435" y="4923186"/>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endCxn id="54" idx="1"/>
          </p:cNvCxnSpPr>
          <p:nvPr/>
        </p:nvCxnSpPr>
        <p:spPr>
          <a:xfrm rot="5400000" flipH="1">
            <a:off x="2519680" y="3194716"/>
            <a:ext cx="16510" cy="3843020"/>
          </a:xfrm>
          <a:prstGeom prst="bentConnector3">
            <a:avLst>
              <a:gd name="adj1" fmla="val -1010745"/>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4267032" y="2900273"/>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p:cNvCxnSpPr>
          <p:nvPr/>
        </p:nvCxnSpPr>
        <p:spPr>
          <a:xfrm rot="16200000" flipV="1">
            <a:off x="2518093" y="236569"/>
            <a:ext cx="25400" cy="3848735"/>
          </a:xfrm>
          <a:prstGeom prst="bentConnector3">
            <a:avLst>
              <a:gd name="adj1" fmla="val 804980"/>
            </a:avLst>
          </a:prstGeom>
          <a:noFill/>
          <a:ln w="19050" cap="flat" cmpd="sng">
            <a:solidFill>
              <a:srgbClr val="000000"/>
            </a:solidFill>
            <a:prstDash val="solid"/>
            <a:miter/>
            <a:headEnd type="triangle" w="med" len="med"/>
            <a:tailEnd type="triangle" w="med" len="med"/>
          </a:ln>
        </p:spPr>
      </p:cxnSp>
      <p:sp>
        <p:nvSpPr>
          <p:cNvPr id="114" name="TextBox 113">
            <a:extLst>
              <a:ext uri="{FF2B5EF4-FFF2-40B4-BE49-F238E27FC236}">
                <a16:creationId xmlns:a16="http://schemas.microsoft.com/office/drawing/2014/main" id="{59EC0346-6583-D029-AED5-470EEA7CCB5B}"/>
              </a:ext>
            </a:extLst>
          </p:cNvPr>
          <p:cNvSpPr txBox="1"/>
          <p:nvPr/>
        </p:nvSpPr>
        <p:spPr>
          <a:xfrm>
            <a:off x="1036812" y="5257740"/>
            <a:ext cx="2943616" cy="477054"/>
          </a:xfrm>
          <a:prstGeom prst="rect">
            <a:avLst/>
          </a:prstGeom>
          <a:noFill/>
        </p:spPr>
        <p:txBody>
          <a:bodyPr wrap="square" rtlCol="0">
            <a:spAutoFit/>
          </a:bodyPr>
          <a:lstStyle/>
          <a:p>
            <a:r>
              <a:rPr lang="en-US" sz="2500" b="1" dirty="0"/>
              <a:t>TLB Miss at Stack 5</a:t>
            </a:r>
          </a:p>
        </p:txBody>
      </p:sp>
      <p:sp>
        <p:nvSpPr>
          <p:cNvPr id="141" name="TextBox 140">
            <a:extLst>
              <a:ext uri="{FF2B5EF4-FFF2-40B4-BE49-F238E27FC236}">
                <a16:creationId xmlns:a16="http://schemas.microsoft.com/office/drawing/2014/main" id="{98FC4FAE-B68C-018D-BD32-25673238BC83}"/>
              </a:ext>
            </a:extLst>
          </p:cNvPr>
          <p:cNvSpPr txBox="1"/>
          <p:nvPr/>
        </p:nvSpPr>
        <p:spPr>
          <a:xfrm>
            <a:off x="15160171" y="5269071"/>
            <a:ext cx="806303" cy="477054"/>
          </a:xfrm>
          <a:prstGeom prst="rect">
            <a:avLst/>
          </a:prstGeom>
          <a:noFill/>
        </p:spPr>
        <p:txBody>
          <a:bodyPr wrap="square" rtlCol="0">
            <a:spAutoFit/>
          </a:bodyPr>
          <a:lstStyle/>
          <a:p>
            <a:r>
              <a:rPr lang="en-US" sz="2500" dirty="0">
                <a:latin typeface="Franklin Gothic Medium" panose="020B0603020102020204" pitchFamily="34" charset="0"/>
              </a:rPr>
              <a:t>S11</a:t>
            </a:r>
          </a:p>
        </p:txBody>
      </p:sp>
      <p:sp>
        <p:nvSpPr>
          <p:cNvPr id="23" name="直线">
            <a:extLst>
              <a:ext uri="{FF2B5EF4-FFF2-40B4-BE49-F238E27FC236}">
                <a16:creationId xmlns:a16="http://schemas.microsoft.com/office/drawing/2014/main" id="{AB8AA74B-67A2-0856-4C5D-F87F2BE6D531}"/>
              </a:ext>
            </a:extLst>
          </p:cNvPr>
          <p:cNvSpPr/>
          <p:nvPr/>
        </p:nvSpPr>
        <p:spPr>
          <a:xfrm>
            <a:off x="3757974" y="235636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4456463" y="2544853"/>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 name="矩形">
            <a:extLst>
              <a:ext uri="{FF2B5EF4-FFF2-40B4-BE49-F238E27FC236}">
                <a16:creationId xmlns:a16="http://schemas.microsoft.com/office/drawing/2014/main" id="{A57BE397-B88B-0F58-5461-151B3A89488C}"/>
              </a:ext>
            </a:extLst>
          </p:cNvPr>
          <p:cNvSpPr/>
          <p:nvPr/>
        </p:nvSpPr>
        <p:spPr>
          <a:xfrm>
            <a:off x="4276552" y="218112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S11</a:t>
            </a:r>
          </a:p>
        </p:txBody>
      </p:sp>
    </p:spTree>
    <p:custDataLst>
      <p:tags r:id="rId1"/>
    </p:custDataLst>
    <p:extLst>
      <p:ext uri="{BB962C8B-B14F-4D97-AF65-F5344CB8AC3E}">
        <p14:creationId xmlns:p14="http://schemas.microsoft.com/office/powerpoint/2010/main" val="38764375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Key Idea: </a:t>
            </a:r>
            <a:r>
              <a:rPr lang="en-US" b="0" dirty="0">
                <a:latin typeface="+mn-lt"/>
              </a:rPr>
              <a:t>Network-contention-aware hash</a:t>
            </a:r>
          </a:p>
        </p:txBody>
      </p:sp>
      <p:sp>
        <p:nvSpPr>
          <p:cNvPr id="5" name="Rounded Rectangle 4">
            <a:extLst>
              <a:ext uri="{FF2B5EF4-FFF2-40B4-BE49-F238E27FC236}">
                <a16:creationId xmlns:a16="http://schemas.microsoft.com/office/drawing/2014/main" id="{6B9684C4-DCB7-744D-8698-4DAE8185E805}"/>
              </a:ext>
            </a:extLst>
          </p:cNvPr>
          <p:cNvSpPr/>
          <p:nvPr/>
        </p:nvSpPr>
        <p:spPr>
          <a:xfrm>
            <a:off x="0" y="1052778"/>
            <a:ext cx="12192000" cy="565625"/>
          </a:xfrm>
          <a:prstGeom prst="round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marL="457200" indent="-457200">
              <a:buFont typeface="Arial" panose="020B0604020202020204" pitchFamily="34" charset="0"/>
              <a:buChar char="•"/>
            </a:pPr>
            <a:r>
              <a:rPr lang="en-US" sz="2500" dirty="0">
                <a:solidFill>
                  <a:schemeClr val="tx1"/>
                </a:solidFill>
              </a:rPr>
              <a:t>Parallel lookups generated within the stack avoid costly cross-stack page table walks</a:t>
            </a:r>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3776893" y="2559523"/>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1662407" y="4383778"/>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2508620" y="3293014"/>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1293041" y="21561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2169327" y="21561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1293041" y="288958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3" name="矩形">
            <a:extLst>
              <a:ext uri="{FF2B5EF4-FFF2-40B4-BE49-F238E27FC236}">
                <a16:creationId xmlns:a16="http://schemas.microsoft.com/office/drawing/2014/main" id="{4C2843FE-74BB-1F21-BC44-A710A8973CAC}"/>
              </a:ext>
            </a:extLst>
          </p:cNvPr>
          <p:cNvSpPr/>
          <p:nvPr/>
        </p:nvSpPr>
        <p:spPr>
          <a:xfrm>
            <a:off x="2169327" y="288958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1656056" y="234038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1675105" y="3074971"/>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1471908" y="2535228"/>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2354545" y="2528878"/>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1656056" y="252252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1662406" y="2535228"/>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3394959" y="217214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3394959" y="28992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4" name="直线">
            <a:extLst>
              <a:ext uri="{FF2B5EF4-FFF2-40B4-BE49-F238E27FC236}">
                <a16:creationId xmlns:a16="http://schemas.microsoft.com/office/drawing/2014/main" id="{61B15420-89EF-EA4F-E3B5-67FB833493F3}"/>
              </a:ext>
            </a:extLst>
          </p:cNvPr>
          <p:cNvSpPr/>
          <p:nvPr/>
        </p:nvSpPr>
        <p:spPr>
          <a:xfrm>
            <a:off x="3777023" y="3090945"/>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3573826" y="2551202"/>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3757972" y="2527993"/>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2551392" y="2351082"/>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1286792" y="399139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2163078" y="399139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1286792" y="472481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2163078" y="472481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1649806" y="4175614"/>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1668856" y="4910196"/>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1465659" y="4370457"/>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2348295" y="4364107"/>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1649806" y="4357757"/>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3388708" y="4007373"/>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4273433" y="4008143"/>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3388708" y="474079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4273433" y="47535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3751722" y="4191589"/>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3770773" y="4895692"/>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3567576" y="4386432"/>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4450212" y="4380081"/>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3751722" y="4373732"/>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3758073" y="4386432"/>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2545141" y="4916548"/>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1465558" y="3271818"/>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4430964" y="3284516"/>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2551392" y="3259118"/>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868045" y="3408711"/>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813435" y="2353976"/>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813435" y="4923186"/>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endCxn id="54" idx="1"/>
          </p:cNvCxnSpPr>
          <p:nvPr/>
        </p:nvCxnSpPr>
        <p:spPr>
          <a:xfrm rot="5400000" flipH="1">
            <a:off x="2519680" y="3194716"/>
            <a:ext cx="16510" cy="3843020"/>
          </a:xfrm>
          <a:prstGeom prst="bentConnector3">
            <a:avLst>
              <a:gd name="adj1" fmla="val -1010745"/>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4267032" y="2900273"/>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p:cNvCxnSpPr>
          <p:nvPr/>
        </p:nvCxnSpPr>
        <p:spPr>
          <a:xfrm rot="16200000" flipV="1">
            <a:off x="2518093" y="236569"/>
            <a:ext cx="25400" cy="3848735"/>
          </a:xfrm>
          <a:prstGeom prst="bentConnector3">
            <a:avLst>
              <a:gd name="adj1" fmla="val 804980"/>
            </a:avLst>
          </a:prstGeom>
          <a:noFill/>
          <a:ln w="19050" cap="flat" cmpd="sng">
            <a:solidFill>
              <a:srgbClr val="000000"/>
            </a:solidFill>
            <a:prstDash val="solid"/>
            <a:miter/>
            <a:headEnd type="triangle" w="med" len="med"/>
            <a:tailEnd type="triangle" w="med" len="med"/>
          </a:ln>
        </p:spPr>
      </p:cxnSp>
      <p:sp>
        <p:nvSpPr>
          <p:cNvPr id="114" name="TextBox 113">
            <a:extLst>
              <a:ext uri="{FF2B5EF4-FFF2-40B4-BE49-F238E27FC236}">
                <a16:creationId xmlns:a16="http://schemas.microsoft.com/office/drawing/2014/main" id="{59EC0346-6583-D029-AED5-470EEA7CCB5B}"/>
              </a:ext>
            </a:extLst>
          </p:cNvPr>
          <p:cNvSpPr txBox="1"/>
          <p:nvPr/>
        </p:nvSpPr>
        <p:spPr>
          <a:xfrm>
            <a:off x="1036812" y="5257740"/>
            <a:ext cx="2943616" cy="477054"/>
          </a:xfrm>
          <a:prstGeom prst="rect">
            <a:avLst/>
          </a:prstGeom>
          <a:noFill/>
        </p:spPr>
        <p:txBody>
          <a:bodyPr wrap="square" rtlCol="0">
            <a:spAutoFit/>
          </a:bodyPr>
          <a:lstStyle/>
          <a:p>
            <a:r>
              <a:rPr lang="en-US" sz="2500" b="1" dirty="0"/>
              <a:t>TLB Miss at Stack 5</a:t>
            </a:r>
          </a:p>
        </p:txBody>
      </p:sp>
      <p:sp>
        <p:nvSpPr>
          <p:cNvPr id="141" name="TextBox 140">
            <a:extLst>
              <a:ext uri="{FF2B5EF4-FFF2-40B4-BE49-F238E27FC236}">
                <a16:creationId xmlns:a16="http://schemas.microsoft.com/office/drawing/2014/main" id="{98FC4FAE-B68C-018D-BD32-25673238BC83}"/>
              </a:ext>
            </a:extLst>
          </p:cNvPr>
          <p:cNvSpPr txBox="1"/>
          <p:nvPr/>
        </p:nvSpPr>
        <p:spPr>
          <a:xfrm>
            <a:off x="15160171" y="5269071"/>
            <a:ext cx="806303" cy="477054"/>
          </a:xfrm>
          <a:prstGeom prst="rect">
            <a:avLst/>
          </a:prstGeom>
          <a:noFill/>
        </p:spPr>
        <p:txBody>
          <a:bodyPr wrap="square" rtlCol="0">
            <a:spAutoFit/>
          </a:bodyPr>
          <a:lstStyle/>
          <a:p>
            <a:r>
              <a:rPr lang="en-US" sz="2500" dirty="0">
                <a:latin typeface="Franklin Gothic Medium" panose="020B0603020102020204" pitchFamily="34" charset="0"/>
              </a:rPr>
              <a:t>S11</a:t>
            </a:r>
          </a:p>
        </p:txBody>
      </p:sp>
      <p:sp>
        <p:nvSpPr>
          <p:cNvPr id="23" name="直线">
            <a:extLst>
              <a:ext uri="{FF2B5EF4-FFF2-40B4-BE49-F238E27FC236}">
                <a16:creationId xmlns:a16="http://schemas.microsoft.com/office/drawing/2014/main" id="{AB8AA74B-67A2-0856-4C5D-F87F2BE6D531}"/>
              </a:ext>
            </a:extLst>
          </p:cNvPr>
          <p:cNvSpPr/>
          <p:nvPr/>
        </p:nvSpPr>
        <p:spPr>
          <a:xfrm>
            <a:off x="3757974" y="235636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4456463" y="2544853"/>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 name="Right Arrow 3">
            <a:extLst>
              <a:ext uri="{FF2B5EF4-FFF2-40B4-BE49-F238E27FC236}">
                <a16:creationId xmlns:a16="http://schemas.microsoft.com/office/drawing/2014/main" id="{ADC599C4-9A8F-3B05-429E-A8DD912C12F7}"/>
              </a:ext>
            </a:extLst>
          </p:cNvPr>
          <p:cNvSpPr/>
          <p:nvPr/>
        </p:nvSpPr>
        <p:spPr>
          <a:xfrm rot="19169296">
            <a:off x="1240327" y="3465166"/>
            <a:ext cx="3422589" cy="424817"/>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06FE998-6FFC-E5D3-2698-8A9236CA6649}"/>
              </a:ext>
            </a:extLst>
          </p:cNvPr>
          <p:cNvSpPr txBox="1"/>
          <p:nvPr/>
        </p:nvSpPr>
        <p:spPr>
          <a:xfrm rot="19151671">
            <a:off x="1859508" y="3403669"/>
            <a:ext cx="2341758" cy="369332"/>
          </a:xfrm>
          <a:prstGeom prst="rect">
            <a:avLst/>
          </a:prstGeom>
          <a:noFill/>
        </p:spPr>
        <p:txBody>
          <a:bodyPr wrap="square" lIns="0" rIns="0" rtlCol="0">
            <a:spAutoFit/>
          </a:bodyPr>
          <a:lstStyle/>
          <a:p>
            <a:r>
              <a:rPr lang="en-US" b="1" dirty="0">
                <a:solidFill>
                  <a:schemeClr val="bg1"/>
                </a:solidFill>
              </a:rPr>
              <a:t>Only One Access Sent</a:t>
            </a:r>
          </a:p>
        </p:txBody>
      </p:sp>
      <p:sp>
        <p:nvSpPr>
          <p:cNvPr id="38" name="矩形">
            <a:extLst>
              <a:ext uri="{FF2B5EF4-FFF2-40B4-BE49-F238E27FC236}">
                <a16:creationId xmlns:a16="http://schemas.microsoft.com/office/drawing/2014/main" id="{A4CD8B01-0D95-CBA5-2A2F-848F530ACE51}"/>
              </a:ext>
            </a:extLst>
          </p:cNvPr>
          <p:cNvSpPr/>
          <p:nvPr/>
        </p:nvSpPr>
        <p:spPr>
          <a:xfrm>
            <a:off x="4276552" y="218112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S11</a:t>
            </a:r>
          </a:p>
        </p:txBody>
      </p:sp>
    </p:spTree>
    <p:custDataLst>
      <p:tags r:id="rId1"/>
    </p:custDataLst>
    <p:extLst>
      <p:ext uri="{BB962C8B-B14F-4D97-AF65-F5344CB8AC3E}">
        <p14:creationId xmlns:p14="http://schemas.microsoft.com/office/powerpoint/2010/main" val="4148515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a:extLst>
              <a:ext uri="{FF2B5EF4-FFF2-40B4-BE49-F238E27FC236}">
                <a16:creationId xmlns:a16="http://schemas.microsoft.com/office/drawing/2014/main" id="{04FC8184-EA8A-1CC4-C3DF-FB1462F6A414}"/>
              </a:ext>
            </a:extLst>
          </p:cNvPr>
          <p:cNvSpPr/>
          <p:nvPr/>
        </p:nvSpPr>
        <p:spPr>
          <a:xfrm>
            <a:off x="4276552" y="218112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S11</a:t>
            </a:r>
          </a:p>
        </p:txBody>
      </p:sp>
      <p:sp>
        <p:nvSpPr>
          <p:cNvPr id="113" name="Rectangle 112">
            <a:extLst>
              <a:ext uri="{FF2B5EF4-FFF2-40B4-BE49-F238E27FC236}">
                <a16:creationId xmlns:a16="http://schemas.microsoft.com/office/drawing/2014/main" id="{D9F1D0C7-40B3-F9E7-86CC-75EC2FEE6D33}"/>
              </a:ext>
            </a:extLst>
          </p:cNvPr>
          <p:cNvSpPr/>
          <p:nvPr/>
        </p:nvSpPr>
        <p:spPr>
          <a:xfrm>
            <a:off x="5956380" y="3188836"/>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ounded Rectangle 115">
            <a:extLst>
              <a:ext uri="{FF2B5EF4-FFF2-40B4-BE49-F238E27FC236}">
                <a16:creationId xmlns:a16="http://schemas.microsoft.com/office/drawing/2014/main" id="{0DE87432-7874-E8A0-76E6-6C3E7D6DA6E5}"/>
              </a:ext>
            </a:extLst>
          </p:cNvPr>
          <p:cNvSpPr/>
          <p:nvPr/>
        </p:nvSpPr>
        <p:spPr>
          <a:xfrm>
            <a:off x="6071539" y="3490807"/>
            <a:ext cx="927921" cy="33835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84F8FD2A-3AF2-4C57-36E4-6B2B3C57EBE2}"/>
              </a:ext>
            </a:extLst>
          </p:cNvPr>
          <p:cNvSpPr/>
          <p:nvPr/>
        </p:nvSpPr>
        <p:spPr>
          <a:xfrm>
            <a:off x="8200854" y="3203209"/>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42451F3E-490F-F9EC-4386-C80B19C5FE2E}"/>
              </a:ext>
            </a:extLst>
          </p:cNvPr>
          <p:cNvSpPr/>
          <p:nvPr/>
        </p:nvSpPr>
        <p:spPr>
          <a:xfrm>
            <a:off x="8316013" y="3505180"/>
            <a:ext cx="927921" cy="33835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84F8F588-25D1-B60C-BCE3-A5841CED707B}"/>
              </a:ext>
            </a:extLst>
          </p:cNvPr>
          <p:cNvSpPr/>
          <p:nvPr/>
        </p:nvSpPr>
        <p:spPr>
          <a:xfrm>
            <a:off x="4704374" y="2307399"/>
            <a:ext cx="393097" cy="17809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Key Idea: </a:t>
            </a:r>
            <a:r>
              <a:rPr lang="en-US" b="0" dirty="0">
                <a:latin typeface="+mn-lt"/>
              </a:rPr>
              <a:t>Network-contention-aware hash</a:t>
            </a:r>
          </a:p>
        </p:txBody>
      </p:sp>
      <p:sp>
        <p:nvSpPr>
          <p:cNvPr id="5" name="Rounded Rectangle 4">
            <a:extLst>
              <a:ext uri="{FF2B5EF4-FFF2-40B4-BE49-F238E27FC236}">
                <a16:creationId xmlns:a16="http://schemas.microsoft.com/office/drawing/2014/main" id="{6B9684C4-DCB7-744D-8698-4DAE8185E805}"/>
              </a:ext>
            </a:extLst>
          </p:cNvPr>
          <p:cNvSpPr/>
          <p:nvPr/>
        </p:nvSpPr>
        <p:spPr>
          <a:xfrm>
            <a:off x="0" y="1052778"/>
            <a:ext cx="12192000" cy="565625"/>
          </a:xfrm>
          <a:prstGeom prst="round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marL="457200" indent="-457200">
              <a:buFont typeface="Arial" panose="020B0604020202020204" pitchFamily="34" charset="0"/>
              <a:buChar char="•"/>
            </a:pPr>
            <a:r>
              <a:rPr lang="en-US" sz="2500" dirty="0">
                <a:solidFill>
                  <a:schemeClr val="tx1"/>
                </a:solidFill>
              </a:rPr>
              <a:t>Parallel lookups generated within the stack avoid costly cross-stack page table walks</a:t>
            </a:r>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3776893" y="2559523"/>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1662407" y="4383778"/>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2508620" y="3293014"/>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1293041" y="21561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2169327" y="21561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1293041" y="288958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3" name="矩形">
            <a:extLst>
              <a:ext uri="{FF2B5EF4-FFF2-40B4-BE49-F238E27FC236}">
                <a16:creationId xmlns:a16="http://schemas.microsoft.com/office/drawing/2014/main" id="{4C2843FE-74BB-1F21-BC44-A710A8973CAC}"/>
              </a:ext>
            </a:extLst>
          </p:cNvPr>
          <p:cNvSpPr/>
          <p:nvPr/>
        </p:nvSpPr>
        <p:spPr>
          <a:xfrm>
            <a:off x="2169327" y="288958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1656056" y="234038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1675105" y="3074971"/>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1471908" y="2535228"/>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2354545" y="2528878"/>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1656056" y="252252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1662406" y="2535228"/>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3394959" y="217214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3394959" y="28992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4" name="直线">
            <a:extLst>
              <a:ext uri="{FF2B5EF4-FFF2-40B4-BE49-F238E27FC236}">
                <a16:creationId xmlns:a16="http://schemas.microsoft.com/office/drawing/2014/main" id="{61B15420-89EF-EA4F-E3B5-67FB833493F3}"/>
              </a:ext>
            </a:extLst>
          </p:cNvPr>
          <p:cNvSpPr/>
          <p:nvPr/>
        </p:nvSpPr>
        <p:spPr>
          <a:xfrm>
            <a:off x="3777023" y="3090945"/>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3573826" y="2551202"/>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3757972" y="2527993"/>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2551392" y="2351082"/>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1286792" y="399139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2163078" y="399139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1286792" y="472481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2163078" y="472481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1649806" y="4175614"/>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1668856" y="4910196"/>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1465659" y="4370457"/>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2348295" y="4364107"/>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1649806" y="4357757"/>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3388708" y="4007373"/>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4273433" y="4008143"/>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3388708" y="474079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4273433" y="47535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3751722" y="4191589"/>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3770773" y="4895692"/>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3567576" y="4386432"/>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4450212" y="4380081"/>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3751722" y="4373732"/>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3758073" y="4386432"/>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2545141" y="4916548"/>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1465558" y="3271818"/>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4430964" y="3284516"/>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2551392" y="3259118"/>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868045" y="3408711"/>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813435" y="2353976"/>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813435" y="4923186"/>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endCxn id="54" idx="1"/>
          </p:cNvCxnSpPr>
          <p:nvPr/>
        </p:nvCxnSpPr>
        <p:spPr>
          <a:xfrm rot="5400000" flipH="1">
            <a:off x="2519680" y="3194716"/>
            <a:ext cx="16510" cy="3843020"/>
          </a:xfrm>
          <a:prstGeom prst="bentConnector3">
            <a:avLst>
              <a:gd name="adj1" fmla="val -1010745"/>
            </a:avLst>
          </a:prstGeom>
          <a:noFill/>
          <a:ln w="19050" cap="flat" cmpd="sng">
            <a:solidFill>
              <a:srgbClr val="000000"/>
            </a:solidFill>
            <a:prstDash val="solid"/>
            <a:miter/>
            <a:headEnd type="triangle" w="med" len="med"/>
            <a:tailEnd type="triangle" w="med" len="med"/>
          </a:ln>
        </p:spPr>
      </p:cxnSp>
      <p:sp>
        <p:nvSpPr>
          <p:cNvPr id="59" name="矩形">
            <a:extLst>
              <a:ext uri="{FF2B5EF4-FFF2-40B4-BE49-F238E27FC236}">
                <a16:creationId xmlns:a16="http://schemas.microsoft.com/office/drawing/2014/main" id="{1056FE0A-4A32-26BE-D4B5-A8AF72082B11}"/>
              </a:ext>
            </a:extLst>
          </p:cNvPr>
          <p:cNvSpPr/>
          <p:nvPr/>
        </p:nvSpPr>
        <p:spPr>
          <a:xfrm>
            <a:off x="4265938" y="2183194"/>
            <a:ext cx="370255" cy="375358"/>
          </a:xfrm>
          <a:prstGeom prst="rect">
            <a:avLst/>
          </a:prstGeom>
          <a:noFill/>
          <a:ln w="19050" cap="flat" cmpd="sng">
            <a:solidFill>
              <a:srgbClr val="FF0000"/>
            </a:solidFill>
            <a:prstDash val="solid"/>
            <a:miter/>
          </a:ln>
        </p:spPr>
        <p:txBody>
          <a:bodyPr vert="horz" wrap="square" lIns="0" tIns="45720" rIns="0" bIns="45720" anchor="ctr" anchorCtr="0"/>
          <a:lstStyle/>
          <a:p>
            <a:pPr algn="ctr"/>
            <a:endParaRPr lang="en-US" altLang="en-US" b="1" dirty="0">
              <a:solidFill>
                <a:schemeClr val="bg1"/>
              </a:solidFill>
              <a:ea typeface="Droid Sans Fallback" panose="020B0502000000000001" charset="-122"/>
              <a:cs typeface="Antykwa Poltawskiego Light" panose="00000400000000000000" charset="0"/>
            </a:endParaRPr>
          </a:p>
          <a:p>
            <a:pPr algn="ctr"/>
            <a:endParaRPr lang="en-US" altLang="en-US" b="1" dirty="0">
              <a:solidFill>
                <a:schemeClr val="bg1"/>
              </a:solidFill>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60" name="矩形">
            <a:extLst>
              <a:ext uri="{FF2B5EF4-FFF2-40B4-BE49-F238E27FC236}">
                <a16:creationId xmlns:a16="http://schemas.microsoft.com/office/drawing/2014/main" id="{8FB4F3DC-63A4-02AE-232A-982C1517B46A}"/>
              </a:ext>
            </a:extLst>
          </p:cNvPr>
          <p:cNvSpPr/>
          <p:nvPr/>
        </p:nvSpPr>
        <p:spPr>
          <a:xfrm>
            <a:off x="4267032" y="2900273"/>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p:cNvCxnSpPr>
          <p:nvPr/>
        </p:nvCxnSpPr>
        <p:spPr>
          <a:xfrm rot="16200000" flipV="1">
            <a:off x="2518093" y="236569"/>
            <a:ext cx="25400" cy="3848735"/>
          </a:xfrm>
          <a:prstGeom prst="bentConnector3">
            <a:avLst>
              <a:gd name="adj1" fmla="val 804980"/>
            </a:avLst>
          </a:prstGeom>
          <a:noFill/>
          <a:ln w="19050" cap="flat" cmpd="sng">
            <a:solidFill>
              <a:srgbClr val="000000"/>
            </a:solidFill>
            <a:prstDash val="solid"/>
            <a:miter/>
            <a:headEnd type="triangle" w="med" len="med"/>
            <a:tailEnd type="triangle" w="med" len="med"/>
          </a:ln>
        </p:spPr>
      </p:cxnSp>
      <p:sp>
        <p:nvSpPr>
          <p:cNvPr id="114" name="TextBox 113">
            <a:extLst>
              <a:ext uri="{FF2B5EF4-FFF2-40B4-BE49-F238E27FC236}">
                <a16:creationId xmlns:a16="http://schemas.microsoft.com/office/drawing/2014/main" id="{59EC0346-6583-D029-AED5-470EEA7CCB5B}"/>
              </a:ext>
            </a:extLst>
          </p:cNvPr>
          <p:cNvSpPr txBox="1"/>
          <p:nvPr/>
        </p:nvSpPr>
        <p:spPr>
          <a:xfrm>
            <a:off x="1036812" y="5257740"/>
            <a:ext cx="2943616" cy="477054"/>
          </a:xfrm>
          <a:prstGeom prst="rect">
            <a:avLst/>
          </a:prstGeom>
          <a:noFill/>
        </p:spPr>
        <p:txBody>
          <a:bodyPr wrap="square" rtlCol="0">
            <a:spAutoFit/>
          </a:bodyPr>
          <a:lstStyle/>
          <a:p>
            <a:r>
              <a:rPr lang="en-US" sz="2500" b="1" dirty="0"/>
              <a:t>TLB Miss at Stack 5</a:t>
            </a:r>
          </a:p>
        </p:txBody>
      </p:sp>
      <p:sp>
        <p:nvSpPr>
          <p:cNvPr id="141" name="TextBox 140">
            <a:extLst>
              <a:ext uri="{FF2B5EF4-FFF2-40B4-BE49-F238E27FC236}">
                <a16:creationId xmlns:a16="http://schemas.microsoft.com/office/drawing/2014/main" id="{98FC4FAE-B68C-018D-BD32-25673238BC83}"/>
              </a:ext>
            </a:extLst>
          </p:cNvPr>
          <p:cNvSpPr txBox="1"/>
          <p:nvPr/>
        </p:nvSpPr>
        <p:spPr>
          <a:xfrm>
            <a:off x="15160171" y="5269071"/>
            <a:ext cx="806303" cy="477054"/>
          </a:xfrm>
          <a:prstGeom prst="rect">
            <a:avLst/>
          </a:prstGeom>
          <a:noFill/>
        </p:spPr>
        <p:txBody>
          <a:bodyPr wrap="square" rtlCol="0">
            <a:spAutoFit/>
          </a:bodyPr>
          <a:lstStyle/>
          <a:p>
            <a:r>
              <a:rPr lang="en-US" sz="2500" dirty="0">
                <a:latin typeface="Franklin Gothic Medium" panose="020B0603020102020204" pitchFamily="34" charset="0"/>
              </a:rPr>
              <a:t>S11</a:t>
            </a:r>
          </a:p>
        </p:txBody>
      </p:sp>
      <p:sp>
        <p:nvSpPr>
          <p:cNvPr id="144" name="Rectangle 143">
            <a:extLst>
              <a:ext uri="{FF2B5EF4-FFF2-40B4-BE49-F238E27FC236}">
                <a16:creationId xmlns:a16="http://schemas.microsoft.com/office/drawing/2014/main" id="{395CF81B-02C3-C770-D714-F1E373A41C3D}"/>
              </a:ext>
            </a:extLst>
          </p:cNvPr>
          <p:cNvSpPr/>
          <p:nvPr/>
        </p:nvSpPr>
        <p:spPr>
          <a:xfrm rot="16200000">
            <a:off x="4123392" y="3146991"/>
            <a:ext cx="1786803" cy="17358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0637BB8-4D92-05FA-4DFB-281C230627A4}"/>
              </a:ext>
            </a:extLst>
          </p:cNvPr>
          <p:cNvSpPr/>
          <p:nvPr/>
        </p:nvSpPr>
        <p:spPr>
          <a:xfrm>
            <a:off x="8251085" y="2547123"/>
            <a:ext cx="1158240" cy="35686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723ECAC5-A316-EA0A-BF9E-53D430DABC8A}"/>
              </a:ext>
            </a:extLst>
          </p:cNvPr>
          <p:cNvSpPr/>
          <p:nvPr/>
        </p:nvSpPr>
        <p:spPr>
          <a:xfrm>
            <a:off x="6000494" y="2233796"/>
            <a:ext cx="1158240" cy="704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660F83A0-C4EF-8D6D-3C21-58A76373D61C}"/>
              </a:ext>
            </a:extLst>
          </p:cNvPr>
          <p:cNvSpPr/>
          <p:nvPr/>
        </p:nvSpPr>
        <p:spPr>
          <a:xfrm>
            <a:off x="6000494" y="2515168"/>
            <a:ext cx="1158240" cy="35686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FF281A8B-0B0C-13E4-0194-B05CA47E0A4A}"/>
              </a:ext>
            </a:extLst>
          </p:cNvPr>
          <p:cNvSpPr txBox="1"/>
          <p:nvPr/>
        </p:nvSpPr>
        <p:spPr>
          <a:xfrm>
            <a:off x="6169799" y="2189816"/>
            <a:ext cx="970821"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111" name="Straight Arrow Connector 110">
            <a:extLst>
              <a:ext uri="{FF2B5EF4-FFF2-40B4-BE49-F238E27FC236}">
                <a16:creationId xmlns:a16="http://schemas.microsoft.com/office/drawing/2014/main" id="{AF026B6E-D96F-1651-BEF5-26FB06E59C44}"/>
              </a:ext>
            </a:extLst>
          </p:cNvPr>
          <p:cNvCxnSpPr>
            <a:cxnSpLocks/>
          </p:cNvCxnSpPr>
          <p:nvPr/>
        </p:nvCxnSpPr>
        <p:spPr>
          <a:xfrm>
            <a:off x="6593637" y="2930002"/>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15" name="TextBox 114">
            <a:extLst>
              <a:ext uri="{FF2B5EF4-FFF2-40B4-BE49-F238E27FC236}">
                <a16:creationId xmlns:a16="http://schemas.microsoft.com/office/drawing/2014/main" id="{C28BDEB4-D499-2949-75E4-341FCBD7A691}"/>
              </a:ext>
            </a:extLst>
          </p:cNvPr>
          <p:cNvSpPr txBox="1"/>
          <p:nvPr/>
        </p:nvSpPr>
        <p:spPr>
          <a:xfrm>
            <a:off x="6212568" y="3526051"/>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120" name="TextBox 119">
            <a:extLst>
              <a:ext uri="{FF2B5EF4-FFF2-40B4-BE49-F238E27FC236}">
                <a16:creationId xmlns:a16="http://schemas.microsoft.com/office/drawing/2014/main" id="{A9797670-B237-E477-F107-BDD9585363BA}"/>
              </a:ext>
            </a:extLst>
          </p:cNvPr>
          <p:cNvSpPr txBox="1"/>
          <p:nvPr/>
        </p:nvSpPr>
        <p:spPr>
          <a:xfrm>
            <a:off x="6062137" y="2576763"/>
            <a:ext cx="1158241"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21" name="TextBox 120">
            <a:extLst>
              <a:ext uri="{FF2B5EF4-FFF2-40B4-BE49-F238E27FC236}">
                <a16:creationId xmlns:a16="http://schemas.microsoft.com/office/drawing/2014/main" id="{1C0188AF-4EC7-63A4-0FC5-660E72E02BF6}"/>
              </a:ext>
            </a:extLst>
          </p:cNvPr>
          <p:cNvSpPr txBox="1"/>
          <p:nvPr/>
        </p:nvSpPr>
        <p:spPr>
          <a:xfrm>
            <a:off x="6033417" y="3192981"/>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22" name="TextBox 121">
            <a:extLst>
              <a:ext uri="{FF2B5EF4-FFF2-40B4-BE49-F238E27FC236}">
                <a16:creationId xmlns:a16="http://schemas.microsoft.com/office/drawing/2014/main" id="{5C384186-8F3B-47E9-B85E-81E5CAD48E25}"/>
              </a:ext>
            </a:extLst>
          </p:cNvPr>
          <p:cNvSpPr txBox="1"/>
          <p:nvPr/>
        </p:nvSpPr>
        <p:spPr>
          <a:xfrm>
            <a:off x="7620600" y="2770740"/>
            <a:ext cx="281619"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123" name="Rectangle 122">
            <a:extLst>
              <a:ext uri="{FF2B5EF4-FFF2-40B4-BE49-F238E27FC236}">
                <a16:creationId xmlns:a16="http://schemas.microsoft.com/office/drawing/2014/main" id="{4E66DDD1-4411-6E4B-8740-6EA4BBDBC56E}"/>
              </a:ext>
            </a:extLst>
          </p:cNvPr>
          <p:cNvSpPr/>
          <p:nvPr/>
        </p:nvSpPr>
        <p:spPr>
          <a:xfrm>
            <a:off x="8244968" y="2248169"/>
            <a:ext cx="1158240" cy="704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3E976652-FC5D-8AB7-E4B7-87070899134F}"/>
              </a:ext>
            </a:extLst>
          </p:cNvPr>
          <p:cNvSpPr txBox="1"/>
          <p:nvPr/>
        </p:nvSpPr>
        <p:spPr>
          <a:xfrm>
            <a:off x="8304497" y="2204434"/>
            <a:ext cx="1251284"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125" name="Straight Arrow Connector 124">
            <a:extLst>
              <a:ext uri="{FF2B5EF4-FFF2-40B4-BE49-F238E27FC236}">
                <a16:creationId xmlns:a16="http://schemas.microsoft.com/office/drawing/2014/main" id="{72408006-997E-56F2-D744-95E23547234A}"/>
              </a:ext>
            </a:extLst>
          </p:cNvPr>
          <p:cNvCxnSpPr>
            <a:cxnSpLocks/>
          </p:cNvCxnSpPr>
          <p:nvPr/>
        </p:nvCxnSpPr>
        <p:spPr>
          <a:xfrm>
            <a:off x="8838111" y="2944375"/>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AA14197B-2438-8FAA-B887-1B5B08053755}"/>
              </a:ext>
            </a:extLst>
          </p:cNvPr>
          <p:cNvSpPr txBox="1"/>
          <p:nvPr/>
        </p:nvSpPr>
        <p:spPr>
          <a:xfrm>
            <a:off x="8429594" y="3552258"/>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129" name="TextBox 128">
            <a:extLst>
              <a:ext uri="{FF2B5EF4-FFF2-40B4-BE49-F238E27FC236}">
                <a16:creationId xmlns:a16="http://schemas.microsoft.com/office/drawing/2014/main" id="{2185C600-DD7A-BE66-A117-E34F4CFA1497}"/>
              </a:ext>
            </a:extLst>
          </p:cNvPr>
          <p:cNvSpPr txBox="1"/>
          <p:nvPr/>
        </p:nvSpPr>
        <p:spPr>
          <a:xfrm>
            <a:off x="8331350" y="2590891"/>
            <a:ext cx="1158241"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30" name="TextBox 129">
            <a:extLst>
              <a:ext uri="{FF2B5EF4-FFF2-40B4-BE49-F238E27FC236}">
                <a16:creationId xmlns:a16="http://schemas.microsoft.com/office/drawing/2014/main" id="{B3487A5B-D5D0-8A9C-3145-CBCD394D41BA}"/>
              </a:ext>
            </a:extLst>
          </p:cNvPr>
          <p:cNvSpPr txBox="1"/>
          <p:nvPr/>
        </p:nvSpPr>
        <p:spPr>
          <a:xfrm>
            <a:off x="8276468" y="3198851"/>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31" name="Rectangle 130">
            <a:extLst>
              <a:ext uri="{FF2B5EF4-FFF2-40B4-BE49-F238E27FC236}">
                <a16:creationId xmlns:a16="http://schemas.microsoft.com/office/drawing/2014/main" id="{BAE623E6-F3F5-1F8D-805C-DAF0F936DE86}"/>
              </a:ext>
            </a:extLst>
          </p:cNvPr>
          <p:cNvSpPr/>
          <p:nvPr/>
        </p:nvSpPr>
        <p:spPr>
          <a:xfrm>
            <a:off x="5698777" y="2180503"/>
            <a:ext cx="4187731" cy="20289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Left Arrow 157">
            <a:extLst>
              <a:ext uri="{FF2B5EF4-FFF2-40B4-BE49-F238E27FC236}">
                <a16:creationId xmlns:a16="http://schemas.microsoft.com/office/drawing/2014/main" id="{6C25C5EB-80C9-DC2E-94B5-DDADC06CE920}"/>
              </a:ext>
            </a:extLst>
          </p:cNvPr>
          <p:cNvSpPr/>
          <p:nvPr/>
        </p:nvSpPr>
        <p:spPr>
          <a:xfrm>
            <a:off x="7162488" y="2541159"/>
            <a:ext cx="338996" cy="265322"/>
          </a:xfrm>
          <a:prstGeom prst="lef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4765B5D4-7E88-63C7-B512-6A62D8A6743F}"/>
              </a:ext>
            </a:extLst>
          </p:cNvPr>
          <p:cNvSpPr/>
          <p:nvPr/>
        </p:nvSpPr>
        <p:spPr>
          <a:xfrm rot="16200000">
            <a:off x="6665895" y="3291601"/>
            <a:ext cx="1504970" cy="16620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Left Arrow 160">
            <a:extLst>
              <a:ext uri="{FF2B5EF4-FFF2-40B4-BE49-F238E27FC236}">
                <a16:creationId xmlns:a16="http://schemas.microsoft.com/office/drawing/2014/main" id="{6A48AA07-4CA9-D85A-3354-1C84071168EA}"/>
              </a:ext>
            </a:extLst>
          </p:cNvPr>
          <p:cNvSpPr/>
          <p:nvPr/>
        </p:nvSpPr>
        <p:spPr>
          <a:xfrm>
            <a:off x="9407159" y="2546328"/>
            <a:ext cx="345516" cy="265322"/>
          </a:xfrm>
          <a:prstGeom prst="lef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86C21AD3-BB4E-C2DC-E2D0-35DB8918C090}"/>
              </a:ext>
            </a:extLst>
          </p:cNvPr>
          <p:cNvSpPr/>
          <p:nvPr/>
        </p:nvSpPr>
        <p:spPr>
          <a:xfrm rot="16200000">
            <a:off x="8913828" y="3288340"/>
            <a:ext cx="1504969" cy="1727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F5E8535A-510D-BD69-BDD7-68AF13A67B6E}"/>
              </a:ext>
            </a:extLst>
          </p:cNvPr>
          <p:cNvSpPr/>
          <p:nvPr/>
        </p:nvSpPr>
        <p:spPr>
          <a:xfrm>
            <a:off x="4929999" y="3946943"/>
            <a:ext cx="4823550" cy="19095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直线">
            <a:extLst>
              <a:ext uri="{FF2B5EF4-FFF2-40B4-BE49-F238E27FC236}">
                <a16:creationId xmlns:a16="http://schemas.microsoft.com/office/drawing/2014/main" id="{A174AF5A-AD21-E63A-F3A6-A27EE4627966}"/>
              </a:ext>
            </a:extLst>
          </p:cNvPr>
          <p:cNvSpPr/>
          <p:nvPr/>
        </p:nvSpPr>
        <p:spPr>
          <a:xfrm rot="21600000" flipV="1">
            <a:off x="4606821" y="2179848"/>
            <a:ext cx="1091957" cy="12624"/>
          </a:xfrm>
          <a:prstGeom prst="line">
            <a:avLst/>
          </a:prstGeom>
          <a:noFill/>
          <a:ln w="38100" cap="flat" cmpd="sng">
            <a:solidFill>
              <a:srgbClr val="000000"/>
            </a:solidFill>
            <a:prstDash val="sysDot"/>
            <a:miter/>
          </a:ln>
        </p:spPr>
        <p:txBody>
          <a:bodyPr/>
          <a:lstStyle/>
          <a:p>
            <a:endParaRPr lang="en-US"/>
          </a:p>
        </p:txBody>
      </p:sp>
      <p:sp>
        <p:nvSpPr>
          <p:cNvPr id="166" name="直线">
            <a:extLst>
              <a:ext uri="{FF2B5EF4-FFF2-40B4-BE49-F238E27FC236}">
                <a16:creationId xmlns:a16="http://schemas.microsoft.com/office/drawing/2014/main" id="{3B055AA0-F3B5-5CF0-638F-42E2BA8E6BF9}"/>
              </a:ext>
            </a:extLst>
          </p:cNvPr>
          <p:cNvSpPr/>
          <p:nvPr/>
        </p:nvSpPr>
        <p:spPr>
          <a:xfrm rot="21600000">
            <a:off x="4615062" y="2533316"/>
            <a:ext cx="1102068" cy="1676143"/>
          </a:xfrm>
          <a:prstGeom prst="line">
            <a:avLst/>
          </a:prstGeom>
          <a:noFill/>
          <a:ln w="38100" cap="flat" cmpd="sng">
            <a:solidFill>
              <a:srgbClr val="000000"/>
            </a:solidFill>
            <a:prstDash val="sysDot"/>
            <a:miter/>
          </a:ln>
        </p:spPr>
        <p:txBody>
          <a:bodyPr/>
          <a:lstStyle/>
          <a:p>
            <a:endParaRPr lang="en-US"/>
          </a:p>
        </p:txBody>
      </p:sp>
      <p:sp>
        <p:nvSpPr>
          <p:cNvPr id="23" name="直线">
            <a:extLst>
              <a:ext uri="{FF2B5EF4-FFF2-40B4-BE49-F238E27FC236}">
                <a16:creationId xmlns:a16="http://schemas.microsoft.com/office/drawing/2014/main" id="{AB8AA74B-67A2-0856-4C5D-F87F2BE6D531}"/>
              </a:ext>
            </a:extLst>
          </p:cNvPr>
          <p:cNvSpPr/>
          <p:nvPr/>
        </p:nvSpPr>
        <p:spPr>
          <a:xfrm>
            <a:off x="3757974" y="235636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4456463" y="2544853"/>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 name="Right Arrow 3">
            <a:extLst>
              <a:ext uri="{FF2B5EF4-FFF2-40B4-BE49-F238E27FC236}">
                <a16:creationId xmlns:a16="http://schemas.microsoft.com/office/drawing/2014/main" id="{ADC599C4-9A8F-3B05-429E-A8DD912C12F7}"/>
              </a:ext>
            </a:extLst>
          </p:cNvPr>
          <p:cNvSpPr/>
          <p:nvPr/>
        </p:nvSpPr>
        <p:spPr>
          <a:xfrm rot="19169296">
            <a:off x="1240327" y="3465166"/>
            <a:ext cx="3422589" cy="424817"/>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06FE998-6FFC-E5D3-2698-8A9236CA6649}"/>
              </a:ext>
            </a:extLst>
          </p:cNvPr>
          <p:cNvSpPr txBox="1"/>
          <p:nvPr/>
        </p:nvSpPr>
        <p:spPr>
          <a:xfrm rot="19151671">
            <a:off x="1859508" y="3403669"/>
            <a:ext cx="2341758" cy="369332"/>
          </a:xfrm>
          <a:prstGeom prst="rect">
            <a:avLst/>
          </a:prstGeom>
          <a:noFill/>
        </p:spPr>
        <p:txBody>
          <a:bodyPr wrap="square" lIns="0" rIns="0" rtlCol="0">
            <a:spAutoFit/>
          </a:bodyPr>
          <a:lstStyle/>
          <a:p>
            <a:r>
              <a:rPr lang="en-US" b="1" dirty="0">
                <a:solidFill>
                  <a:schemeClr val="bg1"/>
                </a:solidFill>
              </a:rPr>
              <a:t>Only One Access Sent</a:t>
            </a:r>
          </a:p>
        </p:txBody>
      </p:sp>
      <p:sp>
        <p:nvSpPr>
          <p:cNvPr id="38" name="TextBox 37">
            <a:extLst>
              <a:ext uri="{FF2B5EF4-FFF2-40B4-BE49-F238E27FC236}">
                <a16:creationId xmlns:a16="http://schemas.microsoft.com/office/drawing/2014/main" id="{388BC3B4-7F78-6A97-9E36-2BAC9CFD8B21}"/>
              </a:ext>
            </a:extLst>
          </p:cNvPr>
          <p:cNvSpPr txBox="1"/>
          <p:nvPr/>
        </p:nvSpPr>
        <p:spPr>
          <a:xfrm>
            <a:off x="5578122" y="3829162"/>
            <a:ext cx="4589513" cy="415498"/>
          </a:xfrm>
          <a:prstGeom prst="rect">
            <a:avLst/>
          </a:prstGeom>
          <a:noFill/>
        </p:spPr>
        <p:txBody>
          <a:bodyPr wrap="square" lIns="0" rIns="0" rtlCol="0">
            <a:spAutoFit/>
          </a:bodyPr>
          <a:lstStyle/>
          <a:p>
            <a:pPr algn="ctr"/>
            <a:r>
              <a:rPr lang="en-US" sz="2100" b="1" dirty="0">
                <a:solidFill>
                  <a:schemeClr val="bg1"/>
                </a:solidFill>
              </a:rPr>
              <a:t>Generation of Parallel Accesses</a:t>
            </a:r>
          </a:p>
        </p:txBody>
      </p:sp>
    </p:spTree>
    <p:custDataLst>
      <p:tags r:id="rId1"/>
    </p:custDataLst>
    <p:extLst>
      <p:ext uri="{BB962C8B-B14F-4D97-AF65-F5344CB8AC3E}">
        <p14:creationId xmlns:p14="http://schemas.microsoft.com/office/powerpoint/2010/main" val="10949258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a:extLst>
              <a:ext uri="{FF2B5EF4-FFF2-40B4-BE49-F238E27FC236}">
                <a16:creationId xmlns:a16="http://schemas.microsoft.com/office/drawing/2014/main" id="{5F8671B4-A34E-8ADD-184E-2A4B3A3F0B36}"/>
              </a:ext>
            </a:extLst>
          </p:cNvPr>
          <p:cNvSpPr/>
          <p:nvPr/>
        </p:nvSpPr>
        <p:spPr>
          <a:xfrm>
            <a:off x="4276552" y="218112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S11</a:t>
            </a:r>
          </a:p>
        </p:txBody>
      </p:sp>
      <p:sp>
        <p:nvSpPr>
          <p:cNvPr id="113" name="Rectangle 112">
            <a:extLst>
              <a:ext uri="{FF2B5EF4-FFF2-40B4-BE49-F238E27FC236}">
                <a16:creationId xmlns:a16="http://schemas.microsoft.com/office/drawing/2014/main" id="{D9F1D0C7-40B3-F9E7-86CC-75EC2FEE6D33}"/>
              </a:ext>
            </a:extLst>
          </p:cNvPr>
          <p:cNvSpPr/>
          <p:nvPr/>
        </p:nvSpPr>
        <p:spPr>
          <a:xfrm>
            <a:off x="5956380" y="3188836"/>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ounded Rectangle 115">
            <a:extLst>
              <a:ext uri="{FF2B5EF4-FFF2-40B4-BE49-F238E27FC236}">
                <a16:creationId xmlns:a16="http://schemas.microsoft.com/office/drawing/2014/main" id="{0DE87432-7874-E8A0-76E6-6C3E7D6DA6E5}"/>
              </a:ext>
            </a:extLst>
          </p:cNvPr>
          <p:cNvSpPr/>
          <p:nvPr/>
        </p:nvSpPr>
        <p:spPr>
          <a:xfrm>
            <a:off x="6071539" y="3490807"/>
            <a:ext cx="927921" cy="33835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84F8FD2A-3AF2-4C57-36E4-6B2B3C57EBE2}"/>
              </a:ext>
            </a:extLst>
          </p:cNvPr>
          <p:cNvSpPr/>
          <p:nvPr/>
        </p:nvSpPr>
        <p:spPr>
          <a:xfrm>
            <a:off x="8200854" y="3203209"/>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42451F3E-490F-F9EC-4386-C80B19C5FE2E}"/>
              </a:ext>
            </a:extLst>
          </p:cNvPr>
          <p:cNvSpPr/>
          <p:nvPr/>
        </p:nvSpPr>
        <p:spPr>
          <a:xfrm>
            <a:off x="8316013" y="3505180"/>
            <a:ext cx="927921" cy="33835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Key Idea: </a:t>
            </a:r>
            <a:r>
              <a:rPr lang="en-US" b="0" dirty="0">
                <a:latin typeface="+mn-lt"/>
              </a:rPr>
              <a:t>Network-contention-aware hash</a:t>
            </a:r>
          </a:p>
        </p:txBody>
      </p:sp>
      <p:sp>
        <p:nvSpPr>
          <p:cNvPr id="5" name="Rounded Rectangle 4">
            <a:extLst>
              <a:ext uri="{FF2B5EF4-FFF2-40B4-BE49-F238E27FC236}">
                <a16:creationId xmlns:a16="http://schemas.microsoft.com/office/drawing/2014/main" id="{6B9684C4-DCB7-744D-8698-4DAE8185E805}"/>
              </a:ext>
            </a:extLst>
          </p:cNvPr>
          <p:cNvSpPr/>
          <p:nvPr/>
        </p:nvSpPr>
        <p:spPr>
          <a:xfrm>
            <a:off x="0" y="1052778"/>
            <a:ext cx="12192000" cy="565625"/>
          </a:xfrm>
          <a:prstGeom prst="round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marL="457200" indent="-457200">
              <a:buFont typeface="Arial" panose="020B0604020202020204" pitchFamily="34" charset="0"/>
              <a:buChar char="•"/>
            </a:pPr>
            <a:r>
              <a:rPr lang="en-US" sz="2500" dirty="0">
                <a:solidFill>
                  <a:schemeClr val="tx1"/>
                </a:solidFill>
              </a:rPr>
              <a:t>Parallel lookups generated within the stack avoid costly cross-stack page table walks</a:t>
            </a:r>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3776893" y="2559523"/>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1662407" y="4383778"/>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2508620" y="3293014"/>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1293041" y="21561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2169327" y="21561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1293041" y="288958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3" name="矩形">
            <a:extLst>
              <a:ext uri="{FF2B5EF4-FFF2-40B4-BE49-F238E27FC236}">
                <a16:creationId xmlns:a16="http://schemas.microsoft.com/office/drawing/2014/main" id="{4C2843FE-74BB-1F21-BC44-A710A8973CAC}"/>
              </a:ext>
            </a:extLst>
          </p:cNvPr>
          <p:cNvSpPr/>
          <p:nvPr/>
        </p:nvSpPr>
        <p:spPr>
          <a:xfrm>
            <a:off x="2169327" y="288958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1656056" y="234038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1675105" y="3074971"/>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1471908" y="2535228"/>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2354545" y="2528878"/>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1656056" y="252252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1662406" y="2535228"/>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3394959" y="217214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3394959" y="28992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4" name="直线">
            <a:extLst>
              <a:ext uri="{FF2B5EF4-FFF2-40B4-BE49-F238E27FC236}">
                <a16:creationId xmlns:a16="http://schemas.microsoft.com/office/drawing/2014/main" id="{61B15420-89EF-EA4F-E3B5-67FB833493F3}"/>
              </a:ext>
            </a:extLst>
          </p:cNvPr>
          <p:cNvSpPr/>
          <p:nvPr/>
        </p:nvSpPr>
        <p:spPr>
          <a:xfrm>
            <a:off x="3777023" y="3090945"/>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3573826" y="2551202"/>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3757972" y="2527993"/>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2551392" y="2351082"/>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1286792" y="399139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2163078" y="399139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1286792" y="472481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2163078" y="472481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1649806" y="4175614"/>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1668856" y="4910196"/>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1465659" y="4370457"/>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2348295" y="4364107"/>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1649806" y="4357757"/>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3388708" y="4007373"/>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4273433" y="4008143"/>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3388708" y="474079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4273433" y="47535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3751722" y="4191589"/>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3770773" y="4895692"/>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3567576" y="4386432"/>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4450212" y="4380081"/>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3751722" y="4373732"/>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3758073" y="4386432"/>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2545141" y="4916548"/>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1465558" y="3271818"/>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4430964" y="3284516"/>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2551392" y="3259118"/>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868045" y="3408711"/>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813435" y="2353976"/>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813435" y="4923186"/>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endCxn id="54" idx="1"/>
          </p:cNvCxnSpPr>
          <p:nvPr/>
        </p:nvCxnSpPr>
        <p:spPr>
          <a:xfrm rot="5400000" flipH="1">
            <a:off x="2519680" y="3194716"/>
            <a:ext cx="16510" cy="3843020"/>
          </a:xfrm>
          <a:prstGeom prst="bentConnector3">
            <a:avLst>
              <a:gd name="adj1" fmla="val -1010745"/>
            </a:avLst>
          </a:prstGeom>
          <a:noFill/>
          <a:ln w="19050" cap="flat" cmpd="sng">
            <a:solidFill>
              <a:srgbClr val="000000"/>
            </a:solidFill>
            <a:prstDash val="solid"/>
            <a:miter/>
            <a:headEnd type="triangle" w="med" len="med"/>
            <a:tailEnd type="triangle" w="med" len="med"/>
          </a:ln>
        </p:spPr>
      </p:cxnSp>
      <p:sp>
        <p:nvSpPr>
          <p:cNvPr id="59" name="矩形">
            <a:extLst>
              <a:ext uri="{FF2B5EF4-FFF2-40B4-BE49-F238E27FC236}">
                <a16:creationId xmlns:a16="http://schemas.microsoft.com/office/drawing/2014/main" id="{1056FE0A-4A32-26BE-D4B5-A8AF72082B11}"/>
              </a:ext>
            </a:extLst>
          </p:cNvPr>
          <p:cNvSpPr/>
          <p:nvPr/>
        </p:nvSpPr>
        <p:spPr>
          <a:xfrm>
            <a:off x="4263000" y="2183194"/>
            <a:ext cx="370255" cy="375358"/>
          </a:xfrm>
          <a:prstGeom prst="rect">
            <a:avLst/>
          </a:prstGeom>
          <a:noFill/>
          <a:ln w="19050" cap="flat" cmpd="sng">
            <a:solidFill>
              <a:srgbClr val="FF0000"/>
            </a:solidFill>
            <a:prstDash val="solid"/>
            <a:miter/>
          </a:ln>
        </p:spPr>
        <p:txBody>
          <a:bodyPr vert="horz" wrap="square" lIns="0" tIns="45720" rIns="0" bIns="45720" anchor="ctr" anchorCtr="0"/>
          <a:lstStyle/>
          <a:p>
            <a:pPr algn="ctr"/>
            <a:endParaRPr lang="en-US" altLang="en-US" sz="1600" b="1" dirty="0">
              <a:solidFill>
                <a:schemeClr val="bg1"/>
              </a:solidFill>
              <a:ea typeface="Droid Sans Fallback" panose="020B0502000000000001" charset="-122"/>
              <a:cs typeface="Antykwa Poltawskiego Light" panose="00000400000000000000" charset="0"/>
            </a:endParaRPr>
          </a:p>
          <a:p>
            <a:pPr algn="ctr"/>
            <a:endParaRPr lang="en-US" altLang="en-US" sz="1600" b="1" dirty="0">
              <a:solidFill>
                <a:schemeClr val="bg1"/>
              </a:solidFill>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60" name="矩形">
            <a:extLst>
              <a:ext uri="{FF2B5EF4-FFF2-40B4-BE49-F238E27FC236}">
                <a16:creationId xmlns:a16="http://schemas.microsoft.com/office/drawing/2014/main" id="{8FB4F3DC-63A4-02AE-232A-982C1517B46A}"/>
              </a:ext>
            </a:extLst>
          </p:cNvPr>
          <p:cNvSpPr/>
          <p:nvPr/>
        </p:nvSpPr>
        <p:spPr>
          <a:xfrm>
            <a:off x="4267032" y="2900273"/>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p:cNvCxnSpPr>
          <p:nvPr/>
        </p:nvCxnSpPr>
        <p:spPr>
          <a:xfrm rot="16200000" flipV="1">
            <a:off x="2518093" y="236569"/>
            <a:ext cx="25400" cy="3848735"/>
          </a:xfrm>
          <a:prstGeom prst="bentConnector3">
            <a:avLst>
              <a:gd name="adj1" fmla="val 804980"/>
            </a:avLst>
          </a:prstGeom>
          <a:noFill/>
          <a:ln w="19050" cap="flat" cmpd="sng">
            <a:solidFill>
              <a:srgbClr val="000000"/>
            </a:solidFill>
            <a:prstDash val="solid"/>
            <a:miter/>
            <a:headEnd type="triangle" w="med" len="med"/>
            <a:tailEnd type="triangle" w="med" len="med"/>
          </a:ln>
        </p:spPr>
      </p:cxnSp>
      <p:sp>
        <p:nvSpPr>
          <p:cNvPr id="114" name="TextBox 113">
            <a:extLst>
              <a:ext uri="{FF2B5EF4-FFF2-40B4-BE49-F238E27FC236}">
                <a16:creationId xmlns:a16="http://schemas.microsoft.com/office/drawing/2014/main" id="{59EC0346-6583-D029-AED5-470EEA7CCB5B}"/>
              </a:ext>
            </a:extLst>
          </p:cNvPr>
          <p:cNvSpPr txBox="1"/>
          <p:nvPr/>
        </p:nvSpPr>
        <p:spPr>
          <a:xfrm>
            <a:off x="1036812" y="5257740"/>
            <a:ext cx="2943616" cy="477054"/>
          </a:xfrm>
          <a:prstGeom prst="rect">
            <a:avLst/>
          </a:prstGeom>
          <a:noFill/>
        </p:spPr>
        <p:txBody>
          <a:bodyPr wrap="square" rtlCol="0">
            <a:spAutoFit/>
          </a:bodyPr>
          <a:lstStyle/>
          <a:p>
            <a:r>
              <a:rPr lang="en-US" sz="2500" b="1" dirty="0"/>
              <a:t>TLB Miss at Stack 5</a:t>
            </a:r>
          </a:p>
        </p:txBody>
      </p:sp>
      <p:sp>
        <p:nvSpPr>
          <p:cNvPr id="141" name="TextBox 140">
            <a:extLst>
              <a:ext uri="{FF2B5EF4-FFF2-40B4-BE49-F238E27FC236}">
                <a16:creationId xmlns:a16="http://schemas.microsoft.com/office/drawing/2014/main" id="{98FC4FAE-B68C-018D-BD32-25673238BC83}"/>
              </a:ext>
            </a:extLst>
          </p:cNvPr>
          <p:cNvSpPr txBox="1"/>
          <p:nvPr/>
        </p:nvSpPr>
        <p:spPr>
          <a:xfrm>
            <a:off x="15160171" y="5269071"/>
            <a:ext cx="806303" cy="477054"/>
          </a:xfrm>
          <a:prstGeom prst="rect">
            <a:avLst/>
          </a:prstGeom>
          <a:noFill/>
        </p:spPr>
        <p:txBody>
          <a:bodyPr wrap="square" rtlCol="0">
            <a:spAutoFit/>
          </a:bodyPr>
          <a:lstStyle/>
          <a:p>
            <a:r>
              <a:rPr lang="en-US" sz="2500" dirty="0">
                <a:latin typeface="Franklin Gothic Medium" panose="020B0603020102020204" pitchFamily="34" charset="0"/>
              </a:rPr>
              <a:t>S11</a:t>
            </a:r>
          </a:p>
        </p:txBody>
      </p:sp>
      <p:sp>
        <p:nvSpPr>
          <p:cNvPr id="90" name="Rounded Rectangle 89">
            <a:extLst>
              <a:ext uri="{FF2B5EF4-FFF2-40B4-BE49-F238E27FC236}">
                <a16:creationId xmlns:a16="http://schemas.microsoft.com/office/drawing/2014/main" id="{B3212621-FF34-1947-A7F9-F54B4E1ADC94}"/>
              </a:ext>
            </a:extLst>
          </p:cNvPr>
          <p:cNvSpPr/>
          <p:nvPr/>
        </p:nvSpPr>
        <p:spPr>
          <a:xfrm>
            <a:off x="0" y="6076867"/>
            <a:ext cx="12192000" cy="786863"/>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lnSpc>
                <a:spcPts val="3500"/>
              </a:lnSpc>
            </a:pPr>
            <a:r>
              <a:rPr lang="en-US" sz="3200" b="1" dirty="0">
                <a:solidFill>
                  <a:schemeClr val="bg1"/>
                </a:solidFill>
              </a:rPr>
              <a:t>Network-contention-aware hash spawn parallel accesses </a:t>
            </a:r>
          </a:p>
          <a:p>
            <a:pPr algn="ctr">
              <a:lnSpc>
                <a:spcPts val="3500"/>
              </a:lnSpc>
            </a:pPr>
            <a:r>
              <a:rPr lang="en-US" sz="3200" b="1" dirty="0">
                <a:solidFill>
                  <a:schemeClr val="bg1"/>
                </a:solidFill>
              </a:rPr>
              <a:t>within the same stack to avoid network traversal	</a:t>
            </a:r>
          </a:p>
        </p:txBody>
      </p:sp>
      <p:sp>
        <p:nvSpPr>
          <p:cNvPr id="81" name="Rectangle 80">
            <a:extLst>
              <a:ext uri="{FF2B5EF4-FFF2-40B4-BE49-F238E27FC236}">
                <a16:creationId xmlns:a16="http://schemas.microsoft.com/office/drawing/2014/main" id="{90637BB8-4D92-05FA-4DFB-281C230627A4}"/>
              </a:ext>
            </a:extLst>
          </p:cNvPr>
          <p:cNvSpPr/>
          <p:nvPr/>
        </p:nvSpPr>
        <p:spPr>
          <a:xfrm>
            <a:off x="8251085" y="2547123"/>
            <a:ext cx="1158240" cy="35686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723ECAC5-A316-EA0A-BF9E-53D430DABC8A}"/>
              </a:ext>
            </a:extLst>
          </p:cNvPr>
          <p:cNvSpPr/>
          <p:nvPr/>
        </p:nvSpPr>
        <p:spPr>
          <a:xfrm>
            <a:off x="6000494" y="2233796"/>
            <a:ext cx="1158240" cy="704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660F83A0-C4EF-8D6D-3C21-58A76373D61C}"/>
              </a:ext>
            </a:extLst>
          </p:cNvPr>
          <p:cNvSpPr/>
          <p:nvPr/>
        </p:nvSpPr>
        <p:spPr>
          <a:xfrm>
            <a:off x="6000494" y="2515168"/>
            <a:ext cx="1158240" cy="356860"/>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FF281A8B-0B0C-13E4-0194-B05CA47E0A4A}"/>
              </a:ext>
            </a:extLst>
          </p:cNvPr>
          <p:cNvSpPr txBox="1"/>
          <p:nvPr/>
        </p:nvSpPr>
        <p:spPr>
          <a:xfrm>
            <a:off x="6169799" y="2189816"/>
            <a:ext cx="970821"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111" name="Straight Arrow Connector 110">
            <a:extLst>
              <a:ext uri="{FF2B5EF4-FFF2-40B4-BE49-F238E27FC236}">
                <a16:creationId xmlns:a16="http://schemas.microsoft.com/office/drawing/2014/main" id="{AF026B6E-D96F-1651-BEF5-26FB06E59C44}"/>
              </a:ext>
            </a:extLst>
          </p:cNvPr>
          <p:cNvCxnSpPr>
            <a:cxnSpLocks/>
          </p:cNvCxnSpPr>
          <p:nvPr/>
        </p:nvCxnSpPr>
        <p:spPr>
          <a:xfrm>
            <a:off x="6593637" y="2930002"/>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15" name="TextBox 114">
            <a:extLst>
              <a:ext uri="{FF2B5EF4-FFF2-40B4-BE49-F238E27FC236}">
                <a16:creationId xmlns:a16="http://schemas.microsoft.com/office/drawing/2014/main" id="{C28BDEB4-D499-2949-75E4-341FCBD7A691}"/>
              </a:ext>
            </a:extLst>
          </p:cNvPr>
          <p:cNvSpPr txBox="1"/>
          <p:nvPr/>
        </p:nvSpPr>
        <p:spPr>
          <a:xfrm>
            <a:off x="6212568" y="3526051"/>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120" name="TextBox 119">
            <a:extLst>
              <a:ext uri="{FF2B5EF4-FFF2-40B4-BE49-F238E27FC236}">
                <a16:creationId xmlns:a16="http://schemas.microsoft.com/office/drawing/2014/main" id="{A9797670-B237-E477-F107-BDD9585363BA}"/>
              </a:ext>
            </a:extLst>
          </p:cNvPr>
          <p:cNvSpPr txBox="1"/>
          <p:nvPr/>
        </p:nvSpPr>
        <p:spPr>
          <a:xfrm>
            <a:off x="6062137" y="2576763"/>
            <a:ext cx="1158241"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21" name="TextBox 120">
            <a:extLst>
              <a:ext uri="{FF2B5EF4-FFF2-40B4-BE49-F238E27FC236}">
                <a16:creationId xmlns:a16="http://schemas.microsoft.com/office/drawing/2014/main" id="{1C0188AF-4EC7-63A4-0FC5-660E72E02BF6}"/>
              </a:ext>
            </a:extLst>
          </p:cNvPr>
          <p:cNvSpPr txBox="1"/>
          <p:nvPr/>
        </p:nvSpPr>
        <p:spPr>
          <a:xfrm>
            <a:off x="6033417" y="3192981"/>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22" name="TextBox 121">
            <a:extLst>
              <a:ext uri="{FF2B5EF4-FFF2-40B4-BE49-F238E27FC236}">
                <a16:creationId xmlns:a16="http://schemas.microsoft.com/office/drawing/2014/main" id="{5C384186-8F3B-47E9-B85E-81E5CAD48E25}"/>
              </a:ext>
            </a:extLst>
          </p:cNvPr>
          <p:cNvSpPr txBox="1"/>
          <p:nvPr/>
        </p:nvSpPr>
        <p:spPr>
          <a:xfrm>
            <a:off x="7620600" y="2770740"/>
            <a:ext cx="281619"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123" name="Rectangle 122">
            <a:extLst>
              <a:ext uri="{FF2B5EF4-FFF2-40B4-BE49-F238E27FC236}">
                <a16:creationId xmlns:a16="http://schemas.microsoft.com/office/drawing/2014/main" id="{4E66DDD1-4411-6E4B-8740-6EA4BBDBC56E}"/>
              </a:ext>
            </a:extLst>
          </p:cNvPr>
          <p:cNvSpPr/>
          <p:nvPr/>
        </p:nvSpPr>
        <p:spPr>
          <a:xfrm>
            <a:off x="8244968" y="2248169"/>
            <a:ext cx="1158240" cy="704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3E976652-FC5D-8AB7-E4B7-87070899134F}"/>
              </a:ext>
            </a:extLst>
          </p:cNvPr>
          <p:cNvSpPr txBox="1"/>
          <p:nvPr/>
        </p:nvSpPr>
        <p:spPr>
          <a:xfrm>
            <a:off x="8304497" y="2204434"/>
            <a:ext cx="1251284"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125" name="Straight Arrow Connector 124">
            <a:extLst>
              <a:ext uri="{FF2B5EF4-FFF2-40B4-BE49-F238E27FC236}">
                <a16:creationId xmlns:a16="http://schemas.microsoft.com/office/drawing/2014/main" id="{72408006-997E-56F2-D744-95E23547234A}"/>
              </a:ext>
            </a:extLst>
          </p:cNvPr>
          <p:cNvCxnSpPr>
            <a:cxnSpLocks/>
          </p:cNvCxnSpPr>
          <p:nvPr/>
        </p:nvCxnSpPr>
        <p:spPr>
          <a:xfrm>
            <a:off x="8838111" y="2944375"/>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27" name="TextBox 126">
            <a:extLst>
              <a:ext uri="{FF2B5EF4-FFF2-40B4-BE49-F238E27FC236}">
                <a16:creationId xmlns:a16="http://schemas.microsoft.com/office/drawing/2014/main" id="{AA14197B-2438-8FAA-B887-1B5B08053755}"/>
              </a:ext>
            </a:extLst>
          </p:cNvPr>
          <p:cNvSpPr txBox="1"/>
          <p:nvPr/>
        </p:nvSpPr>
        <p:spPr>
          <a:xfrm>
            <a:off x="8429594" y="3552258"/>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129" name="TextBox 128">
            <a:extLst>
              <a:ext uri="{FF2B5EF4-FFF2-40B4-BE49-F238E27FC236}">
                <a16:creationId xmlns:a16="http://schemas.microsoft.com/office/drawing/2014/main" id="{2185C600-DD7A-BE66-A117-E34F4CFA1497}"/>
              </a:ext>
            </a:extLst>
          </p:cNvPr>
          <p:cNvSpPr txBox="1"/>
          <p:nvPr/>
        </p:nvSpPr>
        <p:spPr>
          <a:xfrm>
            <a:off x="8331350" y="2590891"/>
            <a:ext cx="1158241"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30" name="TextBox 129">
            <a:extLst>
              <a:ext uri="{FF2B5EF4-FFF2-40B4-BE49-F238E27FC236}">
                <a16:creationId xmlns:a16="http://schemas.microsoft.com/office/drawing/2014/main" id="{B3487A5B-D5D0-8A9C-3145-CBCD394D41BA}"/>
              </a:ext>
            </a:extLst>
          </p:cNvPr>
          <p:cNvSpPr txBox="1"/>
          <p:nvPr/>
        </p:nvSpPr>
        <p:spPr>
          <a:xfrm>
            <a:off x="8276468" y="3198851"/>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31" name="Rectangle 130">
            <a:extLst>
              <a:ext uri="{FF2B5EF4-FFF2-40B4-BE49-F238E27FC236}">
                <a16:creationId xmlns:a16="http://schemas.microsoft.com/office/drawing/2014/main" id="{BAE623E6-F3F5-1F8D-805C-DAF0F936DE86}"/>
              </a:ext>
            </a:extLst>
          </p:cNvPr>
          <p:cNvSpPr/>
          <p:nvPr/>
        </p:nvSpPr>
        <p:spPr>
          <a:xfrm>
            <a:off x="5698777" y="2180503"/>
            <a:ext cx="4187731" cy="20289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Left Arrow 157">
            <a:extLst>
              <a:ext uri="{FF2B5EF4-FFF2-40B4-BE49-F238E27FC236}">
                <a16:creationId xmlns:a16="http://schemas.microsoft.com/office/drawing/2014/main" id="{6C25C5EB-80C9-DC2E-94B5-DDADC06CE920}"/>
              </a:ext>
            </a:extLst>
          </p:cNvPr>
          <p:cNvSpPr/>
          <p:nvPr/>
        </p:nvSpPr>
        <p:spPr>
          <a:xfrm>
            <a:off x="7162488" y="2541159"/>
            <a:ext cx="338996" cy="265322"/>
          </a:xfrm>
          <a:prstGeom prst="lef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4765B5D4-7E88-63C7-B512-6A62D8A6743F}"/>
              </a:ext>
            </a:extLst>
          </p:cNvPr>
          <p:cNvSpPr/>
          <p:nvPr/>
        </p:nvSpPr>
        <p:spPr>
          <a:xfrm rot="16200000">
            <a:off x="6665895" y="3291601"/>
            <a:ext cx="1504970" cy="166205"/>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Left Arrow 160">
            <a:extLst>
              <a:ext uri="{FF2B5EF4-FFF2-40B4-BE49-F238E27FC236}">
                <a16:creationId xmlns:a16="http://schemas.microsoft.com/office/drawing/2014/main" id="{6A48AA07-4CA9-D85A-3354-1C84071168EA}"/>
              </a:ext>
            </a:extLst>
          </p:cNvPr>
          <p:cNvSpPr/>
          <p:nvPr/>
        </p:nvSpPr>
        <p:spPr>
          <a:xfrm>
            <a:off x="9407159" y="2546328"/>
            <a:ext cx="345516" cy="265322"/>
          </a:xfrm>
          <a:prstGeom prst="lef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86C21AD3-BB4E-C2DC-E2D0-35DB8918C090}"/>
              </a:ext>
            </a:extLst>
          </p:cNvPr>
          <p:cNvSpPr/>
          <p:nvPr/>
        </p:nvSpPr>
        <p:spPr>
          <a:xfrm rot="16200000">
            <a:off x="8913828" y="3288340"/>
            <a:ext cx="1504969" cy="1727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F5E8535A-510D-BD69-BDD7-68AF13A67B6E}"/>
              </a:ext>
            </a:extLst>
          </p:cNvPr>
          <p:cNvSpPr/>
          <p:nvPr/>
        </p:nvSpPr>
        <p:spPr>
          <a:xfrm>
            <a:off x="4929999" y="3946943"/>
            <a:ext cx="4823550" cy="19095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直线">
            <a:extLst>
              <a:ext uri="{FF2B5EF4-FFF2-40B4-BE49-F238E27FC236}">
                <a16:creationId xmlns:a16="http://schemas.microsoft.com/office/drawing/2014/main" id="{A174AF5A-AD21-E63A-F3A6-A27EE4627966}"/>
              </a:ext>
            </a:extLst>
          </p:cNvPr>
          <p:cNvSpPr/>
          <p:nvPr/>
        </p:nvSpPr>
        <p:spPr>
          <a:xfrm rot="21600000" flipV="1">
            <a:off x="4606821" y="2179848"/>
            <a:ext cx="1091957" cy="12624"/>
          </a:xfrm>
          <a:prstGeom prst="line">
            <a:avLst/>
          </a:prstGeom>
          <a:noFill/>
          <a:ln w="38100" cap="flat" cmpd="sng">
            <a:solidFill>
              <a:srgbClr val="000000"/>
            </a:solidFill>
            <a:prstDash val="sysDot"/>
            <a:miter/>
          </a:ln>
        </p:spPr>
        <p:txBody>
          <a:bodyPr/>
          <a:lstStyle/>
          <a:p>
            <a:endParaRPr lang="en-US"/>
          </a:p>
        </p:txBody>
      </p:sp>
      <p:sp>
        <p:nvSpPr>
          <p:cNvPr id="166" name="直线">
            <a:extLst>
              <a:ext uri="{FF2B5EF4-FFF2-40B4-BE49-F238E27FC236}">
                <a16:creationId xmlns:a16="http://schemas.microsoft.com/office/drawing/2014/main" id="{3B055AA0-F3B5-5CF0-638F-42E2BA8E6BF9}"/>
              </a:ext>
            </a:extLst>
          </p:cNvPr>
          <p:cNvSpPr/>
          <p:nvPr/>
        </p:nvSpPr>
        <p:spPr>
          <a:xfrm rot="21600000">
            <a:off x="4615062" y="2533316"/>
            <a:ext cx="1102068" cy="1676143"/>
          </a:xfrm>
          <a:prstGeom prst="line">
            <a:avLst/>
          </a:prstGeom>
          <a:noFill/>
          <a:ln w="38100" cap="flat" cmpd="sng">
            <a:solidFill>
              <a:srgbClr val="000000"/>
            </a:solidFill>
            <a:prstDash val="sysDot"/>
            <a:miter/>
          </a:ln>
        </p:spPr>
        <p:txBody>
          <a:bodyPr/>
          <a:lstStyle/>
          <a:p>
            <a:endParaRPr lang="en-US"/>
          </a:p>
        </p:txBody>
      </p:sp>
      <p:sp>
        <p:nvSpPr>
          <p:cNvPr id="23" name="直线">
            <a:extLst>
              <a:ext uri="{FF2B5EF4-FFF2-40B4-BE49-F238E27FC236}">
                <a16:creationId xmlns:a16="http://schemas.microsoft.com/office/drawing/2014/main" id="{AB8AA74B-67A2-0856-4C5D-F87F2BE6D531}"/>
              </a:ext>
            </a:extLst>
          </p:cNvPr>
          <p:cNvSpPr/>
          <p:nvPr/>
        </p:nvSpPr>
        <p:spPr>
          <a:xfrm>
            <a:off x="3757974" y="235636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4456463" y="2544853"/>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 name="Right Arrow 3">
            <a:extLst>
              <a:ext uri="{FF2B5EF4-FFF2-40B4-BE49-F238E27FC236}">
                <a16:creationId xmlns:a16="http://schemas.microsoft.com/office/drawing/2014/main" id="{ADC599C4-9A8F-3B05-429E-A8DD912C12F7}"/>
              </a:ext>
            </a:extLst>
          </p:cNvPr>
          <p:cNvSpPr/>
          <p:nvPr/>
        </p:nvSpPr>
        <p:spPr>
          <a:xfrm rot="19169296">
            <a:off x="1240327" y="3465166"/>
            <a:ext cx="3422589" cy="424817"/>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06FE998-6FFC-E5D3-2698-8A9236CA6649}"/>
              </a:ext>
            </a:extLst>
          </p:cNvPr>
          <p:cNvSpPr txBox="1"/>
          <p:nvPr/>
        </p:nvSpPr>
        <p:spPr>
          <a:xfrm rot="19151671">
            <a:off x="1859508" y="3403669"/>
            <a:ext cx="2341758" cy="369332"/>
          </a:xfrm>
          <a:prstGeom prst="rect">
            <a:avLst/>
          </a:prstGeom>
          <a:noFill/>
        </p:spPr>
        <p:txBody>
          <a:bodyPr wrap="square" lIns="0" rIns="0" rtlCol="0">
            <a:spAutoFit/>
          </a:bodyPr>
          <a:lstStyle/>
          <a:p>
            <a:r>
              <a:rPr lang="en-US" b="1" dirty="0">
                <a:solidFill>
                  <a:schemeClr val="bg1"/>
                </a:solidFill>
              </a:rPr>
              <a:t>Only One Access Sent</a:t>
            </a:r>
          </a:p>
        </p:txBody>
      </p:sp>
      <p:sp>
        <p:nvSpPr>
          <p:cNvPr id="38" name="TextBox 37">
            <a:extLst>
              <a:ext uri="{FF2B5EF4-FFF2-40B4-BE49-F238E27FC236}">
                <a16:creationId xmlns:a16="http://schemas.microsoft.com/office/drawing/2014/main" id="{388BC3B4-7F78-6A97-9E36-2BAC9CFD8B21}"/>
              </a:ext>
            </a:extLst>
          </p:cNvPr>
          <p:cNvSpPr txBox="1"/>
          <p:nvPr/>
        </p:nvSpPr>
        <p:spPr>
          <a:xfrm>
            <a:off x="5578122" y="3829162"/>
            <a:ext cx="4589513" cy="415498"/>
          </a:xfrm>
          <a:prstGeom prst="rect">
            <a:avLst/>
          </a:prstGeom>
          <a:noFill/>
        </p:spPr>
        <p:txBody>
          <a:bodyPr wrap="square" lIns="0" rIns="0" rtlCol="0">
            <a:spAutoFit/>
          </a:bodyPr>
          <a:lstStyle/>
          <a:p>
            <a:pPr algn="ctr"/>
            <a:r>
              <a:rPr lang="en-US" sz="2100" b="1" dirty="0">
                <a:solidFill>
                  <a:schemeClr val="bg1"/>
                </a:solidFill>
              </a:rPr>
              <a:t>Generation of Parallel Accesses</a:t>
            </a:r>
          </a:p>
        </p:txBody>
      </p:sp>
      <p:sp>
        <p:nvSpPr>
          <p:cNvPr id="58" name="Rectangle 57">
            <a:extLst>
              <a:ext uri="{FF2B5EF4-FFF2-40B4-BE49-F238E27FC236}">
                <a16:creationId xmlns:a16="http://schemas.microsoft.com/office/drawing/2014/main" id="{DD75723A-61B4-4B41-CFF7-875AF8D4AAAF}"/>
              </a:ext>
            </a:extLst>
          </p:cNvPr>
          <p:cNvSpPr/>
          <p:nvPr/>
        </p:nvSpPr>
        <p:spPr>
          <a:xfrm>
            <a:off x="4704374" y="2307399"/>
            <a:ext cx="393097" cy="17809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DAEF9E3-5389-C074-8319-E7562A7E1BC0}"/>
              </a:ext>
            </a:extLst>
          </p:cNvPr>
          <p:cNvSpPr/>
          <p:nvPr/>
        </p:nvSpPr>
        <p:spPr>
          <a:xfrm rot="16200000">
            <a:off x="4123392" y="3146991"/>
            <a:ext cx="1786803" cy="17358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570829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Benefit and Opportunity</a:t>
            </a:r>
          </a:p>
        </p:txBody>
      </p:sp>
      <p:sp>
        <p:nvSpPr>
          <p:cNvPr id="133" name="Rounded Rectangle 132">
            <a:extLst>
              <a:ext uri="{FF2B5EF4-FFF2-40B4-BE49-F238E27FC236}">
                <a16:creationId xmlns:a16="http://schemas.microsoft.com/office/drawing/2014/main" id="{D1741F48-E8CF-7A54-72D9-6FD0DB21AC35}"/>
              </a:ext>
            </a:extLst>
          </p:cNvPr>
          <p:cNvSpPr/>
          <p:nvPr/>
        </p:nvSpPr>
        <p:spPr>
          <a:xfrm>
            <a:off x="7769168" y="1945336"/>
            <a:ext cx="865606" cy="34045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134" name="Rounded Rectangle 133">
            <a:extLst>
              <a:ext uri="{FF2B5EF4-FFF2-40B4-BE49-F238E27FC236}">
                <a16:creationId xmlns:a16="http://schemas.microsoft.com/office/drawing/2014/main" id="{52E08A53-AE27-EA6A-866E-F5DEF6ABD069}"/>
              </a:ext>
            </a:extLst>
          </p:cNvPr>
          <p:cNvSpPr/>
          <p:nvPr/>
        </p:nvSpPr>
        <p:spPr>
          <a:xfrm>
            <a:off x="8641931" y="1943750"/>
            <a:ext cx="1583360" cy="344408"/>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sp>
        <p:nvSpPr>
          <p:cNvPr id="138" name="TextBox 137">
            <a:extLst>
              <a:ext uri="{FF2B5EF4-FFF2-40B4-BE49-F238E27FC236}">
                <a16:creationId xmlns:a16="http://schemas.microsoft.com/office/drawing/2014/main" id="{2E7E2B1F-6BD8-8E91-F6F2-858C4BECB2D3}"/>
              </a:ext>
            </a:extLst>
          </p:cNvPr>
          <p:cNvSpPr txBox="1"/>
          <p:nvPr/>
        </p:nvSpPr>
        <p:spPr>
          <a:xfrm>
            <a:off x="10770980" y="2217549"/>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155" name="TextBox 154">
            <a:extLst>
              <a:ext uri="{FF2B5EF4-FFF2-40B4-BE49-F238E27FC236}">
                <a16:creationId xmlns:a16="http://schemas.microsoft.com/office/drawing/2014/main" id="{C1ACCAEB-FA21-6746-5B1E-F2FC18678C48}"/>
              </a:ext>
            </a:extLst>
          </p:cNvPr>
          <p:cNvSpPr txBox="1"/>
          <p:nvPr/>
        </p:nvSpPr>
        <p:spPr>
          <a:xfrm>
            <a:off x="7207263" y="1268357"/>
            <a:ext cx="1851138" cy="477054"/>
          </a:xfrm>
          <a:prstGeom prst="rect">
            <a:avLst/>
          </a:prstGeom>
          <a:noFill/>
        </p:spPr>
        <p:txBody>
          <a:bodyPr wrap="square" lIns="0" rIns="0" rtlCol="0">
            <a:spAutoFit/>
          </a:bodyPr>
          <a:lstStyle/>
          <a:p>
            <a:pPr algn="ctr"/>
            <a:r>
              <a:rPr lang="en-US" sz="2500" dirty="0">
                <a:cs typeface="Times New Roman" panose="02020603050405020304" pitchFamily="18" charset="0"/>
              </a:rPr>
              <a:t>Vault Time</a:t>
            </a:r>
          </a:p>
        </p:txBody>
      </p:sp>
      <p:sp>
        <p:nvSpPr>
          <p:cNvPr id="173" name="TextBox 172">
            <a:extLst>
              <a:ext uri="{FF2B5EF4-FFF2-40B4-BE49-F238E27FC236}">
                <a16:creationId xmlns:a16="http://schemas.microsoft.com/office/drawing/2014/main" id="{BE257AB9-59DE-7A2C-D9F1-24AD5ED8D95B}"/>
              </a:ext>
            </a:extLst>
          </p:cNvPr>
          <p:cNvSpPr txBox="1"/>
          <p:nvPr/>
        </p:nvSpPr>
        <p:spPr>
          <a:xfrm>
            <a:off x="8956004" y="1247975"/>
            <a:ext cx="2715380" cy="477054"/>
          </a:xfrm>
          <a:prstGeom prst="rect">
            <a:avLst/>
          </a:prstGeom>
          <a:noFill/>
        </p:spPr>
        <p:txBody>
          <a:bodyPr wrap="square" lIns="0" rIns="0" rtlCol="0">
            <a:spAutoFit/>
          </a:bodyPr>
          <a:lstStyle/>
          <a:p>
            <a:r>
              <a:rPr lang="en-US" sz="2500" dirty="0">
                <a:cs typeface="Times New Roman" panose="02020603050405020304" pitchFamily="18" charset="0"/>
              </a:rPr>
              <a:t>Network Time</a:t>
            </a:r>
          </a:p>
        </p:txBody>
      </p:sp>
      <p:sp>
        <p:nvSpPr>
          <p:cNvPr id="174" name="Left Brace 173">
            <a:extLst>
              <a:ext uri="{FF2B5EF4-FFF2-40B4-BE49-F238E27FC236}">
                <a16:creationId xmlns:a16="http://schemas.microsoft.com/office/drawing/2014/main" id="{E7D3A2CA-340A-45CD-2C9F-E15B3C9E3DAE}"/>
              </a:ext>
            </a:extLst>
          </p:cNvPr>
          <p:cNvSpPr/>
          <p:nvPr/>
        </p:nvSpPr>
        <p:spPr>
          <a:xfrm rot="5400000">
            <a:off x="8057237" y="1352935"/>
            <a:ext cx="269235" cy="865605"/>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5" name="Left Brace 174">
            <a:extLst>
              <a:ext uri="{FF2B5EF4-FFF2-40B4-BE49-F238E27FC236}">
                <a16:creationId xmlns:a16="http://schemas.microsoft.com/office/drawing/2014/main" id="{E9F52C3E-CF35-F329-7F92-F724808346F9}"/>
              </a:ext>
            </a:extLst>
          </p:cNvPr>
          <p:cNvSpPr/>
          <p:nvPr/>
        </p:nvSpPr>
        <p:spPr>
          <a:xfrm rot="5400000">
            <a:off x="9311727" y="1022385"/>
            <a:ext cx="293663" cy="1559631"/>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6" name="直线">
            <a:extLst>
              <a:ext uri="{FF2B5EF4-FFF2-40B4-BE49-F238E27FC236}">
                <a16:creationId xmlns:a16="http://schemas.microsoft.com/office/drawing/2014/main" id="{C7A78CEF-7FFA-8D66-F870-C7558A964F0E}"/>
              </a:ext>
            </a:extLst>
          </p:cNvPr>
          <p:cNvSpPr/>
          <p:nvPr/>
        </p:nvSpPr>
        <p:spPr>
          <a:xfrm rot="21600000" flipH="1">
            <a:off x="3727998" y="2253242"/>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7" name="直线">
            <a:extLst>
              <a:ext uri="{FF2B5EF4-FFF2-40B4-BE49-F238E27FC236}">
                <a16:creationId xmlns:a16="http://schemas.microsoft.com/office/drawing/2014/main" id="{8F332413-3614-DA0E-1385-25914EFB29B6}"/>
              </a:ext>
            </a:extLst>
          </p:cNvPr>
          <p:cNvSpPr/>
          <p:nvPr/>
        </p:nvSpPr>
        <p:spPr>
          <a:xfrm rot="21600000" flipH="1">
            <a:off x="1613512" y="4077497"/>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8" name="直线">
            <a:extLst>
              <a:ext uri="{FF2B5EF4-FFF2-40B4-BE49-F238E27FC236}">
                <a16:creationId xmlns:a16="http://schemas.microsoft.com/office/drawing/2014/main" id="{10535349-512C-E39F-7A3A-781869C8AEF1}"/>
              </a:ext>
            </a:extLst>
          </p:cNvPr>
          <p:cNvSpPr/>
          <p:nvPr/>
        </p:nvSpPr>
        <p:spPr>
          <a:xfrm rot="21600000" flipH="1">
            <a:off x="2459725" y="2986733"/>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9" name="矩形">
            <a:extLst>
              <a:ext uri="{FF2B5EF4-FFF2-40B4-BE49-F238E27FC236}">
                <a16:creationId xmlns:a16="http://schemas.microsoft.com/office/drawing/2014/main" id="{AF689E64-B53B-254E-334C-B4B02492351F}"/>
              </a:ext>
            </a:extLst>
          </p:cNvPr>
          <p:cNvSpPr/>
          <p:nvPr/>
        </p:nvSpPr>
        <p:spPr>
          <a:xfrm>
            <a:off x="1244146" y="184989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80" name="矩形">
            <a:extLst>
              <a:ext uri="{FF2B5EF4-FFF2-40B4-BE49-F238E27FC236}">
                <a16:creationId xmlns:a16="http://schemas.microsoft.com/office/drawing/2014/main" id="{7B4C6853-BAD8-8A8E-E4C2-B8B7430883DB}"/>
              </a:ext>
            </a:extLst>
          </p:cNvPr>
          <p:cNvSpPr/>
          <p:nvPr/>
        </p:nvSpPr>
        <p:spPr>
          <a:xfrm>
            <a:off x="2120432" y="184989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a:t>
            </a: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3</a:t>
            </a:r>
          </a:p>
        </p:txBody>
      </p:sp>
      <p:sp>
        <p:nvSpPr>
          <p:cNvPr id="181" name="矩形">
            <a:extLst>
              <a:ext uri="{FF2B5EF4-FFF2-40B4-BE49-F238E27FC236}">
                <a16:creationId xmlns:a16="http://schemas.microsoft.com/office/drawing/2014/main" id="{F4A3BF7B-9589-0C31-84D6-9A923566FEFA}"/>
              </a:ext>
            </a:extLst>
          </p:cNvPr>
          <p:cNvSpPr/>
          <p:nvPr/>
        </p:nvSpPr>
        <p:spPr>
          <a:xfrm>
            <a:off x="1244146" y="25833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82" name="矩形">
            <a:extLst>
              <a:ext uri="{FF2B5EF4-FFF2-40B4-BE49-F238E27FC236}">
                <a16:creationId xmlns:a16="http://schemas.microsoft.com/office/drawing/2014/main" id="{DBD32432-DF33-F7EE-B29C-B5826C96E3F0}"/>
              </a:ext>
            </a:extLst>
          </p:cNvPr>
          <p:cNvSpPr/>
          <p:nvPr/>
        </p:nvSpPr>
        <p:spPr>
          <a:xfrm>
            <a:off x="2120432" y="25833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2</a:t>
            </a:r>
          </a:p>
        </p:txBody>
      </p:sp>
      <p:sp>
        <p:nvSpPr>
          <p:cNvPr id="183" name="直线">
            <a:extLst>
              <a:ext uri="{FF2B5EF4-FFF2-40B4-BE49-F238E27FC236}">
                <a16:creationId xmlns:a16="http://schemas.microsoft.com/office/drawing/2014/main" id="{74ADD812-9C98-528E-46E3-FFF9DEFFC0E5}"/>
              </a:ext>
            </a:extLst>
          </p:cNvPr>
          <p:cNvSpPr/>
          <p:nvPr/>
        </p:nvSpPr>
        <p:spPr>
          <a:xfrm>
            <a:off x="1607161" y="2034105"/>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4" name="直线">
            <a:extLst>
              <a:ext uri="{FF2B5EF4-FFF2-40B4-BE49-F238E27FC236}">
                <a16:creationId xmlns:a16="http://schemas.microsoft.com/office/drawing/2014/main" id="{E40646BD-99FC-E6ED-4BA3-2D1BD7E1DB92}"/>
              </a:ext>
            </a:extLst>
          </p:cNvPr>
          <p:cNvSpPr/>
          <p:nvPr/>
        </p:nvSpPr>
        <p:spPr>
          <a:xfrm>
            <a:off x="1626210" y="2768690"/>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5" name="直线">
            <a:extLst>
              <a:ext uri="{FF2B5EF4-FFF2-40B4-BE49-F238E27FC236}">
                <a16:creationId xmlns:a16="http://schemas.microsoft.com/office/drawing/2014/main" id="{2E179AC9-8CBB-E863-5F78-3A24CD10C0BD}"/>
              </a:ext>
            </a:extLst>
          </p:cNvPr>
          <p:cNvSpPr/>
          <p:nvPr/>
        </p:nvSpPr>
        <p:spPr>
          <a:xfrm>
            <a:off x="1423013" y="2228947"/>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6" name="直线">
            <a:extLst>
              <a:ext uri="{FF2B5EF4-FFF2-40B4-BE49-F238E27FC236}">
                <a16:creationId xmlns:a16="http://schemas.microsoft.com/office/drawing/2014/main" id="{C0F1D657-E11B-67C4-30EE-3D2E3E35208A}"/>
              </a:ext>
            </a:extLst>
          </p:cNvPr>
          <p:cNvSpPr/>
          <p:nvPr/>
        </p:nvSpPr>
        <p:spPr>
          <a:xfrm>
            <a:off x="2305650" y="2222597"/>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7" name="直线">
            <a:extLst>
              <a:ext uri="{FF2B5EF4-FFF2-40B4-BE49-F238E27FC236}">
                <a16:creationId xmlns:a16="http://schemas.microsoft.com/office/drawing/2014/main" id="{1CD3E495-B4EA-9AD6-0C35-248E7FA34557}"/>
              </a:ext>
            </a:extLst>
          </p:cNvPr>
          <p:cNvSpPr/>
          <p:nvPr/>
        </p:nvSpPr>
        <p:spPr>
          <a:xfrm>
            <a:off x="1607161" y="2216248"/>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8" name="直线">
            <a:extLst>
              <a:ext uri="{FF2B5EF4-FFF2-40B4-BE49-F238E27FC236}">
                <a16:creationId xmlns:a16="http://schemas.microsoft.com/office/drawing/2014/main" id="{595DC01E-F0DC-FA94-9C5E-5FA33FD7ABF6}"/>
              </a:ext>
            </a:extLst>
          </p:cNvPr>
          <p:cNvSpPr/>
          <p:nvPr/>
        </p:nvSpPr>
        <p:spPr>
          <a:xfrm rot="21600000" flipH="1">
            <a:off x="1613511" y="2228947"/>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9" name="矩形">
            <a:extLst>
              <a:ext uri="{FF2B5EF4-FFF2-40B4-BE49-F238E27FC236}">
                <a16:creationId xmlns:a16="http://schemas.microsoft.com/office/drawing/2014/main" id="{5720EE8D-C52F-1CCE-8C4F-F65F39DD5A02}"/>
              </a:ext>
            </a:extLst>
          </p:cNvPr>
          <p:cNvSpPr/>
          <p:nvPr/>
        </p:nvSpPr>
        <p:spPr>
          <a:xfrm>
            <a:off x="3346064" y="186586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0" name="矩形">
            <a:extLst>
              <a:ext uri="{FF2B5EF4-FFF2-40B4-BE49-F238E27FC236}">
                <a16:creationId xmlns:a16="http://schemas.microsoft.com/office/drawing/2014/main" id="{1BFB3D86-F146-9D2A-10CA-2F2FC487FB30}"/>
              </a:ext>
            </a:extLst>
          </p:cNvPr>
          <p:cNvSpPr/>
          <p:nvPr/>
        </p:nvSpPr>
        <p:spPr>
          <a:xfrm>
            <a:off x="3346064" y="259292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S9</a:t>
            </a:r>
          </a:p>
        </p:txBody>
      </p:sp>
      <p:sp>
        <p:nvSpPr>
          <p:cNvPr id="191" name="直线">
            <a:extLst>
              <a:ext uri="{FF2B5EF4-FFF2-40B4-BE49-F238E27FC236}">
                <a16:creationId xmlns:a16="http://schemas.microsoft.com/office/drawing/2014/main" id="{8AE20164-D6C3-6A32-34AD-942ADC0ADB82}"/>
              </a:ext>
            </a:extLst>
          </p:cNvPr>
          <p:cNvSpPr/>
          <p:nvPr/>
        </p:nvSpPr>
        <p:spPr>
          <a:xfrm>
            <a:off x="3709079" y="2050080"/>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2" name="直线">
            <a:extLst>
              <a:ext uri="{FF2B5EF4-FFF2-40B4-BE49-F238E27FC236}">
                <a16:creationId xmlns:a16="http://schemas.microsoft.com/office/drawing/2014/main" id="{807B3E4C-E39C-7E9A-37C3-FC6ECD31BF78}"/>
              </a:ext>
            </a:extLst>
          </p:cNvPr>
          <p:cNvSpPr/>
          <p:nvPr/>
        </p:nvSpPr>
        <p:spPr>
          <a:xfrm>
            <a:off x="3728128" y="278466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3" name="直线">
            <a:extLst>
              <a:ext uri="{FF2B5EF4-FFF2-40B4-BE49-F238E27FC236}">
                <a16:creationId xmlns:a16="http://schemas.microsoft.com/office/drawing/2014/main" id="{7D9D774E-A7A4-55E3-3637-0098AA755289}"/>
              </a:ext>
            </a:extLst>
          </p:cNvPr>
          <p:cNvSpPr/>
          <p:nvPr/>
        </p:nvSpPr>
        <p:spPr>
          <a:xfrm>
            <a:off x="3524931" y="2244921"/>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4" name="直线">
            <a:extLst>
              <a:ext uri="{FF2B5EF4-FFF2-40B4-BE49-F238E27FC236}">
                <a16:creationId xmlns:a16="http://schemas.microsoft.com/office/drawing/2014/main" id="{0ABCCCBA-FA7C-EAB3-C3A8-B058307831B7}"/>
              </a:ext>
            </a:extLst>
          </p:cNvPr>
          <p:cNvSpPr/>
          <p:nvPr/>
        </p:nvSpPr>
        <p:spPr>
          <a:xfrm>
            <a:off x="3709077" y="2221712"/>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5" name="直线">
            <a:extLst>
              <a:ext uri="{FF2B5EF4-FFF2-40B4-BE49-F238E27FC236}">
                <a16:creationId xmlns:a16="http://schemas.microsoft.com/office/drawing/2014/main" id="{9FA916C6-4C2E-5F67-5161-89D2C7CDE20E}"/>
              </a:ext>
            </a:extLst>
          </p:cNvPr>
          <p:cNvSpPr/>
          <p:nvPr/>
        </p:nvSpPr>
        <p:spPr>
          <a:xfrm>
            <a:off x="2502497" y="2044801"/>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6" name="矩形">
            <a:extLst>
              <a:ext uri="{FF2B5EF4-FFF2-40B4-BE49-F238E27FC236}">
                <a16:creationId xmlns:a16="http://schemas.microsoft.com/office/drawing/2014/main" id="{A37A2CB9-11AC-40DD-888D-79767F5D185E}"/>
              </a:ext>
            </a:extLst>
          </p:cNvPr>
          <p:cNvSpPr/>
          <p:nvPr/>
        </p:nvSpPr>
        <p:spPr>
          <a:xfrm>
            <a:off x="1237897" y="368511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7" name="矩形">
            <a:extLst>
              <a:ext uri="{FF2B5EF4-FFF2-40B4-BE49-F238E27FC236}">
                <a16:creationId xmlns:a16="http://schemas.microsoft.com/office/drawing/2014/main" id="{2C35C020-F87A-59E6-2DE5-767934F7A172}"/>
              </a:ext>
            </a:extLst>
          </p:cNvPr>
          <p:cNvSpPr/>
          <p:nvPr/>
        </p:nvSpPr>
        <p:spPr>
          <a:xfrm>
            <a:off x="2114183" y="368511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a:t>
            </a:r>
            <a:r>
              <a:rPr lang="en-US" altLang="en-US" b="1" dirty="0">
                <a:solidFill>
                  <a:schemeClr val="bg1"/>
                </a:solidFill>
                <a:ea typeface="Droid Sans Fallback" panose="020B0502000000000001" charset="-122"/>
                <a:cs typeface="Antykwa Poltawskiego Light" panose="00000400000000000000" charset="0"/>
              </a:rPr>
              <a:t>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8" name="矩形">
            <a:extLst>
              <a:ext uri="{FF2B5EF4-FFF2-40B4-BE49-F238E27FC236}">
                <a16:creationId xmlns:a16="http://schemas.microsoft.com/office/drawing/2014/main" id="{836A043F-933D-A38D-7C3E-B0FB2E38E5A9}"/>
              </a:ext>
            </a:extLst>
          </p:cNvPr>
          <p:cNvSpPr/>
          <p:nvPr/>
        </p:nvSpPr>
        <p:spPr>
          <a:xfrm>
            <a:off x="1237897" y="44185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9" name="矩形">
            <a:extLst>
              <a:ext uri="{FF2B5EF4-FFF2-40B4-BE49-F238E27FC236}">
                <a16:creationId xmlns:a16="http://schemas.microsoft.com/office/drawing/2014/main" id="{02A5A176-B545-3740-2AB1-E808D65A4C28}"/>
              </a:ext>
            </a:extLst>
          </p:cNvPr>
          <p:cNvSpPr/>
          <p:nvPr/>
        </p:nvSpPr>
        <p:spPr>
          <a:xfrm>
            <a:off x="2114183" y="44185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00" name="直线">
            <a:extLst>
              <a:ext uri="{FF2B5EF4-FFF2-40B4-BE49-F238E27FC236}">
                <a16:creationId xmlns:a16="http://schemas.microsoft.com/office/drawing/2014/main" id="{E280AB94-18E5-1895-6557-504980438A62}"/>
              </a:ext>
            </a:extLst>
          </p:cNvPr>
          <p:cNvSpPr/>
          <p:nvPr/>
        </p:nvSpPr>
        <p:spPr>
          <a:xfrm>
            <a:off x="1600911" y="386933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1" name="直线">
            <a:extLst>
              <a:ext uri="{FF2B5EF4-FFF2-40B4-BE49-F238E27FC236}">
                <a16:creationId xmlns:a16="http://schemas.microsoft.com/office/drawing/2014/main" id="{A8DA52C3-7DFA-DA53-5190-46B052DD9E23}"/>
              </a:ext>
            </a:extLst>
          </p:cNvPr>
          <p:cNvSpPr/>
          <p:nvPr/>
        </p:nvSpPr>
        <p:spPr>
          <a:xfrm>
            <a:off x="1619961" y="4603915"/>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2" name="直线">
            <a:extLst>
              <a:ext uri="{FF2B5EF4-FFF2-40B4-BE49-F238E27FC236}">
                <a16:creationId xmlns:a16="http://schemas.microsoft.com/office/drawing/2014/main" id="{34B6BB4F-51F5-8A2A-85E6-410730B7A8B9}"/>
              </a:ext>
            </a:extLst>
          </p:cNvPr>
          <p:cNvSpPr/>
          <p:nvPr/>
        </p:nvSpPr>
        <p:spPr>
          <a:xfrm>
            <a:off x="1416764" y="4064176"/>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3" name="直线">
            <a:extLst>
              <a:ext uri="{FF2B5EF4-FFF2-40B4-BE49-F238E27FC236}">
                <a16:creationId xmlns:a16="http://schemas.microsoft.com/office/drawing/2014/main" id="{E4338DB1-E6C5-7500-F26C-316D4EF8ECD2}"/>
              </a:ext>
            </a:extLst>
          </p:cNvPr>
          <p:cNvSpPr/>
          <p:nvPr/>
        </p:nvSpPr>
        <p:spPr>
          <a:xfrm>
            <a:off x="2299400" y="4057826"/>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4" name="直线">
            <a:extLst>
              <a:ext uri="{FF2B5EF4-FFF2-40B4-BE49-F238E27FC236}">
                <a16:creationId xmlns:a16="http://schemas.microsoft.com/office/drawing/2014/main" id="{A4F27175-BAF4-25C9-A239-3B88ACEB23E8}"/>
              </a:ext>
            </a:extLst>
          </p:cNvPr>
          <p:cNvSpPr/>
          <p:nvPr/>
        </p:nvSpPr>
        <p:spPr>
          <a:xfrm>
            <a:off x="1600911" y="4051476"/>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5" name="矩形">
            <a:extLst>
              <a:ext uri="{FF2B5EF4-FFF2-40B4-BE49-F238E27FC236}">
                <a16:creationId xmlns:a16="http://schemas.microsoft.com/office/drawing/2014/main" id="{9E45F4AF-4F82-E9BD-15F4-89F3AD1F3807}"/>
              </a:ext>
            </a:extLst>
          </p:cNvPr>
          <p:cNvSpPr/>
          <p:nvPr/>
        </p:nvSpPr>
        <p:spPr>
          <a:xfrm>
            <a:off x="3339813" y="37010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206" name="矩形">
            <a:extLst>
              <a:ext uri="{FF2B5EF4-FFF2-40B4-BE49-F238E27FC236}">
                <a16:creationId xmlns:a16="http://schemas.microsoft.com/office/drawing/2014/main" id="{554965FE-5002-B8B0-E6BB-FECF99D99157}"/>
              </a:ext>
            </a:extLst>
          </p:cNvPr>
          <p:cNvSpPr/>
          <p:nvPr/>
        </p:nvSpPr>
        <p:spPr>
          <a:xfrm>
            <a:off x="4224538" y="370186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207" name="矩形">
            <a:extLst>
              <a:ext uri="{FF2B5EF4-FFF2-40B4-BE49-F238E27FC236}">
                <a16:creationId xmlns:a16="http://schemas.microsoft.com/office/drawing/2014/main" id="{D3D26F96-1957-D052-5102-ECD751277C26}"/>
              </a:ext>
            </a:extLst>
          </p:cNvPr>
          <p:cNvSpPr/>
          <p:nvPr/>
        </p:nvSpPr>
        <p:spPr>
          <a:xfrm>
            <a:off x="3339813" y="44345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208" name="矩形">
            <a:extLst>
              <a:ext uri="{FF2B5EF4-FFF2-40B4-BE49-F238E27FC236}">
                <a16:creationId xmlns:a16="http://schemas.microsoft.com/office/drawing/2014/main" id="{61C64C3B-B22A-9F35-C5C8-67657DCB8189}"/>
              </a:ext>
            </a:extLst>
          </p:cNvPr>
          <p:cNvSpPr/>
          <p:nvPr/>
        </p:nvSpPr>
        <p:spPr>
          <a:xfrm>
            <a:off x="4224538" y="4447263"/>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09" name="直线">
            <a:extLst>
              <a:ext uri="{FF2B5EF4-FFF2-40B4-BE49-F238E27FC236}">
                <a16:creationId xmlns:a16="http://schemas.microsoft.com/office/drawing/2014/main" id="{0405D817-A8B9-8131-FF48-3E0C81D4986A}"/>
              </a:ext>
            </a:extLst>
          </p:cNvPr>
          <p:cNvSpPr/>
          <p:nvPr/>
        </p:nvSpPr>
        <p:spPr>
          <a:xfrm>
            <a:off x="3702827" y="388530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0" name="直线">
            <a:extLst>
              <a:ext uri="{FF2B5EF4-FFF2-40B4-BE49-F238E27FC236}">
                <a16:creationId xmlns:a16="http://schemas.microsoft.com/office/drawing/2014/main" id="{5467CD60-2878-9A36-F9C1-007E349118A5}"/>
              </a:ext>
            </a:extLst>
          </p:cNvPr>
          <p:cNvSpPr/>
          <p:nvPr/>
        </p:nvSpPr>
        <p:spPr>
          <a:xfrm>
            <a:off x="3721878" y="4589411"/>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1" name="直线">
            <a:extLst>
              <a:ext uri="{FF2B5EF4-FFF2-40B4-BE49-F238E27FC236}">
                <a16:creationId xmlns:a16="http://schemas.microsoft.com/office/drawing/2014/main" id="{4E2060C6-A437-ECE5-70D5-56A53DF1E805}"/>
              </a:ext>
            </a:extLst>
          </p:cNvPr>
          <p:cNvSpPr/>
          <p:nvPr/>
        </p:nvSpPr>
        <p:spPr>
          <a:xfrm>
            <a:off x="3518681" y="4080151"/>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2" name="直线">
            <a:extLst>
              <a:ext uri="{FF2B5EF4-FFF2-40B4-BE49-F238E27FC236}">
                <a16:creationId xmlns:a16="http://schemas.microsoft.com/office/drawing/2014/main" id="{8FB04AF3-BC5E-60E4-A158-47DBB848F414}"/>
              </a:ext>
            </a:extLst>
          </p:cNvPr>
          <p:cNvSpPr/>
          <p:nvPr/>
        </p:nvSpPr>
        <p:spPr>
          <a:xfrm>
            <a:off x="4401317" y="4073800"/>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3" name="直线">
            <a:extLst>
              <a:ext uri="{FF2B5EF4-FFF2-40B4-BE49-F238E27FC236}">
                <a16:creationId xmlns:a16="http://schemas.microsoft.com/office/drawing/2014/main" id="{11A3AF30-18CA-C816-1965-C7B62429398B}"/>
              </a:ext>
            </a:extLst>
          </p:cNvPr>
          <p:cNvSpPr/>
          <p:nvPr/>
        </p:nvSpPr>
        <p:spPr>
          <a:xfrm>
            <a:off x="3702827" y="4067451"/>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4" name="直线">
            <a:extLst>
              <a:ext uri="{FF2B5EF4-FFF2-40B4-BE49-F238E27FC236}">
                <a16:creationId xmlns:a16="http://schemas.microsoft.com/office/drawing/2014/main" id="{02DE80BB-B03B-7567-079C-3350480E40BB}"/>
              </a:ext>
            </a:extLst>
          </p:cNvPr>
          <p:cNvSpPr/>
          <p:nvPr/>
        </p:nvSpPr>
        <p:spPr>
          <a:xfrm rot="21600000" flipH="1">
            <a:off x="3709178" y="4080151"/>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5" name="直线">
            <a:extLst>
              <a:ext uri="{FF2B5EF4-FFF2-40B4-BE49-F238E27FC236}">
                <a16:creationId xmlns:a16="http://schemas.microsoft.com/office/drawing/2014/main" id="{807D329F-5048-E2F8-F833-5A668B8D235A}"/>
              </a:ext>
            </a:extLst>
          </p:cNvPr>
          <p:cNvSpPr/>
          <p:nvPr/>
        </p:nvSpPr>
        <p:spPr>
          <a:xfrm>
            <a:off x="2496246" y="4610267"/>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6" name="直线">
            <a:extLst>
              <a:ext uri="{FF2B5EF4-FFF2-40B4-BE49-F238E27FC236}">
                <a16:creationId xmlns:a16="http://schemas.microsoft.com/office/drawing/2014/main" id="{FE1A334A-FF95-AA18-9E4D-A9CE2CF92F8E}"/>
              </a:ext>
            </a:extLst>
          </p:cNvPr>
          <p:cNvSpPr/>
          <p:nvPr/>
        </p:nvSpPr>
        <p:spPr>
          <a:xfrm>
            <a:off x="1416663" y="2965537"/>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7" name="直线">
            <a:extLst>
              <a:ext uri="{FF2B5EF4-FFF2-40B4-BE49-F238E27FC236}">
                <a16:creationId xmlns:a16="http://schemas.microsoft.com/office/drawing/2014/main" id="{C4C98729-4131-F1AE-E6B3-AC425D9907B3}"/>
              </a:ext>
            </a:extLst>
          </p:cNvPr>
          <p:cNvSpPr/>
          <p:nvPr/>
        </p:nvSpPr>
        <p:spPr>
          <a:xfrm>
            <a:off x="4382069" y="2978235"/>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8" name="直线">
            <a:extLst>
              <a:ext uri="{FF2B5EF4-FFF2-40B4-BE49-F238E27FC236}">
                <a16:creationId xmlns:a16="http://schemas.microsoft.com/office/drawing/2014/main" id="{1CDC4740-85E5-8C30-62EA-EF870A2B6DDD}"/>
              </a:ext>
            </a:extLst>
          </p:cNvPr>
          <p:cNvSpPr/>
          <p:nvPr/>
        </p:nvSpPr>
        <p:spPr>
          <a:xfrm>
            <a:off x="2502497" y="2952837"/>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9" name="Rounded Rectangle 218">
            <a:extLst>
              <a:ext uri="{FF2B5EF4-FFF2-40B4-BE49-F238E27FC236}">
                <a16:creationId xmlns:a16="http://schemas.microsoft.com/office/drawing/2014/main" id="{1CE7BB55-7E35-F15E-0AE5-D773010A089C}"/>
              </a:ext>
            </a:extLst>
          </p:cNvPr>
          <p:cNvSpPr/>
          <p:nvPr/>
        </p:nvSpPr>
        <p:spPr>
          <a:xfrm rot="16200000">
            <a:off x="-916940" y="3102430"/>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220" name="Straight Arrow Connector 219">
            <a:extLst>
              <a:ext uri="{FF2B5EF4-FFF2-40B4-BE49-F238E27FC236}">
                <a16:creationId xmlns:a16="http://schemas.microsoft.com/office/drawing/2014/main" id="{CFA918E1-FF08-6502-9192-54A19689F41B}"/>
              </a:ext>
            </a:extLst>
          </p:cNvPr>
          <p:cNvCxnSpPr>
            <a:stCxn id="179" idx="1"/>
          </p:cNvCxnSpPr>
          <p:nvPr/>
        </p:nvCxnSpPr>
        <p:spPr>
          <a:xfrm flipH="1">
            <a:off x="764540" y="2047695"/>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221" name="Straight Arrow Connector 220">
            <a:extLst>
              <a:ext uri="{FF2B5EF4-FFF2-40B4-BE49-F238E27FC236}">
                <a16:creationId xmlns:a16="http://schemas.microsoft.com/office/drawing/2014/main" id="{F17D57DE-3E4B-FD01-5B51-507126B5F418}"/>
              </a:ext>
            </a:extLst>
          </p:cNvPr>
          <p:cNvCxnSpPr>
            <a:stCxn id="198" idx="1"/>
          </p:cNvCxnSpPr>
          <p:nvPr/>
        </p:nvCxnSpPr>
        <p:spPr>
          <a:xfrm flipH="1">
            <a:off x="764540" y="4616905"/>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222" name="Elbow Connector 221">
            <a:extLst>
              <a:ext uri="{FF2B5EF4-FFF2-40B4-BE49-F238E27FC236}">
                <a16:creationId xmlns:a16="http://schemas.microsoft.com/office/drawing/2014/main" id="{CA79ECC0-7C2E-2A01-B650-869C50F6AF42}"/>
              </a:ext>
            </a:extLst>
          </p:cNvPr>
          <p:cNvCxnSpPr>
            <a:cxnSpLocks/>
            <a:endCxn id="219" idx="1"/>
          </p:cNvCxnSpPr>
          <p:nvPr/>
        </p:nvCxnSpPr>
        <p:spPr>
          <a:xfrm rot="5400000" flipH="1">
            <a:off x="2470785" y="2888435"/>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223" name="矩形">
            <a:extLst>
              <a:ext uri="{FF2B5EF4-FFF2-40B4-BE49-F238E27FC236}">
                <a16:creationId xmlns:a16="http://schemas.microsoft.com/office/drawing/2014/main" id="{A81DFC89-BD2C-F566-6F99-38555A232D62}"/>
              </a:ext>
            </a:extLst>
          </p:cNvPr>
          <p:cNvSpPr/>
          <p:nvPr/>
        </p:nvSpPr>
        <p:spPr>
          <a:xfrm>
            <a:off x="4218137" y="25939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224" name="Elbow Connector 223">
            <a:extLst>
              <a:ext uri="{FF2B5EF4-FFF2-40B4-BE49-F238E27FC236}">
                <a16:creationId xmlns:a16="http://schemas.microsoft.com/office/drawing/2014/main" id="{4869BD41-7F2E-F0ED-018D-C0301416D04A}"/>
              </a:ext>
            </a:extLst>
          </p:cNvPr>
          <p:cNvCxnSpPr>
            <a:cxnSpLocks/>
          </p:cNvCxnSpPr>
          <p:nvPr/>
        </p:nvCxnSpPr>
        <p:spPr>
          <a:xfrm rot="16200000" flipV="1">
            <a:off x="2469198" y="-69712"/>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225" name="矩形">
            <a:extLst>
              <a:ext uri="{FF2B5EF4-FFF2-40B4-BE49-F238E27FC236}">
                <a16:creationId xmlns:a16="http://schemas.microsoft.com/office/drawing/2014/main" id="{228FBBF1-79F7-006F-AF9D-C0E779DE1A05}"/>
              </a:ext>
            </a:extLst>
          </p:cNvPr>
          <p:cNvSpPr/>
          <p:nvPr/>
        </p:nvSpPr>
        <p:spPr>
          <a:xfrm>
            <a:off x="4217168" y="191327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S11</a:t>
            </a:r>
          </a:p>
        </p:txBody>
      </p:sp>
      <p:sp>
        <p:nvSpPr>
          <p:cNvPr id="228" name="直线">
            <a:extLst>
              <a:ext uri="{FF2B5EF4-FFF2-40B4-BE49-F238E27FC236}">
                <a16:creationId xmlns:a16="http://schemas.microsoft.com/office/drawing/2014/main" id="{06E87C59-65D5-1CD5-1944-B96B6B995555}"/>
              </a:ext>
            </a:extLst>
          </p:cNvPr>
          <p:cNvSpPr/>
          <p:nvPr/>
        </p:nvSpPr>
        <p:spPr>
          <a:xfrm>
            <a:off x="4407568" y="2238572"/>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29" name="TextBox 228">
            <a:extLst>
              <a:ext uri="{FF2B5EF4-FFF2-40B4-BE49-F238E27FC236}">
                <a16:creationId xmlns:a16="http://schemas.microsoft.com/office/drawing/2014/main" id="{A31C9B9D-225F-FEC0-EABA-8FEC762A615C}"/>
              </a:ext>
            </a:extLst>
          </p:cNvPr>
          <p:cNvSpPr txBox="1"/>
          <p:nvPr/>
        </p:nvSpPr>
        <p:spPr>
          <a:xfrm>
            <a:off x="1031053" y="5047435"/>
            <a:ext cx="2943616" cy="477054"/>
          </a:xfrm>
          <a:prstGeom prst="rect">
            <a:avLst/>
          </a:prstGeom>
          <a:noFill/>
        </p:spPr>
        <p:txBody>
          <a:bodyPr wrap="square" rtlCol="0">
            <a:spAutoFit/>
          </a:bodyPr>
          <a:lstStyle/>
          <a:p>
            <a:r>
              <a:rPr lang="en-US" sz="2500" b="1" dirty="0"/>
              <a:t>TLB Miss at Stack 5</a:t>
            </a:r>
          </a:p>
        </p:txBody>
      </p:sp>
      <p:sp>
        <p:nvSpPr>
          <p:cNvPr id="257" name="矩形">
            <a:extLst>
              <a:ext uri="{FF2B5EF4-FFF2-40B4-BE49-F238E27FC236}">
                <a16:creationId xmlns:a16="http://schemas.microsoft.com/office/drawing/2014/main" id="{5E5FADED-D0F0-43DF-0FCC-C363F9725BC6}"/>
              </a:ext>
            </a:extLst>
          </p:cNvPr>
          <p:cNvSpPr/>
          <p:nvPr/>
        </p:nvSpPr>
        <p:spPr>
          <a:xfrm>
            <a:off x="4213239" y="1913945"/>
            <a:ext cx="374873" cy="374285"/>
          </a:xfrm>
          <a:prstGeom prst="rect">
            <a:avLst/>
          </a:prstGeom>
          <a:noFill/>
          <a:ln w="19050" cap="flat" cmpd="sng">
            <a:solidFill>
              <a:srgbClr val="FF0000"/>
            </a:solidFill>
            <a:prstDash val="solid"/>
            <a:miter/>
          </a:ln>
        </p:spPr>
        <p:txBody>
          <a:bodyPr vert="horz" wrap="square" lIns="0" tIns="45720" rIns="0" bIns="45720" anchor="ctr" anchorCtr="0"/>
          <a:lstStyle/>
          <a:p>
            <a:pPr algn="ctr"/>
            <a:endParaRPr lang="en-US" altLang="en-US" b="1" dirty="0">
              <a:solidFill>
                <a:schemeClr val="bg1"/>
              </a:solidFill>
              <a:latin typeface="Times New Roman" panose="02020603050405020304" charset="0"/>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sp>
        <p:nvSpPr>
          <p:cNvPr id="259" name="矩形">
            <a:extLst>
              <a:ext uri="{FF2B5EF4-FFF2-40B4-BE49-F238E27FC236}">
                <a16:creationId xmlns:a16="http://schemas.microsoft.com/office/drawing/2014/main" id="{C772354A-5B77-F52C-2C2B-E69C58AD8129}"/>
              </a:ext>
            </a:extLst>
          </p:cNvPr>
          <p:cNvSpPr/>
          <p:nvPr/>
        </p:nvSpPr>
        <p:spPr>
          <a:xfrm>
            <a:off x="1241825" y="1839002"/>
            <a:ext cx="374873" cy="393678"/>
          </a:xfrm>
          <a:prstGeom prst="rect">
            <a:avLst/>
          </a:prstGeom>
          <a:noFill/>
          <a:ln w="19050" cap="flat" cmpd="sng">
            <a:solidFill>
              <a:srgbClr val="FF0000"/>
            </a:solidFill>
            <a:prstDash val="solid"/>
            <a:miter/>
          </a:ln>
        </p:spPr>
        <p:txBody>
          <a:bodyPr vert="horz" wrap="square" lIns="0" tIns="45720" rIns="0" bIns="45720" anchor="ctr" anchorCtr="0"/>
          <a:lstStyle/>
          <a:p>
            <a:pPr algn="ctr"/>
            <a:endParaRPr lang="en-US" altLang="en-US" b="1" dirty="0">
              <a:solidFill>
                <a:schemeClr val="bg1"/>
              </a:solidFill>
              <a:latin typeface="Times New Roman" panose="02020603050405020304" charset="0"/>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sp>
        <p:nvSpPr>
          <p:cNvPr id="262" name="Rounded Rectangle 261">
            <a:extLst>
              <a:ext uri="{FF2B5EF4-FFF2-40B4-BE49-F238E27FC236}">
                <a16:creationId xmlns:a16="http://schemas.microsoft.com/office/drawing/2014/main" id="{6FD8EC33-0CFD-AC31-20B0-5A86AA5CDAAE}"/>
              </a:ext>
            </a:extLst>
          </p:cNvPr>
          <p:cNvSpPr/>
          <p:nvPr/>
        </p:nvSpPr>
        <p:spPr>
          <a:xfrm>
            <a:off x="8634774" y="2299168"/>
            <a:ext cx="2052395" cy="344408"/>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cxnSp>
        <p:nvCxnSpPr>
          <p:cNvPr id="137" name="Straight Arrow Connector 136">
            <a:extLst>
              <a:ext uri="{FF2B5EF4-FFF2-40B4-BE49-F238E27FC236}">
                <a16:creationId xmlns:a16="http://schemas.microsoft.com/office/drawing/2014/main" id="{1C4563CF-0E2E-4529-40AA-9A686C11BDE0}"/>
              </a:ext>
            </a:extLst>
          </p:cNvPr>
          <p:cNvCxnSpPr>
            <a:cxnSpLocks/>
          </p:cNvCxnSpPr>
          <p:nvPr/>
        </p:nvCxnSpPr>
        <p:spPr>
          <a:xfrm flipV="1">
            <a:off x="7756821" y="2643576"/>
            <a:ext cx="4105320" cy="22659"/>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57C1980-9C5A-9C08-2BC6-1ADEE94E2253}"/>
              </a:ext>
            </a:extLst>
          </p:cNvPr>
          <p:cNvSpPr txBox="1"/>
          <p:nvPr/>
        </p:nvSpPr>
        <p:spPr>
          <a:xfrm>
            <a:off x="7658753" y="2619925"/>
            <a:ext cx="2073517" cy="477054"/>
          </a:xfrm>
          <a:prstGeom prst="rect">
            <a:avLst/>
          </a:prstGeom>
          <a:noFill/>
        </p:spPr>
        <p:txBody>
          <a:bodyPr wrap="square" rtlCol="0">
            <a:spAutoFit/>
          </a:bodyPr>
          <a:lstStyle/>
          <a:p>
            <a:r>
              <a:rPr lang="en-US" sz="2500" b="1" dirty="0"/>
              <a:t>Cuckoo hash</a:t>
            </a:r>
          </a:p>
        </p:txBody>
      </p:sp>
      <p:sp>
        <p:nvSpPr>
          <p:cNvPr id="6" name="Rounded Rectangle 5">
            <a:extLst>
              <a:ext uri="{FF2B5EF4-FFF2-40B4-BE49-F238E27FC236}">
                <a16:creationId xmlns:a16="http://schemas.microsoft.com/office/drawing/2014/main" id="{C8CE0789-609A-F222-5644-46EEF6804686}"/>
              </a:ext>
            </a:extLst>
          </p:cNvPr>
          <p:cNvSpPr/>
          <p:nvPr/>
        </p:nvSpPr>
        <p:spPr>
          <a:xfrm>
            <a:off x="7776325" y="2295898"/>
            <a:ext cx="865606" cy="357783"/>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15" name="Right Arrow 14">
            <a:extLst>
              <a:ext uri="{FF2B5EF4-FFF2-40B4-BE49-F238E27FC236}">
                <a16:creationId xmlns:a16="http://schemas.microsoft.com/office/drawing/2014/main" id="{BF5F5D4B-EA17-9597-72D0-AED0788839DD}"/>
              </a:ext>
            </a:extLst>
          </p:cNvPr>
          <p:cNvSpPr/>
          <p:nvPr/>
        </p:nvSpPr>
        <p:spPr>
          <a:xfrm rot="16200000">
            <a:off x="330109" y="3122165"/>
            <a:ext cx="2192001" cy="424815"/>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F058CD5D-68A7-83EA-38BB-31DD300525B3}"/>
              </a:ext>
            </a:extLst>
          </p:cNvPr>
          <p:cNvSpPr/>
          <p:nvPr/>
        </p:nvSpPr>
        <p:spPr>
          <a:xfrm rot="19169296">
            <a:off x="1191788" y="3148244"/>
            <a:ext cx="3422589" cy="424817"/>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886B953-EE4E-8510-3937-C00516852CBD}"/>
              </a:ext>
            </a:extLst>
          </p:cNvPr>
          <p:cNvSpPr txBox="1"/>
          <p:nvPr/>
        </p:nvSpPr>
        <p:spPr>
          <a:xfrm rot="19151671">
            <a:off x="1895702" y="3314553"/>
            <a:ext cx="1644562" cy="369332"/>
          </a:xfrm>
          <a:prstGeom prst="rect">
            <a:avLst/>
          </a:prstGeom>
          <a:noFill/>
        </p:spPr>
        <p:txBody>
          <a:bodyPr wrap="square" lIns="0" rIns="0" rtlCol="0">
            <a:spAutoFit/>
          </a:bodyPr>
          <a:lstStyle/>
          <a:p>
            <a:r>
              <a:rPr lang="en-US" b="1" dirty="0">
                <a:solidFill>
                  <a:schemeClr val="bg1"/>
                </a:solidFill>
              </a:rPr>
              <a:t>Parallel Access 1</a:t>
            </a:r>
          </a:p>
        </p:txBody>
      </p:sp>
      <p:sp>
        <p:nvSpPr>
          <p:cNvPr id="18" name="TextBox 17">
            <a:extLst>
              <a:ext uri="{FF2B5EF4-FFF2-40B4-BE49-F238E27FC236}">
                <a16:creationId xmlns:a16="http://schemas.microsoft.com/office/drawing/2014/main" id="{0441106F-EB75-0D36-5EDF-4EF6CF3FA1F9}"/>
              </a:ext>
            </a:extLst>
          </p:cNvPr>
          <p:cNvSpPr txBox="1"/>
          <p:nvPr/>
        </p:nvSpPr>
        <p:spPr>
          <a:xfrm rot="16200000">
            <a:off x="596989" y="3184958"/>
            <a:ext cx="1644562" cy="369332"/>
          </a:xfrm>
          <a:prstGeom prst="rect">
            <a:avLst/>
          </a:prstGeom>
          <a:noFill/>
        </p:spPr>
        <p:txBody>
          <a:bodyPr wrap="square" lIns="0" rIns="0" rtlCol="0">
            <a:spAutoFit/>
          </a:bodyPr>
          <a:lstStyle/>
          <a:p>
            <a:r>
              <a:rPr lang="en-US" b="1" dirty="0">
                <a:solidFill>
                  <a:schemeClr val="bg1"/>
                </a:solidFill>
              </a:rPr>
              <a:t>Parallel Access 2</a:t>
            </a:r>
          </a:p>
        </p:txBody>
      </p:sp>
      <p:sp>
        <p:nvSpPr>
          <p:cNvPr id="19" name="TextBox 18">
            <a:extLst>
              <a:ext uri="{FF2B5EF4-FFF2-40B4-BE49-F238E27FC236}">
                <a16:creationId xmlns:a16="http://schemas.microsoft.com/office/drawing/2014/main" id="{66921050-5252-C11D-5312-B3ECAD3744C1}"/>
              </a:ext>
            </a:extLst>
          </p:cNvPr>
          <p:cNvSpPr txBox="1"/>
          <p:nvPr/>
        </p:nvSpPr>
        <p:spPr>
          <a:xfrm>
            <a:off x="5414564" y="1873405"/>
            <a:ext cx="2612565" cy="477054"/>
          </a:xfrm>
          <a:prstGeom prst="rect">
            <a:avLst/>
          </a:prstGeom>
          <a:noFill/>
        </p:spPr>
        <p:txBody>
          <a:bodyPr wrap="square" rtlCol="0">
            <a:spAutoFit/>
          </a:bodyPr>
          <a:lstStyle/>
          <a:p>
            <a:r>
              <a:rPr lang="en-US" sz="2500" dirty="0"/>
              <a:t>Parallel Access 1</a:t>
            </a:r>
          </a:p>
        </p:txBody>
      </p:sp>
      <p:sp>
        <p:nvSpPr>
          <p:cNvPr id="22" name="TextBox 21">
            <a:extLst>
              <a:ext uri="{FF2B5EF4-FFF2-40B4-BE49-F238E27FC236}">
                <a16:creationId xmlns:a16="http://schemas.microsoft.com/office/drawing/2014/main" id="{39FF0E88-786D-E8AB-32D4-F9D195CE7373}"/>
              </a:ext>
            </a:extLst>
          </p:cNvPr>
          <p:cNvSpPr txBox="1"/>
          <p:nvPr/>
        </p:nvSpPr>
        <p:spPr>
          <a:xfrm>
            <a:off x="5421721" y="2277103"/>
            <a:ext cx="2612565" cy="477054"/>
          </a:xfrm>
          <a:prstGeom prst="rect">
            <a:avLst/>
          </a:prstGeom>
          <a:noFill/>
        </p:spPr>
        <p:txBody>
          <a:bodyPr wrap="square" rtlCol="0">
            <a:spAutoFit/>
          </a:bodyPr>
          <a:lstStyle/>
          <a:p>
            <a:r>
              <a:rPr lang="en-US" sz="2500" dirty="0"/>
              <a:t>Parallel Access 2</a:t>
            </a:r>
          </a:p>
        </p:txBody>
      </p:sp>
    </p:spTree>
    <p:custDataLst>
      <p:tags r:id="rId1"/>
    </p:custDataLst>
    <p:extLst>
      <p:ext uri="{BB962C8B-B14F-4D97-AF65-F5344CB8AC3E}">
        <p14:creationId xmlns:p14="http://schemas.microsoft.com/office/powerpoint/2010/main" val="15966190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Benefit and Opportunity</a:t>
            </a:r>
          </a:p>
        </p:txBody>
      </p:sp>
      <p:sp>
        <p:nvSpPr>
          <p:cNvPr id="133" name="Rounded Rectangle 132">
            <a:extLst>
              <a:ext uri="{FF2B5EF4-FFF2-40B4-BE49-F238E27FC236}">
                <a16:creationId xmlns:a16="http://schemas.microsoft.com/office/drawing/2014/main" id="{D1741F48-E8CF-7A54-72D9-6FD0DB21AC35}"/>
              </a:ext>
            </a:extLst>
          </p:cNvPr>
          <p:cNvSpPr/>
          <p:nvPr/>
        </p:nvSpPr>
        <p:spPr>
          <a:xfrm>
            <a:off x="7769168" y="1945336"/>
            <a:ext cx="865606" cy="34045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134" name="Rounded Rectangle 133">
            <a:extLst>
              <a:ext uri="{FF2B5EF4-FFF2-40B4-BE49-F238E27FC236}">
                <a16:creationId xmlns:a16="http://schemas.microsoft.com/office/drawing/2014/main" id="{52E08A53-AE27-EA6A-866E-F5DEF6ABD069}"/>
              </a:ext>
            </a:extLst>
          </p:cNvPr>
          <p:cNvSpPr/>
          <p:nvPr/>
        </p:nvSpPr>
        <p:spPr>
          <a:xfrm>
            <a:off x="8641931" y="1943750"/>
            <a:ext cx="1583360" cy="344408"/>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sp>
        <p:nvSpPr>
          <p:cNvPr id="138" name="TextBox 137">
            <a:extLst>
              <a:ext uri="{FF2B5EF4-FFF2-40B4-BE49-F238E27FC236}">
                <a16:creationId xmlns:a16="http://schemas.microsoft.com/office/drawing/2014/main" id="{2E7E2B1F-6BD8-8E91-F6F2-858C4BECB2D3}"/>
              </a:ext>
            </a:extLst>
          </p:cNvPr>
          <p:cNvSpPr txBox="1"/>
          <p:nvPr/>
        </p:nvSpPr>
        <p:spPr>
          <a:xfrm>
            <a:off x="10770980" y="2217549"/>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155" name="TextBox 154">
            <a:extLst>
              <a:ext uri="{FF2B5EF4-FFF2-40B4-BE49-F238E27FC236}">
                <a16:creationId xmlns:a16="http://schemas.microsoft.com/office/drawing/2014/main" id="{C1ACCAEB-FA21-6746-5B1E-F2FC18678C48}"/>
              </a:ext>
            </a:extLst>
          </p:cNvPr>
          <p:cNvSpPr txBox="1"/>
          <p:nvPr/>
        </p:nvSpPr>
        <p:spPr>
          <a:xfrm>
            <a:off x="7207263" y="1268357"/>
            <a:ext cx="1851138" cy="477054"/>
          </a:xfrm>
          <a:prstGeom prst="rect">
            <a:avLst/>
          </a:prstGeom>
          <a:noFill/>
        </p:spPr>
        <p:txBody>
          <a:bodyPr wrap="square" lIns="0" rIns="0" rtlCol="0">
            <a:spAutoFit/>
          </a:bodyPr>
          <a:lstStyle/>
          <a:p>
            <a:pPr algn="ctr"/>
            <a:r>
              <a:rPr lang="en-US" sz="2500" dirty="0">
                <a:cs typeface="Times New Roman" panose="02020603050405020304" pitchFamily="18" charset="0"/>
              </a:rPr>
              <a:t>Vault Time</a:t>
            </a:r>
          </a:p>
        </p:txBody>
      </p:sp>
      <p:sp>
        <p:nvSpPr>
          <p:cNvPr id="173" name="TextBox 172">
            <a:extLst>
              <a:ext uri="{FF2B5EF4-FFF2-40B4-BE49-F238E27FC236}">
                <a16:creationId xmlns:a16="http://schemas.microsoft.com/office/drawing/2014/main" id="{BE257AB9-59DE-7A2C-D9F1-24AD5ED8D95B}"/>
              </a:ext>
            </a:extLst>
          </p:cNvPr>
          <p:cNvSpPr txBox="1"/>
          <p:nvPr/>
        </p:nvSpPr>
        <p:spPr>
          <a:xfrm>
            <a:off x="8956004" y="1247975"/>
            <a:ext cx="2715380" cy="477054"/>
          </a:xfrm>
          <a:prstGeom prst="rect">
            <a:avLst/>
          </a:prstGeom>
          <a:noFill/>
        </p:spPr>
        <p:txBody>
          <a:bodyPr wrap="square" lIns="0" rIns="0" rtlCol="0">
            <a:spAutoFit/>
          </a:bodyPr>
          <a:lstStyle/>
          <a:p>
            <a:r>
              <a:rPr lang="en-US" sz="2500" dirty="0">
                <a:cs typeface="Times New Roman" panose="02020603050405020304" pitchFamily="18" charset="0"/>
              </a:rPr>
              <a:t>Network Time</a:t>
            </a:r>
          </a:p>
        </p:txBody>
      </p:sp>
      <p:sp>
        <p:nvSpPr>
          <p:cNvPr id="174" name="Left Brace 173">
            <a:extLst>
              <a:ext uri="{FF2B5EF4-FFF2-40B4-BE49-F238E27FC236}">
                <a16:creationId xmlns:a16="http://schemas.microsoft.com/office/drawing/2014/main" id="{E7D3A2CA-340A-45CD-2C9F-E15B3C9E3DAE}"/>
              </a:ext>
            </a:extLst>
          </p:cNvPr>
          <p:cNvSpPr/>
          <p:nvPr/>
        </p:nvSpPr>
        <p:spPr>
          <a:xfrm rot="5400000">
            <a:off x="8057237" y="1352935"/>
            <a:ext cx="269235" cy="865605"/>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5" name="Left Brace 174">
            <a:extLst>
              <a:ext uri="{FF2B5EF4-FFF2-40B4-BE49-F238E27FC236}">
                <a16:creationId xmlns:a16="http://schemas.microsoft.com/office/drawing/2014/main" id="{E9F52C3E-CF35-F329-7F92-F724808346F9}"/>
              </a:ext>
            </a:extLst>
          </p:cNvPr>
          <p:cNvSpPr/>
          <p:nvPr/>
        </p:nvSpPr>
        <p:spPr>
          <a:xfrm rot="5400000">
            <a:off x="9311727" y="1022385"/>
            <a:ext cx="293663" cy="1559631"/>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6" name="直线">
            <a:extLst>
              <a:ext uri="{FF2B5EF4-FFF2-40B4-BE49-F238E27FC236}">
                <a16:creationId xmlns:a16="http://schemas.microsoft.com/office/drawing/2014/main" id="{C7A78CEF-7FFA-8D66-F870-C7558A964F0E}"/>
              </a:ext>
            </a:extLst>
          </p:cNvPr>
          <p:cNvSpPr/>
          <p:nvPr/>
        </p:nvSpPr>
        <p:spPr>
          <a:xfrm rot="21600000" flipH="1">
            <a:off x="3727998" y="2253242"/>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7" name="直线">
            <a:extLst>
              <a:ext uri="{FF2B5EF4-FFF2-40B4-BE49-F238E27FC236}">
                <a16:creationId xmlns:a16="http://schemas.microsoft.com/office/drawing/2014/main" id="{8F332413-3614-DA0E-1385-25914EFB29B6}"/>
              </a:ext>
            </a:extLst>
          </p:cNvPr>
          <p:cNvSpPr/>
          <p:nvPr/>
        </p:nvSpPr>
        <p:spPr>
          <a:xfrm rot="21600000" flipH="1">
            <a:off x="1613512" y="4077497"/>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8" name="直线">
            <a:extLst>
              <a:ext uri="{FF2B5EF4-FFF2-40B4-BE49-F238E27FC236}">
                <a16:creationId xmlns:a16="http://schemas.microsoft.com/office/drawing/2014/main" id="{10535349-512C-E39F-7A3A-781869C8AEF1}"/>
              </a:ext>
            </a:extLst>
          </p:cNvPr>
          <p:cNvSpPr/>
          <p:nvPr/>
        </p:nvSpPr>
        <p:spPr>
          <a:xfrm rot="21600000" flipH="1">
            <a:off x="2459725" y="2986733"/>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9" name="矩形">
            <a:extLst>
              <a:ext uri="{FF2B5EF4-FFF2-40B4-BE49-F238E27FC236}">
                <a16:creationId xmlns:a16="http://schemas.microsoft.com/office/drawing/2014/main" id="{AF689E64-B53B-254E-334C-B4B02492351F}"/>
              </a:ext>
            </a:extLst>
          </p:cNvPr>
          <p:cNvSpPr/>
          <p:nvPr/>
        </p:nvSpPr>
        <p:spPr>
          <a:xfrm>
            <a:off x="1244146" y="184989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80" name="矩形">
            <a:extLst>
              <a:ext uri="{FF2B5EF4-FFF2-40B4-BE49-F238E27FC236}">
                <a16:creationId xmlns:a16="http://schemas.microsoft.com/office/drawing/2014/main" id="{7B4C6853-BAD8-8A8E-E4C2-B8B7430883DB}"/>
              </a:ext>
            </a:extLst>
          </p:cNvPr>
          <p:cNvSpPr/>
          <p:nvPr/>
        </p:nvSpPr>
        <p:spPr>
          <a:xfrm>
            <a:off x="2120432" y="184989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a:t>
            </a: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3</a:t>
            </a:r>
          </a:p>
        </p:txBody>
      </p:sp>
      <p:sp>
        <p:nvSpPr>
          <p:cNvPr id="181" name="矩形">
            <a:extLst>
              <a:ext uri="{FF2B5EF4-FFF2-40B4-BE49-F238E27FC236}">
                <a16:creationId xmlns:a16="http://schemas.microsoft.com/office/drawing/2014/main" id="{F4A3BF7B-9589-0C31-84D6-9A923566FEFA}"/>
              </a:ext>
            </a:extLst>
          </p:cNvPr>
          <p:cNvSpPr/>
          <p:nvPr/>
        </p:nvSpPr>
        <p:spPr>
          <a:xfrm>
            <a:off x="1244146" y="25833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82" name="矩形">
            <a:extLst>
              <a:ext uri="{FF2B5EF4-FFF2-40B4-BE49-F238E27FC236}">
                <a16:creationId xmlns:a16="http://schemas.microsoft.com/office/drawing/2014/main" id="{DBD32432-DF33-F7EE-B29C-B5826C96E3F0}"/>
              </a:ext>
            </a:extLst>
          </p:cNvPr>
          <p:cNvSpPr/>
          <p:nvPr/>
        </p:nvSpPr>
        <p:spPr>
          <a:xfrm>
            <a:off x="2120432" y="25833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2</a:t>
            </a:r>
          </a:p>
        </p:txBody>
      </p:sp>
      <p:sp>
        <p:nvSpPr>
          <p:cNvPr id="183" name="直线">
            <a:extLst>
              <a:ext uri="{FF2B5EF4-FFF2-40B4-BE49-F238E27FC236}">
                <a16:creationId xmlns:a16="http://schemas.microsoft.com/office/drawing/2014/main" id="{74ADD812-9C98-528E-46E3-FFF9DEFFC0E5}"/>
              </a:ext>
            </a:extLst>
          </p:cNvPr>
          <p:cNvSpPr/>
          <p:nvPr/>
        </p:nvSpPr>
        <p:spPr>
          <a:xfrm>
            <a:off x="1607161" y="2034105"/>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4" name="直线">
            <a:extLst>
              <a:ext uri="{FF2B5EF4-FFF2-40B4-BE49-F238E27FC236}">
                <a16:creationId xmlns:a16="http://schemas.microsoft.com/office/drawing/2014/main" id="{E40646BD-99FC-E6ED-4BA3-2D1BD7E1DB92}"/>
              </a:ext>
            </a:extLst>
          </p:cNvPr>
          <p:cNvSpPr/>
          <p:nvPr/>
        </p:nvSpPr>
        <p:spPr>
          <a:xfrm>
            <a:off x="1626210" y="2768690"/>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5" name="直线">
            <a:extLst>
              <a:ext uri="{FF2B5EF4-FFF2-40B4-BE49-F238E27FC236}">
                <a16:creationId xmlns:a16="http://schemas.microsoft.com/office/drawing/2014/main" id="{2E179AC9-8CBB-E863-5F78-3A24CD10C0BD}"/>
              </a:ext>
            </a:extLst>
          </p:cNvPr>
          <p:cNvSpPr/>
          <p:nvPr/>
        </p:nvSpPr>
        <p:spPr>
          <a:xfrm>
            <a:off x="1423013" y="2228947"/>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6" name="直线">
            <a:extLst>
              <a:ext uri="{FF2B5EF4-FFF2-40B4-BE49-F238E27FC236}">
                <a16:creationId xmlns:a16="http://schemas.microsoft.com/office/drawing/2014/main" id="{C0F1D657-E11B-67C4-30EE-3D2E3E35208A}"/>
              </a:ext>
            </a:extLst>
          </p:cNvPr>
          <p:cNvSpPr/>
          <p:nvPr/>
        </p:nvSpPr>
        <p:spPr>
          <a:xfrm>
            <a:off x="2305650" y="2222597"/>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7" name="直线">
            <a:extLst>
              <a:ext uri="{FF2B5EF4-FFF2-40B4-BE49-F238E27FC236}">
                <a16:creationId xmlns:a16="http://schemas.microsoft.com/office/drawing/2014/main" id="{1CD3E495-B4EA-9AD6-0C35-248E7FA34557}"/>
              </a:ext>
            </a:extLst>
          </p:cNvPr>
          <p:cNvSpPr/>
          <p:nvPr/>
        </p:nvSpPr>
        <p:spPr>
          <a:xfrm>
            <a:off x="1607161" y="2216248"/>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8" name="直线">
            <a:extLst>
              <a:ext uri="{FF2B5EF4-FFF2-40B4-BE49-F238E27FC236}">
                <a16:creationId xmlns:a16="http://schemas.microsoft.com/office/drawing/2014/main" id="{595DC01E-F0DC-FA94-9C5E-5FA33FD7ABF6}"/>
              </a:ext>
            </a:extLst>
          </p:cNvPr>
          <p:cNvSpPr/>
          <p:nvPr/>
        </p:nvSpPr>
        <p:spPr>
          <a:xfrm rot="21600000" flipH="1">
            <a:off x="1613511" y="2228947"/>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9" name="矩形">
            <a:extLst>
              <a:ext uri="{FF2B5EF4-FFF2-40B4-BE49-F238E27FC236}">
                <a16:creationId xmlns:a16="http://schemas.microsoft.com/office/drawing/2014/main" id="{5720EE8D-C52F-1CCE-8C4F-F65F39DD5A02}"/>
              </a:ext>
            </a:extLst>
          </p:cNvPr>
          <p:cNvSpPr/>
          <p:nvPr/>
        </p:nvSpPr>
        <p:spPr>
          <a:xfrm>
            <a:off x="3346064" y="186586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0" name="矩形">
            <a:extLst>
              <a:ext uri="{FF2B5EF4-FFF2-40B4-BE49-F238E27FC236}">
                <a16:creationId xmlns:a16="http://schemas.microsoft.com/office/drawing/2014/main" id="{1BFB3D86-F146-9D2A-10CA-2F2FC487FB30}"/>
              </a:ext>
            </a:extLst>
          </p:cNvPr>
          <p:cNvSpPr/>
          <p:nvPr/>
        </p:nvSpPr>
        <p:spPr>
          <a:xfrm>
            <a:off x="3346064" y="259292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S9</a:t>
            </a:r>
          </a:p>
        </p:txBody>
      </p:sp>
      <p:sp>
        <p:nvSpPr>
          <p:cNvPr id="191" name="直线">
            <a:extLst>
              <a:ext uri="{FF2B5EF4-FFF2-40B4-BE49-F238E27FC236}">
                <a16:creationId xmlns:a16="http://schemas.microsoft.com/office/drawing/2014/main" id="{8AE20164-D6C3-6A32-34AD-942ADC0ADB82}"/>
              </a:ext>
            </a:extLst>
          </p:cNvPr>
          <p:cNvSpPr/>
          <p:nvPr/>
        </p:nvSpPr>
        <p:spPr>
          <a:xfrm>
            <a:off x="3709079" y="2050080"/>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2" name="直线">
            <a:extLst>
              <a:ext uri="{FF2B5EF4-FFF2-40B4-BE49-F238E27FC236}">
                <a16:creationId xmlns:a16="http://schemas.microsoft.com/office/drawing/2014/main" id="{807B3E4C-E39C-7E9A-37C3-FC6ECD31BF78}"/>
              </a:ext>
            </a:extLst>
          </p:cNvPr>
          <p:cNvSpPr/>
          <p:nvPr/>
        </p:nvSpPr>
        <p:spPr>
          <a:xfrm>
            <a:off x="3728128" y="278466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3" name="直线">
            <a:extLst>
              <a:ext uri="{FF2B5EF4-FFF2-40B4-BE49-F238E27FC236}">
                <a16:creationId xmlns:a16="http://schemas.microsoft.com/office/drawing/2014/main" id="{7D9D774E-A7A4-55E3-3637-0098AA755289}"/>
              </a:ext>
            </a:extLst>
          </p:cNvPr>
          <p:cNvSpPr/>
          <p:nvPr/>
        </p:nvSpPr>
        <p:spPr>
          <a:xfrm>
            <a:off x="3524931" y="2244921"/>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4" name="直线">
            <a:extLst>
              <a:ext uri="{FF2B5EF4-FFF2-40B4-BE49-F238E27FC236}">
                <a16:creationId xmlns:a16="http://schemas.microsoft.com/office/drawing/2014/main" id="{0ABCCCBA-FA7C-EAB3-C3A8-B058307831B7}"/>
              </a:ext>
            </a:extLst>
          </p:cNvPr>
          <p:cNvSpPr/>
          <p:nvPr/>
        </p:nvSpPr>
        <p:spPr>
          <a:xfrm>
            <a:off x="3709077" y="2221712"/>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5" name="直线">
            <a:extLst>
              <a:ext uri="{FF2B5EF4-FFF2-40B4-BE49-F238E27FC236}">
                <a16:creationId xmlns:a16="http://schemas.microsoft.com/office/drawing/2014/main" id="{9FA916C6-4C2E-5F67-5161-89D2C7CDE20E}"/>
              </a:ext>
            </a:extLst>
          </p:cNvPr>
          <p:cNvSpPr/>
          <p:nvPr/>
        </p:nvSpPr>
        <p:spPr>
          <a:xfrm>
            <a:off x="2502497" y="2044801"/>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6" name="矩形">
            <a:extLst>
              <a:ext uri="{FF2B5EF4-FFF2-40B4-BE49-F238E27FC236}">
                <a16:creationId xmlns:a16="http://schemas.microsoft.com/office/drawing/2014/main" id="{A37A2CB9-11AC-40DD-888D-79767F5D185E}"/>
              </a:ext>
            </a:extLst>
          </p:cNvPr>
          <p:cNvSpPr/>
          <p:nvPr/>
        </p:nvSpPr>
        <p:spPr>
          <a:xfrm>
            <a:off x="1237897" y="368511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7" name="矩形">
            <a:extLst>
              <a:ext uri="{FF2B5EF4-FFF2-40B4-BE49-F238E27FC236}">
                <a16:creationId xmlns:a16="http://schemas.microsoft.com/office/drawing/2014/main" id="{2C35C020-F87A-59E6-2DE5-767934F7A172}"/>
              </a:ext>
            </a:extLst>
          </p:cNvPr>
          <p:cNvSpPr/>
          <p:nvPr/>
        </p:nvSpPr>
        <p:spPr>
          <a:xfrm>
            <a:off x="2114183" y="368511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a:t>
            </a:r>
            <a:r>
              <a:rPr lang="en-US" altLang="en-US" b="1" dirty="0">
                <a:solidFill>
                  <a:schemeClr val="bg1"/>
                </a:solidFill>
                <a:ea typeface="Droid Sans Fallback" panose="020B0502000000000001" charset="-122"/>
                <a:cs typeface="Antykwa Poltawskiego Light" panose="00000400000000000000" charset="0"/>
              </a:rPr>
              <a:t>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8" name="矩形">
            <a:extLst>
              <a:ext uri="{FF2B5EF4-FFF2-40B4-BE49-F238E27FC236}">
                <a16:creationId xmlns:a16="http://schemas.microsoft.com/office/drawing/2014/main" id="{836A043F-933D-A38D-7C3E-B0FB2E38E5A9}"/>
              </a:ext>
            </a:extLst>
          </p:cNvPr>
          <p:cNvSpPr/>
          <p:nvPr/>
        </p:nvSpPr>
        <p:spPr>
          <a:xfrm>
            <a:off x="1237897" y="44185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9" name="矩形">
            <a:extLst>
              <a:ext uri="{FF2B5EF4-FFF2-40B4-BE49-F238E27FC236}">
                <a16:creationId xmlns:a16="http://schemas.microsoft.com/office/drawing/2014/main" id="{02A5A176-B545-3740-2AB1-E808D65A4C28}"/>
              </a:ext>
            </a:extLst>
          </p:cNvPr>
          <p:cNvSpPr/>
          <p:nvPr/>
        </p:nvSpPr>
        <p:spPr>
          <a:xfrm>
            <a:off x="2114183" y="44185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00" name="直线">
            <a:extLst>
              <a:ext uri="{FF2B5EF4-FFF2-40B4-BE49-F238E27FC236}">
                <a16:creationId xmlns:a16="http://schemas.microsoft.com/office/drawing/2014/main" id="{E280AB94-18E5-1895-6557-504980438A62}"/>
              </a:ext>
            </a:extLst>
          </p:cNvPr>
          <p:cNvSpPr/>
          <p:nvPr/>
        </p:nvSpPr>
        <p:spPr>
          <a:xfrm>
            <a:off x="1600911" y="386933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1" name="直线">
            <a:extLst>
              <a:ext uri="{FF2B5EF4-FFF2-40B4-BE49-F238E27FC236}">
                <a16:creationId xmlns:a16="http://schemas.microsoft.com/office/drawing/2014/main" id="{A8DA52C3-7DFA-DA53-5190-46B052DD9E23}"/>
              </a:ext>
            </a:extLst>
          </p:cNvPr>
          <p:cNvSpPr/>
          <p:nvPr/>
        </p:nvSpPr>
        <p:spPr>
          <a:xfrm>
            <a:off x="1619961" y="4603915"/>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2" name="直线">
            <a:extLst>
              <a:ext uri="{FF2B5EF4-FFF2-40B4-BE49-F238E27FC236}">
                <a16:creationId xmlns:a16="http://schemas.microsoft.com/office/drawing/2014/main" id="{34B6BB4F-51F5-8A2A-85E6-410730B7A8B9}"/>
              </a:ext>
            </a:extLst>
          </p:cNvPr>
          <p:cNvSpPr/>
          <p:nvPr/>
        </p:nvSpPr>
        <p:spPr>
          <a:xfrm>
            <a:off x="1416764" y="4064176"/>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3" name="直线">
            <a:extLst>
              <a:ext uri="{FF2B5EF4-FFF2-40B4-BE49-F238E27FC236}">
                <a16:creationId xmlns:a16="http://schemas.microsoft.com/office/drawing/2014/main" id="{E4338DB1-E6C5-7500-F26C-316D4EF8ECD2}"/>
              </a:ext>
            </a:extLst>
          </p:cNvPr>
          <p:cNvSpPr/>
          <p:nvPr/>
        </p:nvSpPr>
        <p:spPr>
          <a:xfrm>
            <a:off x="2299400" y="4057826"/>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4" name="直线">
            <a:extLst>
              <a:ext uri="{FF2B5EF4-FFF2-40B4-BE49-F238E27FC236}">
                <a16:creationId xmlns:a16="http://schemas.microsoft.com/office/drawing/2014/main" id="{A4F27175-BAF4-25C9-A239-3B88ACEB23E8}"/>
              </a:ext>
            </a:extLst>
          </p:cNvPr>
          <p:cNvSpPr/>
          <p:nvPr/>
        </p:nvSpPr>
        <p:spPr>
          <a:xfrm>
            <a:off x="1600911" y="4051476"/>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5" name="矩形">
            <a:extLst>
              <a:ext uri="{FF2B5EF4-FFF2-40B4-BE49-F238E27FC236}">
                <a16:creationId xmlns:a16="http://schemas.microsoft.com/office/drawing/2014/main" id="{9E45F4AF-4F82-E9BD-15F4-89F3AD1F3807}"/>
              </a:ext>
            </a:extLst>
          </p:cNvPr>
          <p:cNvSpPr/>
          <p:nvPr/>
        </p:nvSpPr>
        <p:spPr>
          <a:xfrm>
            <a:off x="3339813" y="37010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206" name="矩形">
            <a:extLst>
              <a:ext uri="{FF2B5EF4-FFF2-40B4-BE49-F238E27FC236}">
                <a16:creationId xmlns:a16="http://schemas.microsoft.com/office/drawing/2014/main" id="{554965FE-5002-B8B0-E6BB-FECF99D99157}"/>
              </a:ext>
            </a:extLst>
          </p:cNvPr>
          <p:cNvSpPr/>
          <p:nvPr/>
        </p:nvSpPr>
        <p:spPr>
          <a:xfrm>
            <a:off x="4224538" y="370186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207" name="矩形">
            <a:extLst>
              <a:ext uri="{FF2B5EF4-FFF2-40B4-BE49-F238E27FC236}">
                <a16:creationId xmlns:a16="http://schemas.microsoft.com/office/drawing/2014/main" id="{D3D26F96-1957-D052-5102-ECD751277C26}"/>
              </a:ext>
            </a:extLst>
          </p:cNvPr>
          <p:cNvSpPr/>
          <p:nvPr/>
        </p:nvSpPr>
        <p:spPr>
          <a:xfrm>
            <a:off x="3339813" y="44345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208" name="矩形">
            <a:extLst>
              <a:ext uri="{FF2B5EF4-FFF2-40B4-BE49-F238E27FC236}">
                <a16:creationId xmlns:a16="http://schemas.microsoft.com/office/drawing/2014/main" id="{61C64C3B-B22A-9F35-C5C8-67657DCB8189}"/>
              </a:ext>
            </a:extLst>
          </p:cNvPr>
          <p:cNvSpPr/>
          <p:nvPr/>
        </p:nvSpPr>
        <p:spPr>
          <a:xfrm>
            <a:off x="4224538" y="4447263"/>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09" name="直线">
            <a:extLst>
              <a:ext uri="{FF2B5EF4-FFF2-40B4-BE49-F238E27FC236}">
                <a16:creationId xmlns:a16="http://schemas.microsoft.com/office/drawing/2014/main" id="{0405D817-A8B9-8131-FF48-3E0C81D4986A}"/>
              </a:ext>
            </a:extLst>
          </p:cNvPr>
          <p:cNvSpPr/>
          <p:nvPr/>
        </p:nvSpPr>
        <p:spPr>
          <a:xfrm>
            <a:off x="3702827" y="388530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0" name="直线">
            <a:extLst>
              <a:ext uri="{FF2B5EF4-FFF2-40B4-BE49-F238E27FC236}">
                <a16:creationId xmlns:a16="http://schemas.microsoft.com/office/drawing/2014/main" id="{5467CD60-2878-9A36-F9C1-007E349118A5}"/>
              </a:ext>
            </a:extLst>
          </p:cNvPr>
          <p:cNvSpPr/>
          <p:nvPr/>
        </p:nvSpPr>
        <p:spPr>
          <a:xfrm>
            <a:off x="3721878" y="4589411"/>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1" name="直线">
            <a:extLst>
              <a:ext uri="{FF2B5EF4-FFF2-40B4-BE49-F238E27FC236}">
                <a16:creationId xmlns:a16="http://schemas.microsoft.com/office/drawing/2014/main" id="{4E2060C6-A437-ECE5-70D5-56A53DF1E805}"/>
              </a:ext>
            </a:extLst>
          </p:cNvPr>
          <p:cNvSpPr/>
          <p:nvPr/>
        </p:nvSpPr>
        <p:spPr>
          <a:xfrm>
            <a:off x="3518681" y="4080151"/>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2" name="直线">
            <a:extLst>
              <a:ext uri="{FF2B5EF4-FFF2-40B4-BE49-F238E27FC236}">
                <a16:creationId xmlns:a16="http://schemas.microsoft.com/office/drawing/2014/main" id="{8FB04AF3-BC5E-60E4-A158-47DBB848F414}"/>
              </a:ext>
            </a:extLst>
          </p:cNvPr>
          <p:cNvSpPr/>
          <p:nvPr/>
        </p:nvSpPr>
        <p:spPr>
          <a:xfrm>
            <a:off x="4401317" y="4073800"/>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3" name="直线">
            <a:extLst>
              <a:ext uri="{FF2B5EF4-FFF2-40B4-BE49-F238E27FC236}">
                <a16:creationId xmlns:a16="http://schemas.microsoft.com/office/drawing/2014/main" id="{11A3AF30-18CA-C816-1965-C7B62429398B}"/>
              </a:ext>
            </a:extLst>
          </p:cNvPr>
          <p:cNvSpPr/>
          <p:nvPr/>
        </p:nvSpPr>
        <p:spPr>
          <a:xfrm>
            <a:off x="3702827" y="4067451"/>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4" name="直线">
            <a:extLst>
              <a:ext uri="{FF2B5EF4-FFF2-40B4-BE49-F238E27FC236}">
                <a16:creationId xmlns:a16="http://schemas.microsoft.com/office/drawing/2014/main" id="{02DE80BB-B03B-7567-079C-3350480E40BB}"/>
              </a:ext>
            </a:extLst>
          </p:cNvPr>
          <p:cNvSpPr/>
          <p:nvPr/>
        </p:nvSpPr>
        <p:spPr>
          <a:xfrm rot="21600000" flipH="1">
            <a:off x="3709178" y="4080151"/>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5" name="直线">
            <a:extLst>
              <a:ext uri="{FF2B5EF4-FFF2-40B4-BE49-F238E27FC236}">
                <a16:creationId xmlns:a16="http://schemas.microsoft.com/office/drawing/2014/main" id="{807D329F-5048-E2F8-F833-5A668B8D235A}"/>
              </a:ext>
            </a:extLst>
          </p:cNvPr>
          <p:cNvSpPr/>
          <p:nvPr/>
        </p:nvSpPr>
        <p:spPr>
          <a:xfrm>
            <a:off x="2496246" y="4610267"/>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6" name="直线">
            <a:extLst>
              <a:ext uri="{FF2B5EF4-FFF2-40B4-BE49-F238E27FC236}">
                <a16:creationId xmlns:a16="http://schemas.microsoft.com/office/drawing/2014/main" id="{FE1A334A-FF95-AA18-9E4D-A9CE2CF92F8E}"/>
              </a:ext>
            </a:extLst>
          </p:cNvPr>
          <p:cNvSpPr/>
          <p:nvPr/>
        </p:nvSpPr>
        <p:spPr>
          <a:xfrm>
            <a:off x="1416663" y="2965537"/>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7" name="直线">
            <a:extLst>
              <a:ext uri="{FF2B5EF4-FFF2-40B4-BE49-F238E27FC236}">
                <a16:creationId xmlns:a16="http://schemas.microsoft.com/office/drawing/2014/main" id="{C4C98729-4131-F1AE-E6B3-AC425D9907B3}"/>
              </a:ext>
            </a:extLst>
          </p:cNvPr>
          <p:cNvSpPr/>
          <p:nvPr/>
        </p:nvSpPr>
        <p:spPr>
          <a:xfrm>
            <a:off x="4382069" y="2978235"/>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8" name="直线">
            <a:extLst>
              <a:ext uri="{FF2B5EF4-FFF2-40B4-BE49-F238E27FC236}">
                <a16:creationId xmlns:a16="http://schemas.microsoft.com/office/drawing/2014/main" id="{1CDC4740-85E5-8C30-62EA-EF870A2B6DDD}"/>
              </a:ext>
            </a:extLst>
          </p:cNvPr>
          <p:cNvSpPr/>
          <p:nvPr/>
        </p:nvSpPr>
        <p:spPr>
          <a:xfrm>
            <a:off x="2502497" y="2952837"/>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9" name="Rounded Rectangle 218">
            <a:extLst>
              <a:ext uri="{FF2B5EF4-FFF2-40B4-BE49-F238E27FC236}">
                <a16:creationId xmlns:a16="http://schemas.microsoft.com/office/drawing/2014/main" id="{1CE7BB55-7E35-F15E-0AE5-D773010A089C}"/>
              </a:ext>
            </a:extLst>
          </p:cNvPr>
          <p:cNvSpPr/>
          <p:nvPr/>
        </p:nvSpPr>
        <p:spPr>
          <a:xfrm rot="16200000">
            <a:off x="-916940" y="3102430"/>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220" name="Straight Arrow Connector 219">
            <a:extLst>
              <a:ext uri="{FF2B5EF4-FFF2-40B4-BE49-F238E27FC236}">
                <a16:creationId xmlns:a16="http://schemas.microsoft.com/office/drawing/2014/main" id="{CFA918E1-FF08-6502-9192-54A19689F41B}"/>
              </a:ext>
            </a:extLst>
          </p:cNvPr>
          <p:cNvCxnSpPr>
            <a:stCxn id="179" idx="1"/>
          </p:cNvCxnSpPr>
          <p:nvPr/>
        </p:nvCxnSpPr>
        <p:spPr>
          <a:xfrm flipH="1">
            <a:off x="764540" y="2047695"/>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221" name="Straight Arrow Connector 220">
            <a:extLst>
              <a:ext uri="{FF2B5EF4-FFF2-40B4-BE49-F238E27FC236}">
                <a16:creationId xmlns:a16="http://schemas.microsoft.com/office/drawing/2014/main" id="{F17D57DE-3E4B-FD01-5B51-507126B5F418}"/>
              </a:ext>
            </a:extLst>
          </p:cNvPr>
          <p:cNvCxnSpPr>
            <a:stCxn id="198" idx="1"/>
          </p:cNvCxnSpPr>
          <p:nvPr/>
        </p:nvCxnSpPr>
        <p:spPr>
          <a:xfrm flipH="1">
            <a:off x="764540" y="4616905"/>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222" name="Elbow Connector 221">
            <a:extLst>
              <a:ext uri="{FF2B5EF4-FFF2-40B4-BE49-F238E27FC236}">
                <a16:creationId xmlns:a16="http://schemas.microsoft.com/office/drawing/2014/main" id="{CA79ECC0-7C2E-2A01-B650-869C50F6AF42}"/>
              </a:ext>
            </a:extLst>
          </p:cNvPr>
          <p:cNvCxnSpPr>
            <a:cxnSpLocks/>
            <a:endCxn id="219" idx="1"/>
          </p:cNvCxnSpPr>
          <p:nvPr/>
        </p:nvCxnSpPr>
        <p:spPr>
          <a:xfrm rot="5400000" flipH="1">
            <a:off x="2470785" y="2888435"/>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223" name="矩形">
            <a:extLst>
              <a:ext uri="{FF2B5EF4-FFF2-40B4-BE49-F238E27FC236}">
                <a16:creationId xmlns:a16="http://schemas.microsoft.com/office/drawing/2014/main" id="{A81DFC89-BD2C-F566-6F99-38555A232D62}"/>
              </a:ext>
            </a:extLst>
          </p:cNvPr>
          <p:cNvSpPr/>
          <p:nvPr/>
        </p:nvSpPr>
        <p:spPr>
          <a:xfrm>
            <a:off x="4218137" y="25939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224" name="Elbow Connector 223">
            <a:extLst>
              <a:ext uri="{FF2B5EF4-FFF2-40B4-BE49-F238E27FC236}">
                <a16:creationId xmlns:a16="http://schemas.microsoft.com/office/drawing/2014/main" id="{4869BD41-7F2E-F0ED-018D-C0301416D04A}"/>
              </a:ext>
            </a:extLst>
          </p:cNvPr>
          <p:cNvCxnSpPr>
            <a:cxnSpLocks/>
          </p:cNvCxnSpPr>
          <p:nvPr/>
        </p:nvCxnSpPr>
        <p:spPr>
          <a:xfrm rot="16200000" flipV="1">
            <a:off x="2469198" y="-69712"/>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225" name="矩形">
            <a:extLst>
              <a:ext uri="{FF2B5EF4-FFF2-40B4-BE49-F238E27FC236}">
                <a16:creationId xmlns:a16="http://schemas.microsoft.com/office/drawing/2014/main" id="{228FBBF1-79F7-006F-AF9D-C0E779DE1A05}"/>
              </a:ext>
            </a:extLst>
          </p:cNvPr>
          <p:cNvSpPr/>
          <p:nvPr/>
        </p:nvSpPr>
        <p:spPr>
          <a:xfrm>
            <a:off x="4217168" y="191327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S11</a:t>
            </a:r>
          </a:p>
        </p:txBody>
      </p:sp>
      <p:sp>
        <p:nvSpPr>
          <p:cNvPr id="228" name="直线">
            <a:extLst>
              <a:ext uri="{FF2B5EF4-FFF2-40B4-BE49-F238E27FC236}">
                <a16:creationId xmlns:a16="http://schemas.microsoft.com/office/drawing/2014/main" id="{06E87C59-65D5-1CD5-1944-B96B6B995555}"/>
              </a:ext>
            </a:extLst>
          </p:cNvPr>
          <p:cNvSpPr/>
          <p:nvPr/>
        </p:nvSpPr>
        <p:spPr>
          <a:xfrm>
            <a:off x="4407568" y="2238572"/>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7" name="矩形">
            <a:extLst>
              <a:ext uri="{FF2B5EF4-FFF2-40B4-BE49-F238E27FC236}">
                <a16:creationId xmlns:a16="http://schemas.microsoft.com/office/drawing/2014/main" id="{5E5FADED-D0F0-43DF-0FCC-C363F9725BC6}"/>
              </a:ext>
            </a:extLst>
          </p:cNvPr>
          <p:cNvSpPr/>
          <p:nvPr/>
        </p:nvSpPr>
        <p:spPr>
          <a:xfrm>
            <a:off x="4213239" y="1913945"/>
            <a:ext cx="374873" cy="374285"/>
          </a:xfrm>
          <a:prstGeom prst="rect">
            <a:avLst/>
          </a:prstGeom>
          <a:noFill/>
          <a:ln w="19050" cap="flat" cmpd="sng">
            <a:solidFill>
              <a:srgbClr val="FF0000"/>
            </a:solidFill>
            <a:prstDash val="solid"/>
            <a:miter/>
          </a:ln>
        </p:spPr>
        <p:txBody>
          <a:bodyPr vert="horz" wrap="square" lIns="0" tIns="45720" rIns="0" bIns="45720" anchor="ctr" anchorCtr="0"/>
          <a:lstStyle/>
          <a:p>
            <a:pPr algn="ctr"/>
            <a:endParaRPr lang="en-US" altLang="en-US" b="1" dirty="0">
              <a:solidFill>
                <a:schemeClr val="bg1"/>
              </a:solidFill>
              <a:latin typeface="Times New Roman" panose="02020603050405020304" charset="0"/>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sp>
        <p:nvSpPr>
          <p:cNvPr id="262" name="Rounded Rectangle 261">
            <a:extLst>
              <a:ext uri="{FF2B5EF4-FFF2-40B4-BE49-F238E27FC236}">
                <a16:creationId xmlns:a16="http://schemas.microsoft.com/office/drawing/2014/main" id="{6FD8EC33-0CFD-AC31-20B0-5A86AA5CDAAE}"/>
              </a:ext>
            </a:extLst>
          </p:cNvPr>
          <p:cNvSpPr/>
          <p:nvPr/>
        </p:nvSpPr>
        <p:spPr>
          <a:xfrm>
            <a:off x="8634774" y="2299168"/>
            <a:ext cx="2052395" cy="344408"/>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cxnSp>
        <p:nvCxnSpPr>
          <p:cNvPr id="137" name="Straight Arrow Connector 136">
            <a:extLst>
              <a:ext uri="{FF2B5EF4-FFF2-40B4-BE49-F238E27FC236}">
                <a16:creationId xmlns:a16="http://schemas.microsoft.com/office/drawing/2014/main" id="{1C4563CF-0E2E-4529-40AA-9A686C11BDE0}"/>
              </a:ext>
            </a:extLst>
          </p:cNvPr>
          <p:cNvCxnSpPr>
            <a:cxnSpLocks/>
          </p:cNvCxnSpPr>
          <p:nvPr/>
        </p:nvCxnSpPr>
        <p:spPr>
          <a:xfrm flipV="1">
            <a:off x="7756821" y="2643576"/>
            <a:ext cx="4105320" cy="22659"/>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C8CE0789-609A-F222-5644-46EEF6804686}"/>
              </a:ext>
            </a:extLst>
          </p:cNvPr>
          <p:cNvSpPr/>
          <p:nvPr/>
        </p:nvSpPr>
        <p:spPr>
          <a:xfrm>
            <a:off x="7776325" y="2295898"/>
            <a:ext cx="865606" cy="357783"/>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16" name="Right Arrow 15">
            <a:extLst>
              <a:ext uri="{FF2B5EF4-FFF2-40B4-BE49-F238E27FC236}">
                <a16:creationId xmlns:a16="http://schemas.microsoft.com/office/drawing/2014/main" id="{F058CD5D-68A7-83EA-38BB-31DD300525B3}"/>
              </a:ext>
            </a:extLst>
          </p:cNvPr>
          <p:cNvSpPr/>
          <p:nvPr/>
        </p:nvSpPr>
        <p:spPr>
          <a:xfrm rot="19169296">
            <a:off x="1191788" y="3148244"/>
            <a:ext cx="3422589" cy="424817"/>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886B953-EE4E-8510-3937-C00516852CBD}"/>
              </a:ext>
            </a:extLst>
          </p:cNvPr>
          <p:cNvSpPr txBox="1"/>
          <p:nvPr/>
        </p:nvSpPr>
        <p:spPr>
          <a:xfrm rot="19151671">
            <a:off x="1895702" y="3314553"/>
            <a:ext cx="1644562" cy="369332"/>
          </a:xfrm>
          <a:prstGeom prst="rect">
            <a:avLst/>
          </a:prstGeom>
          <a:noFill/>
        </p:spPr>
        <p:txBody>
          <a:bodyPr wrap="square" lIns="0" rIns="0" rtlCol="0">
            <a:spAutoFit/>
          </a:bodyPr>
          <a:lstStyle/>
          <a:p>
            <a:r>
              <a:rPr lang="en-US" b="1" dirty="0">
                <a:solidFill>
                  <a:schemeClr val="bg1"/>
                </a:solidFill>
              </a:rPr>
              <a:t>Parallel Access 1</a:t>
            </a:r>
          </a:p>
        </p:txBody>
      </p:sp>
      <p:sp>
        <p:nvSpPr>
          <p:cNvPr id="19" name="TextBox 18">
            <a:extLst>
              <a:ext uri="{FF2B5EF4-FFF2-40B4-BE49-F238E27FC236}">
                <a16:creationId xmlns:a16="http://schemas.microsoft.com/office/drawing/2014/main" id="{66921050-5252-C11D-5312-B3ECAD3744C1}"/>
              </a:ext>
            </a:extLst>
          </p:cNvPr>
          <p:cNvSpPr txBox="1"/>
          <p:nvPr/>
        </p:nvSpPr>
        <p:spPr>
          <a:xfrm>
            <a:off x="5414564" y="1873405"/>
            <a:ext cx="2612565" cy="477054"/>
          </a:xfrm>
          <a:prstGeom prst="rect">
            <a:avLst/>
          </a:prstGeom>
          <a:noFill/>
        </p:spPr>
        <p:txBody>
          <a:bodyPr wrap="square" rtlCol="0">
            <a:spAutoFit/>
          </a:bodyPr>
          <a:lstStyle/>
          <a:p>
            <a:r>
              <a:rPr lang="en-US" sz="2500" dirty="0"/>
              <a:t>Parallel Access 1</a:t>
            </a:r>
          </a:p>
        </p:txBody>
      </p:sp>
      <p:sp>
        <p:nvSpPr>
          <p:cNvPr id="22" name="TextBox 21">
            <a:extLst>
              <a:ext uri="{FF2B5EF4-FFF2-40B4-BE49-F238E27FC236}">
                <a16:creationId xmlns:a16="http://schemas.microsoft.com/office/drawing/2014/main" id="{39FF0E88-786D-E8AB-32D4-F9D195CE7373}"/>
              </a:ext>
            </a:extLst>
          </p:cNvPr>
          <p:cNvSpPr txBox="1"/>
          <p:nvPr/>
        </p:nvSpPr>
        <p:spPr>
          <a:xfrm>
            <a:off x="5421721" y="2277103"/>
            <a:ext cx="2612565" cy="477054"/>
          </a:xfrm>
          <a:prstGeom prst="rect">
            <a:avLst/>
          </a:prstGeom>
          <a:noFill/>
        </p:spPr>
        <p:txBody>
          <a:bodyPr wrap="square" rtlCol="0">
            <a:spAutoFit/>
          </a:bodyPr>
          <a:lstStyle/>
          <a:p>
            <a:r>
              <a:rPr lang="en-US" sz="2500" dirty="0"/>
              <a:t>Parallel Access 2</a:t>
            </a:r>
          </a:p>
        </p:txBody>
      </p:sp>
      <p:cxnSp>
        <p:nvCxnSpPr>
          <p:cNvPr id="4" name="Straight Arrow Connector 3">
            <a:extLst>
              <a:ext uri="{FF2B5EF4-FFF2-40B4-BE49-F238E27FC236}">
                <a16:creationId xmlns:a16="http://schemas.microsoft.com/office/drawing/2014/main" id="{A20BB090-5C80-2D8B-BD06-BD6894206D0C}"/>
              </a:ext>
            </a:extLst>
          </p:cNvPr>
          <p:cNvCxnSpPr>
            <a:cxnSpLocks/>
          </p:cNvCxnSpPr>
          <p:nvPr/>
        </p:nvCxnSpPr>
        <p:spPr>
          <a:xfrm flipV="1">
            <a:off x="9993473" y="3864652"/>
            <a:ext cx="839795" cy="3229"/>
          </a:xfrm>
          <a:prstGeom prst="straightConnector1">
            <a:avLst/>
          </a:prstGeom>
          <a:ln w="28575">
            <a:solidFill>
              <a:srgbClr val="548235"/>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73ED4859-42DE-D119-C7ED-BD5F33FF4A0F}"/>
              </a:ext>
            </a:extLst>
          </p:cNvPr>
          <p:cNvSpPr txBox="1"/>
          <p:nvPr/>
        </p:nvSpPr>
        <p:spPr>
          <a:xfrm>
            <a:off x="9944688" y="3257439"/>
            <a:ext cx="2431419" cy="477054"/>
          </a:xfrm>
          <a:prstGeom prst="rect">
            <a:avLst/>
          </a:prstGeom>
          <a:noFill/>
        </p:spPr>
        <p:txBody>
          <a:bodyPr wrap="square" rtlCol="0">
            <a:spAutoFit/>
          </a:bodyPr>
          <a:lstStyle/>
          <a:p>
            <a:r>
              <a:rPr lang="en-US" sz="2500" i="1" dirty="0">
                <a:solidFill>
                  <a:srgbClr val="548235"/>
                </a:solidFill>
                <a:cs typeface="Times New Roman" panose="02020603050405020304" pitchFamily="18" charset="0"/>
              </a:rPr>
              <a:t>Cycles Saved</a:t>
            </a:r>
          </a:p>
        </p:txBody>
      </p:sp>
      <p:sp>
        <p:nvSpPr>
          <p:cNvPr id="8" name="Rounded Rectangle 7">
            <a:extLst>
              <a:ext uri="{FF2B5EF4-FFF2-40B4-BE49-F238E27FC236}">
                <a16:creationId xmlns:a16="http://schemas.microsoft.com/office/drawing/2014/main" id="{9B788B27-2D48-DD02-7DDF-FD57E4E73394}"/>
              </a:ext>
            </a:extLst>
          </p:cNvPr>
          <p:cNvSpPr/>
          <p:nvPr/>
        </p:nvSpPr>
        <p:spPr>
          <a:xfrm>
            <a:off x="8647445" y="3297076"/>
            <a:ext cx="1171315" cy="346943"/>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sp>
        <p:nvSpPr>
          <p:cNvPr id="9" name="TextBox 8">
            <a:extLst>
              <a:ext uri="{FF2B5EF4-FFF2-40B4-BE49-F238E27FC236}">
                <a16:creationId xmlns:a16="http://schemas.microsoft.com/office/drawing/2014/main" id="{E70F4546-F4A9-EF9A-935D-66632D28CCD2}"/>
              </a:ext>
            </a:extLst>
          </p:cNvPr>
          <p:cNvSpPr txBox="1"/>
          <p:nvPr/>
        </p:nvSpPr>
        <p:spPr>
          <a:xfrm>
            <a:off x="10764619" y="3613115"/>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10" name="Rounded Rectangle 9">
            <a:extLst>
              <a:ext uri="{FF2B5EF4-FFF2-40B4-BE49-F238E27FC236}">
                <a16:creationId xmlns:a16="http://schemas.microsoft.com/office/drawing/2014/main" id="{CB162CDF-B8F7-7F7F-B0B7-B4DE5439BFB5}"/>
              </a:ext>
            </a:extLst>
          </p:cNvPr>
          <p:cNvSpPr/>
          <p:nvPr/>
        </p:nvSpPr>
        <p:spPr>
          <a:xfrm>
            <a:off x="8642736" y="3652137"/>
            <a:ext cx="1350737" cy="353548"/>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sp>
        <p:nvSpPr>
          <p:cNvPr id="11" name="TextBox 10">
            <a:extLst>
              <a:ext uri="{FF2B5EF4-FFF2-40B4-BE49-F238E27FC236}">
                <a16:creationId xmlns:a16="http://schemas.microsoft.com/office/drawing/2014/main" id="{E9F8AEB4-C602-426D-B2E7-7562E4ED92D7}"/>
              </a:ext>
            </a:extLst>
          </p:cNvPr>
          <p:cNvSpPr txBox="1"/>
          <p:nvPr/>
        </p:nvSpPr>
        <p:spPr>
          <a:xfrm>
            <a:off x="6975466" y="3980179"/>
            <a:ext cx="5834268" cy="477054"/>
          </a:xfrm>
          <a:prstGeom prst="rect">
            <a:avLst/>
          </a:prstGeom>
          <a:noFill/>
        </p:spPr>
        <p:txBody>
          <a:bodyPr wrap="square" rtlCol="0">
            <a:spAutoFit/>
          </a:bodyPr>
          <a:lstStyle/>
          <a:p>
            <a:pPr algn="ctr"/>
            <a:r>
              <a:rPr lang="en-US" sz="2500" b="1" dirty="0"/>
              <a:t>Network contention-aware hash </a:t>
            </a:r>
          </a:p>
        </p:txBody>
      </p:sp>
      <p:sp>
        <p:nvSpPr>
          <p:cNvPr id="12" name="Rounded Rectangle 11">
            <a:extLst>
              <a:ext uri="{FF2B5EF4-FFF2-40B4-BE49-F238E27FC236}">
                <a16:creationId xmlns:a16="http://schemas.microsoft.com/office/drawing/2014/main" id="{7FB0E296-5B20-CDA5-1BD7-436DE832C0C2}"/>
              </a:ext>
            </a:extLst>
          </p:cNvPr>
          <p:cNvSpPr/>
          <p:nvPr/>
        </p:nvSpPr>
        <p:spPr>
          <a:xfrm>
            <a:off x="7774682" y="3297339"/>
            <a:ext cx="865606" cy="34045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13" name="Rounded Rectangle 12">
            <a:extLst>
              <a:ext uri="{FF2B5EF4-FFF2-40B4-BE49-F238E27FC236}">
                <a16:creationId xmlns:a16="http://schemas.microsoft.com/office/drawing/2014/main" id="{47C31498-4D56-78B3-44C1-BBE670CAA38A}"/>
              </a:ext>
            </a:extLst>
          </p:cNvPr>
          <p:cNvSpPr/>
          <p:nvPr/>
        </p:nvSpPr>
        <p:spPr>
          <a:xfrm>
            <a:off x="7781839" y="3647901"/>
            <a:ext cx="865606" cy="357783"/>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cxnSp>
        <p:nvCxnSpPr>
          <p:cNvPr id="14" name="Straight Arrow Connector 13">
            <a:extLst>
              <a:ext uri="{FF2B5EF4-FFF2-40B4-BE49-F238E27FC236}">
                <a16:creationId xmlns:a16="http://schemas.microsoft.com/office/drawing/2014/main" id="{FAD004D5-D4CA-47EF-6B24-3E21613F3686}"/>
              </a:ext>
            </a:extLst>
          </p:cNvPr>
          <p:cNvCxnSpPr>
            <a:cxnSpLocks/>
          </p:cNvCxnSpPr>
          <p:nvPr/>
        </p:nvCxnSpPr>
        <p:spPr>
          <a:xfrm flipV="1">
            <a:off x="7766100" y="4004459"/>
            <a:ext cx="4105320" cy="22659"/>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59877FA-AA57-1A66-7CF0-0B187904B8A3}"/>
              </a:ext>
            </a:extLst>
          </p:cNvPr>
          <p:cNvSpPr txBox="1"/>
          <p:nvPr/>
        </p:nvSpPr>
        <p:spPr>
          <a:xfrm>
            <a:off x="5411012" y="3235625"/>
            <a:ext cx="2612565" cy="477054"/>
          </a:xfrm>
          <a:prstGeom prst="rect">
            <a:avLst/>
          </a:prstGeom>
          <a:noFill/>
        </p:spPr>
        <p:txBody>
          <a:bodyPr wrap="square" rtlCol="0">
            <a:spAutoFit/>
          </a:bodyPr>
          <a:lstStyle/>
          <a:p>
            <a:r>
              <a:rPr lang="en-US" sz="2500" dirty="0"/>
              <a:t>Parallel Access 1</a:t>
            </a:r>
          </a:p>
        </p:txBody>
      </p:sp>
      <p:sp>
        <p:nvSpPr>
          <p:cNvPr id="21" name="TextBox 20">
            <a:extLst>
              <a:ext uri="{FF2B5EF4-FFF2-40B4-BE49-F238E27FC236}">
                <a16:creationId xmlns:a16="http://schemas.microsoft.com/office/drawing/2014/main" id="{21CD4205-DF7D-632D-76E6-FDFA0FB3F03B}"/>
              </a:ext>
            </a:extLst>
          </p:cNvPr>
          <p:cNvSpPr txBox="1"/>
          <p:nvPr/>
        </p:nvSpPr>
        <p:spPr>
          <a:xfrm>
            <a:off x="5418169" y="3639323"/>
            <a:ext cx="2612565" cy="477054"/>
          </a:xfrm>
          <a:prstGeom prst="rect">
            <a:avLst/>
          </a:prstGeom>
          <a:noFill/>
        </p:spPr>
        <p:txBody>
          <a:bodyPr wrap="square" rtlCol="0">
            <a:spAutoFit/>
          </a:bodyPr>
          <a:lstStyle/>
          <a:p>
            <a:r>
              <a:rPr lang="en-US" sz="2500" dirty="0"/>
              <a:t>Parallel Access 2</a:t>
            </a:r>
          </a:p>
        </p:txBody>
      </p:sp>
      <p:sp>
        <p:nvSpPr>
          <p:cNvPr id="7" name="TextBox 6">
            <a:extLst>
              <a:ext uri="{FF2B5EF4-FFF2-40B4-BE49-F238E27FC236}">
                <a16:creationId xmlns:a16="http://schemas.microsoft.com/office/drawing/2014/main" id="{8C4BD835-F8BE-E735-8DC6-45003C81184A}"/>
              </a:ext>
            </a:extLst>
          </p:cNvPr>
          <p:cNvSpPr txBox="1"/>
          <p:nvPr/>
        </p:nvSpPr>
        <p:spPr>
          <a:xfrm>
            <a:off x="1031053" y="5047435"/>
            <a:ext cx="2943616" cy="477054"/>
          </a:xfrm>
          <a:prstGeom prst="rect">
            <a:avLst/>
          </a:prstGeom>
          <a:noFill/>
        </p:spPr>
        <p:txBody>
          <a:bodyPr wrap="square" rtlCol="0">
            <a:spAutoFit/>
          </a:bodyPr>
          <a:lstStyle/>
          <a:p>
            <a:r>
              <a:rPr lang="en-US" sz="2500" b="1" dirty="0"/>
              <a:t>TLB Miss at Stack 5</a:t>
            </a:r>
          </a:p>
        </p:txBody>
      </p:sp>
      <p:sp>
        <p:nvSpPr>
          <p:cNvPr id="15" name="TextBox 14">
            <a:extLst>
              <a:ext uri="{FF2B5EF4-FFF2-40B4-BE49-F238E27FC236}">
                <a16:creationId xmlns:a16="http://schemas.microsoft.com/office/drawing/2014/main" id="{7C4B789F-5111-4D53-2A64-785C49DB1522}"/>
              </a:ext>
            </a:extLst>
          </p:cNvPr>
          <p:cNvSpPr txBox="1"/>
          <p:nvPr/>
        </p:nvSpPr>
        <p:spPr>
          <a:xfrm>
            <a:off x="7658753" y="2619925"/>
            <a:ext cx="2073517" cy="477054"/>
          </a:xfrm>
          <a:prstGeom prst="rect">
            <a:avLst/>
          </a:prstGeom>
          <a:noFill/>
        </p:spPr>
        <p:txBody>
          <a:bodyPr wrap="square" rtlCol="0">
            <a:spAutoFit/>
          </a:bodyPr>
          <a:lstStyle/>
          <a:p>
            <a:r>
              <a:rPr lang="en-US" sz="2500" b="1" dirty="0"/>
              <a:t>Cuckoo hash</a:t>
            </a:r>
          </a:p>
        </p:txBody>
      </p:sp>
    </p:spTree>
    <p:extLst>
      <p:ext uri="{BB962C8B-B14F-4D97-AF65-F5344CB8AC3E}">
        <p14:creationId xmlns:p14="http://schemas.microsoft.com/office/powerpoint/2010/main" val="32804773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Elbow Connector 51">
            <a:extLst>
              <a:ext uri="{FF2B5EF4-FFF2-40B4-BE49-F238E27FC236}">
                <a16:creationId xmlns:a16="http://schemas.microsoft.com/office/drawing/2014/main" id="{D671F0C7-948B-1A4C-F17F-DE6366611E53}"/>
              </a:ext>
            </a:extLst>
          </p:cNvPr>
          <p:cNvCxnSpPr>
            <a:cxnSpLocks/>
          </p:cNvCxnSpPr>
          <p:nvPr/>
        </p:nvCxnSpPr>
        <p:spPr>
          <a:xfrm rot="16200000" flipH="1">
            <a:off x="1861186" y="4489906"/>
            <a:ext cx="1885563" cy="281112"/>
          </a:xfrm>
          <a:prstGeom prst="bentConnector3">
            <a:avLst>
              <a:gd name="adj1" fmla="val 1505"/>
            </a:avLst>
          </a:prstGeom>
          <a:ln w="127000">
            <a:solidFill>
              <a:srgbClr val="FF0000">
                <a:alpha val="41527"/>
              </a:srgb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Benefit and Opportunity</a:t>
            </a:r>
          </a:p>
        </p:txBody>
      </p:sp>
      <p:sp>
        <p:nvSpPr>
          <p:cNvPr id="133" name="Rounded Rectangle 132">
            <a:extLst>
              <a:ext uri="{FF2B5EF4-FFF2-40B4-BE49-F238E27FC236}">
                <a16:creationId xmlns:a16="http://schemas.microsoft.com/office/drawing/2014/main" id="{D1741F48-E8CF-7A54-72D9-6FD0DB21AC35}"/>
              </a:ext>
            </a:extLst>
          </p:cNvPr>
          <p:cNvSpPr/>
          <p:nvPr/>
        </p:nvSpPr>
        <p:spPr>
          <a:xfrm>
            <a:off x="7769168" y="1945336"/>
            <a:ext cx="865606" cy="34045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134" name="Rounded Rectangle 133">
            <a:extLst>
              <a:ext uri="{FF2B5EF4-FFF2-40B4-BE49-F238E27FC236}">
                <a16:creationId xmlns:a16="http://schemas.microsoft.com/office/drawing/2014/main" id="{52E08A53-AE27-EA6A-866E-F5DEF6ABD069}"/>
              </a:ext>
            </a:extLst>
          </p:cNvPr>
          <p:cNvSpPr/>
          <p:nvPr/>
        </p:nvSpPr>
        <p:spPr>
          <a:xfrm>
            <a:off x="8641931" y="1943750"/>
            <a:ext cx="1583360" cy="344408"/>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sp>
        <p:nvSpPr>
          <p:cNvPr id="138" name="TextBox 137">
            <a:extLst>
              <a:ext uri="{FF2B5EF4-FFF2-40B4-BE49-F238E27FC236}">
                <a16:creationId xmlns:a16="http://schemas.microsoft.com/office/drawing/2014/main" id="{2E7E2B1F-6BD8-8E91-F6F2-858C4BECB2D3}"/>
              </a:ext>
            </a:extLst>
          </p:cNvPr>
          <p:cNvSpPr txBox="1"/>
          <p:nvPr/>
        </p:nvSpPr>
        <p:spPr>
          <a:xfrm>
            <a:off x="10770980" y="2217549"/>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155" name="TextBox 154">
            <a:extLst>
              <a:ext uri="{FF2B5EF4-FFF2-40B4-BE49-F238E27FC236}">
                <a16:creationId xmlns:a16="http://schemas.microsoft.com/office/drawing/2014/main" id="{C1ACCAEB-FA21-6746-5B1E-F2FC18678C48}"/>
              </a:ext>
            </a:extLst>
          </p:cNvPr>
          <p:cNvSpPr txBox="1"/>
          <p:nvPr/>
        </p:nvSpPr>
        <p:spPr>
          <a:xfrm>
            <a:off x="7207263" y="1268357"/>
            <a:ext cx="1851138" cy="477054"/>
          </a:xfrm>
          <a:prstGeom prst="rect">
            <a:avLst/>
          </a:prstGeom>
          <a:noFill/>
        </p:spPr>
        <p:txBody>
          <a:bodyPr wrap="square" lIns="0" rIns="0" rtlCol="0">
            <a:spAutoFit/>
          </a:bodyPr>
          <a:lstStyle/>
          <a:p>
            <a:pPr algn="ctr"/>
            <a:r>
              <a:rPr lang="en-US" sz="2500" dirty="0">
                <a:cs typeface="Times New Roman" panose="02020603050405020304" pitchFamily="18" charset="0"/>
              </a:rPr>
              <a:t>Vault Time</a:t>
            </a:r>
          </a:p>
        </p:txBody>
      </p:sp>
      <p:sp>
        <p:nvSpPr>
          <p:cNvPr id="173" name="TextBox 172">
            <a:extLst>
              <a:ext uri="{FF2B5EF4-FFF2-40B4-BE49-F238E27FC236}">
                <a16:creationId xmlns:a16="http://schemas.microsoft.com/office/drawing/2014/main" id="{BE257AB9-59DE-7A2C-D9F1-24AD5ED8D95B}"/>
              </a:ext>
            </a:extLst>
          </p:cNvPr>
          <p:cNvSpPr txBox="1"/>
          <p:nvPr/>
        </p:nvSpPr>
        <p:spPr>
          <a:xfrm>
            <a:off x="8956004" y="1247975"/>
            <a:ext cx="2715380" cy="477054"/>
          </a:xfrm>
          <a:prstGeom prst="rect">
            <a:avLst/>
          </a:prstGeom>
          <a:noFill/>
        </p:spPr>
        <p:txBody>
          <a:bodyPr wrap="square" lIns="0" rIns="0" rtlCol="0">
            <a:spAutoFit/>
          </a:bodyPr>
          <a:lstStyle/>
          <a:p>
            <a:r>
              <a:rPr lang="en-US" sz="2500" dirty="0">
                <a:cs typeface="Times New Roman" panose="02020603050405020304" pitchFamily="18" charset="0"/>
              </a:rPr>
              <a:t>Network Time</a:t>
            </a:r>
          </a:p>
        </p:txBody>
      </p:sp>
      <p:sp>
        <p:nvSpPr>
          <p:cNvPr id="174" name="Left Brace 173">
            <a:extLst>
              <a:ext uri="{FF2B5EF4-FFF2-40B4-BE49-F238E27FC236}">
                <a16:creationId xmlns:a16="http://schemas.microsoft.com/office/drawing/2014/main" id="{E7D3A2CA-340A-45CD-2C9F-E15B3C9E3DAE}"/>
              </a:ext>
            </a:extLst>
          </p:cNvPr>
          <p:cNvSpPr/>
          <p:nvPr/>
        </p:nvSpPr>
        <p:spPr>
          <a:xfrm rot="5400000">
            <a:off x="8057237" y="1352935"/>
            <a:ext cx="269235" cy="865605"/>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5" name="Left Brace 174">
            <a:extLst>
              <a:ext uri="{FF2B5EF4-FFF2-40B4-BE49-F238E27FC236}">
                <a16:creationId xmlns:a16="http://schemas.microsoft.com/office/drawing/2014/main" id="{E9F52C3E-CF35-F329-7F92-F724808346F9}"/>
              </a:ext>
            </a:extLst>
          </p:cNvPr>
          <p:cNvSpPr/>
          <p:nvPr/>
        </p:nvSpPr>
        <p:spPr>
          <a:xfrm rot="5400000">
            <a:off x="9311727" y="1022385"/>
            <a:ext cx="293663" cy="1559631"/>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6" name="直线">
            <a:extLst>
              <a:ext uri="{FF2B5EF4-FFF2-40B4-BE49-F238E27FC236}">
                <a16:creationId xmlns:a16="http://schemas.microsoft.com/office/drawing/2014/main" id="{C7A78CEF-7FFA-8D66-F870-C7558A964F0E}"/>
              </a:ext>
            </a:extLst>
          </p:cNvPr>
          <p:cNvSpPr/>
          <p:nvPr/>
        </p:nvSpPr>
        <p:spPr>
          <a:xfrm rot="21600000" flipH="1">
            <a:off x="3727998" y="2253242"/>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7" name="直线">
            <a:extLst>
              <a:ext uri="{FF2B5EF4-FFF2-40B4-BE49-F238E27FC236}">
                <a16:creationId xmlns:a16="http://schemas.microsoft.com/office/drawing/2014/main" id="{8F332413-3614-DA0E-1385-25914EFB29B6}"/>
              </a:ext>
            </a:extLst>
          </p:cNvPr>
          <p:cNvSpPr/>
          <p:nvPr/>
        </p:nvSpPr>
        <p:spPr>
          <a:xfrm rot="21600000" flipH="1">
            <a:off x="1613512" y="4077497"/>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8" name="直线">
            <a:extLst>
              <a:ext uri="{FF2B5EF4-FFF2-40B4-BE49-F238E27FC236}">
                <a16:creationId xmlns:a16="http://schemas.microsoft.com/office/drawing/2014/main" id="{10535349-512C-E39F-7A3A-781869C8AEF1}"/>
              </a:ext>
            </a:extLst>
          </p:cNvPr>
          <p:cNvSpPr/>
          <p:nvPr/>
        </p:nvSpPr>
        <p:spPr>
          <a:xfrm rot="21600000" flipH="1">
            <a:off x="2459725" y="2986733"/>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9" name="矩形">
            <a:extLst>
              <a:ext uri="{FF2B5EF4-FFF2-40B4-BE49-F238E27FC236}">
                <a16:creationId xmlns:a16="http://schemas.microsoft.com/office/drawing/2014/main" id="{AF689E64-B53B-254E-334C-B4B02492351F}"/>
              </a:ext>
            </a:extLst>
          </p:cNvPr>
          <p:cNvSpPr/>
          <p:nvPr/>
        </p:nvSpPr>
        <p:spPr>
          <a:xfrm>
            <a:off x="1244146" y="184989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80" name="矩形">
            <a:extLst>
              <a:ext uri="{FF2B5EF4-FFF2-40B4-BE49-F238E27FC236}">
                <a16:creationId xmlns:a16="http://schemas.microsoft.com/office/drawing/2014/main" id="{7B4C6853-BAD8-8A8E-E4C2-B8B7430883DB}"/>
              </a:ext>
            </a:extLst>
          </p:cNvPr>
          <p:cNvSpPr/>
          <p:nvPr/>
        </p:nvSpPr>
        <p:spPr>
          <a:xfrm>
            <a:off x="2120432" y="184989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a:t>
            </a: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3</a:t>
            </a:r>
          </a:p>
        </p:txBody>
      </p:sp>
      <p:sp>
        <p:nvSpPr>
          <p:cNvPr id="181" name="矩形">
            <a:extLst>
              <a:ext uri="{FF2B5EF4-FFF2-40B4-BE49-F238E27FC236}">
                <a16:creationId xmlns:a16="http://schemas.microsoft.com/office/drawing/2014/main" id="{F4A3BF7B-9589-0C31-84D6-9A923566FEFA}"/>
              </a:ext>
            </a:extLst>
          </p:cNvPr>
          <p:cNvSpPr/>
          <p:nvPr/>
        </p:nvSpPr>
        <p:spPr>
          <a:xfrm>
            <a:off x="1244146" y="25833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82" name="矩形">
            <a:extLst>
              <a:ext uri="{FF2B5EF4-FFF2-40B4-BE49-F238E27FC236}">
                <a16:creationId xmlns:a16="http://schemas.microsoft.com/office/drawing/2014/main" id="{DBD32432-DF33-F7EE-B29C-B5826C96E3F0}"/>
              </a:ext>
            </a:extLst>
          </p:cNvPr>
          <p:cNvSpPr/>
          <p:nvPr/>
        </p:nvSpPr>
        <p:spPr>
          <a:xfrm>
            <a:off x="2120432" y="25833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2</a:t>
            </a:r>
          </a:p>
        </p:txBody>
      </p:sp>
      <p:sp>
        <p:nvSpPr>
          <p:cNvPr id="183" name="直线">
            <a:extLst>
              <a:ext uri="{FF2B5EF4-FFF2-40B4-BE49-F238E27FC236}">
                <a16:creationId xmlns:a16="http://schemas.microsoft.com/office/drawing/2014/main" id="{74ADD812-9C98-528E-46E3-FFF9DEFFC0E5}"/>
              </a:ext>
            </a:extLst>
          </p:cNvPr>
          <p:cNvSpPr/>
          <p:nvPr/>
        </p:nvSpPr>
        <p:spPr>
          <a:xfrm>
            <a:off x="1607161" y="2034105"/>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4" name="直线">
            <a:extLst>
              <a:ext uri="{FF2B5EF4-FFF2-40B4-BE49-F238E27FC236}">
                <a16:creationId xmlns:a16="http://schemas.microsoft.com/office/drawing/2014/main" id="{E40646BD-99FC-E6ED-4BA3-2D1BD7E1DB92}"/>
              </a:ext>
            </a:extLst>
          </p:cNvPr>
          <p:cNvSpPr/>
          <p:nvPr/>
        </p:nvSpPr>
        <p:spPr>
          <a:xfrm>
            <a:off x="1626210" y="2768690"/>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5" name="直线">
            <a:extLst>
              <a:ext uri="{FF2B5EF4-FFF2-40B4-BE49-F238E27FC236}">
                <a16:creationId xmlns:a16="http://schemas.microsoft.com/office/drawing/2014/main" id="{2E179AC9-8CBB-E863-5F78-3A24CD10C0BD}"/>
              </a:ext>
            </a:extLst>
          </p:cNvPr>
          <p:cNvSpPr/>
          <p:nvPr/>
        </p:nvSpPr>
        <p:spPr>
          <a:xfrm>
            <a:off x="1423013" y="2228947"/>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6" name="直线">
            <a:extLst>
              <a:ext uri="{FF2B5EF4-FFF2-40B4-BE49-F238E27FC236}">
                <a16:creationId xmlns:a16="http://schemas.microsoft.com/office/drawing/2014/main" id="{C0F1D657-E11B-67C4-30EE-3D2E3E35208A}"/>
              </a:ext>
            </a:extLst>
          </p:cNvPr>
          <p:cNvSpPr/>
          <p:nvPr/>
        </p:nvSpPr>
        <p:spPr>
          <a:xfrm>
            <a:off x="2305650" y="2222597"/>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7" name="直线">
            <a:extLst>
              <a:ext uri="{FF2B5EF4-FFF2-40B4-BE49-F238E27FC236}">
                <a16:creationId xmlns:a16="http://schemas.microsoft.com/office/drawing/2014/main" id="{1CD3E495-B4EA-9AD6-0C35-248E7FA34557}"/>
              </a:ext>
            </a:extLst>
          </p:cNvPr>
          <p:cNvSpPr/>
          <p:nvPr/>
        </p:nvSpPr>
        <p:spPr>
          <a:xfrm>
            <a:off x="1607161" y="2216248"/>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8" name="直线">
            <a:extLst>
              <a:ext uri="{FF2B5EF4-FFF2-40B4-BE49-F238E27FC236}">
                <a16:creationId xmlns:a16="http://schemas.microsoft.com/office/drawing/2014/main" id="{595DC01E-F0DC-FA94-9C5E-5FA33FD7ABF6}"/>
              </a:ext>
            </a:extLst>
          </p:cNvPr>
          <p:cNvSpPr/>
          <p:nvPr/>
        </p:nvSpPr>
        <p:spPr>
          <a:xfrm rot="21600000" flipH="1">
            <a:off x="1613511" y="2228947"/>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9" name="矩形">
            <a:extLst>
              <a:ext uri="{FF2B5EF4-FFF2-40B4-BE49-F238E27FC236}">
                <a16:creationId xmlns:a16="http://schemas.microsoft.com/office/drawing/2014/main" id="{5720EE8D-C52F-1CCE-8C4F-F65F39DD5A02}"/>
              </a:ext>
            </a:extLst>
          </p:cNvPr>
          <p:cNvSpPr/>
          <p:nvPr/>
        </p:nvSpPr>
        <p:spPr>
          <a:xfrm>
            <a:off x="3346064" y="186586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0" name="矩形">
            <a:extLst>
              <a:ext uri="{FF2B5EF4-FFF2-40B4-BE49-F238E27FC236}">
                <a16:creationId xmlns:a16="http://schemas.microsoft.com/office/drawing/2014/main" id="{1BFB3D86-F146-9D2A-10CA-2F2FC487FB30}"/>
              </a:ext>
            </a:extLst>
          </p:cNvPr>
          <p:cNvSpPr/>
          <p:nvPr/>
        </p:nvSpPr>
        <p:spPr>
          <a:xfrm>
            <a:off x="3346064" y="259292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S9</a:t>
            </a:r>
          </a:p>
        </p:txBody>
      </p:sp>
      <p:sp>
        <p:nvSpPr>
          <p:cNvPr id="191" name="直线">
            <a:extLst>
              <a:ext uri="{FF2B5EF4-FFF2-40B4-BE49-F238E27FC236}">
                <a16:creationId xmlns:a16="http://schemas.microsoft.com/office/drawing/2014/main" id="{8AE20164-D6C3-6A32-34AD-942ADC0ADB82}"/>
              </a:ext>
            </a:extLst>
          </p:cNvPr>
          <p:cNvSpPr/>
          <p:nvPr/>
        </p:nvSpPr>
        <p:spPr>
          <a:xfrm>
            <a:off x="3709079" y="2050080"/>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2" name="直线">
            <a:extLst>
              <a:ext uri="{FF2B5EF4-FFF2-40B4-BE49-F238E27FC236}">
                <a16:creationId xmlns:a16="http://schemas.microsoft.com/office/drawing/2014/main" id="{807B3E4C-E39C-7E9A-37C3-FC6ECD31BF78}"/>
              </a:ext>
            </a:extLst>
          </p:cNvPr>
          <p:cNvSpPr/>
          <p:nvPr/>
        </p:nvSpPr>
        <p:spPr>
          <a:xfrm>
            <a:off x="3728128" y="278466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3" name="直线">
            <a:extLst>
              <a:ext uri="{FF2B5EF4-FFF2-40B4-BE49-F238E27FC236}">
                <a16:creationId xmlns:a16="http://schemas.microsoft.com/office/drawing/2014/main" id="{7D9D774E-A7A4-55E3-3637-0098AA755289}"/>
              </a:ext>
            </a:extLst>
          </p:cNvPr>
          <p:cNvSpPr/>
          <p:nvPr/>
        </p:nvSpPr>
        <p:spPr>
          <a:xfrm>
            <a:off x="3524931" y="2244921"/>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4" name="直线">
            <a:extLst>
              <a:ext uri="{FF2B5EF4-FFF2-40B4-BE49-F238E27FC236}">
                <a16:creationId xmlns:a16="http://schemas.microsoft.com/office/drawing/2014/main" id="{0ABCCCBA-FA7C-EAB3-C3A8-B058307831B7}"/>
              </a:ext>
            </a:extLst>
          </p:cNvPr>
          <p:cNvSpPr/>
          <p:nvPr/>
        </p:nvSpPr>
        <p:spPr>
          <a:xfrm>
            <a:off x="3709077" y="2221712"/>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5" name="直线">
            <a:extLst>
              <a:ext uri="{FF2B5EF4-FFF2-40B4-BE49-F238E27FC236}">
                <a16:creationId xmlns:a16="http://schemas.microsoft.com/office/drawing/2014/main" id="{9FA916C6-4C2E-5F67-5161-89D2C7CDE20E}"/>
              </a:ext>
            </a:extLst>
          </p:cNvPr>
          <p:cNvSpPr/>
          <p:nvPr/>
        </p:nvSpPr>
        <p:spPr>
          <a:xfrm>
            <a:off x="2502497" y="2044801"/>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6" name="矩形">
            <a:extLst>
              <a:ext uri="{FF2B5EF4-FFF2-40B4-BE49-F238E27FC236}">
                <a16:creationId xmlns:a16="http://schemas.microsoft.com/office/drawing/2014/main" id="{A37A2CB9-11AC-40DD-888D-79767F5D185E}"/>
              </a:ext>
            </a:extLst>
          </p:cNvPr>
          <p:cNvSpPr/>
          <p:nvPr/>
        </p:nvSpPr>
        <p:spPr>
          <a:xfrm>
            <a:off x="1237897" y="368511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7" name="矩形">
            <a:extLst>
              <a:ext uri="{FF2B5EF4-FFF2-40B4-BE49-F238E27FC236}">
                <a16:creationId xmlns:a16="http://schemas.microsoft.com/office/drawing/2014/main" id="{2C35C020-F87A-59E6-2DE5-767934F7A172}"/>
              </a:ext>
            </a:extLst>
          </p:cNvPr>
          <p:cNvSpPr/>
          <p:nvPr/>
        </p:nvSpPr>
        <p:spPr>
          <a:xfrm>
            <a:off x="2114183" y="368511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a:t>
            </a:r>
            <a:r>
              <a:rPr lang="en-US" altLang="en-US" b="1" dirty="0">
                <a:solidFill>
                  <a:schemeClr val="bg1"/>
                </a:solidFill>
                <a:ea typeface="Droid Sans Fallback" panose="020B0502000000000001" charset="-122"/>
                <a:cs typeface="Antykwa Poltawskiego Light" panose="00000400000000000000" charset="0"/>
              </a:rPr>
              <a:t>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8" name="矩形">
            <a:extLst>
              <a:ext uri="{FF2B5EF4-FFF2-40B4-BE49-F238E27FC236}">
                <a16:creationId xmlns:a16="http://schemas.microsoft.com/office/drawing/2014/main" id="{836A043F-933D-A38D-7C3E-B0FB2E38E5A9}"/>
              </a:ext>
            </a:extLst>
          </p:cNvPr>
          <p:cNvSpPr/>
          <p:nvPr/>
        </p:nvSpPr>
        <p:spPr>
          <a:xfrm>
            <a:off x="1237897" y="44185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9" name="矩形">
            <a:extLst>
              <a:ext uri="{FF2B5EF4-FFF2-40B4-BE49-F238E27FC236}">
                <a16:creationId xmlns:a16="http://schemas.microsoft.com/office/drawing/2014/main" id="{02A5A176-B545-3740-2AB1-E808D65A4C28}"/>
              </a:ext>
            </a:extLst>
          </p:cNvPr>
          <p:cNvSpPr/>
          <p:nvPr/>
        </p:nvSpPr>
        <p:spPr>
          <a:xfrm>
            <a:off x="2114183" y="44185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00" name="直线">
            <a:extLst>
              <a:ext uri="{FF2B5EF4-FFF2-40B4-BE49-F238E27FC236}">
                <a16:creationId xmlns:a16="http://schemas.microsoft.com/office/drawing/2014/main" id="{E280AB94-18E5-1895-6557-504980438A62}"/>
              </a:ext>
            </a:extLst>
          </p:cNvPr>
          <p:cNvSpPr/>
          <p:nvPr/>
        </p:nvSpPr>
        <p:spPr>
          <a:xfrm>
            <a:off x="1600911" y="386933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1" name="直线">
            <a:extLst>
              <a:ext uri="{FF2B5EF4-FFF2-40B4-BE49-F238E27FC236}">
                <a16:creationId xmlns:a16="http://schemas.microsoft.com/office/drawing/2014/main" id="{A8DA52C3-7DFA-DA53-5190-46B052DD9E23}"/>
              </a:ext>
            </a:extLst>
          </p:cNvPr>
          <p:cNvSpPr/>
          <p:nvPr/>
        </p:nvSpPr>
        <p:spPr>
          <a:xfrm>
            <a:off x="1619961" y="4603915"/>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2" name="直线">
            <a:extLst>
              <a:ext uri="{FF2B5EF4-FFF2-40B4-BE49-F238E27FC236}">
                <a16:creationId xmlns:a16="http://schemas.microsoft.com/office/drawing/2014/main" id="{34B6BB4F-51F5-8A2A-85E6-410730B7A8B9}"/>
              </a:ext>
            </a:extLst>
          </p:cNvPr>
          <p:cNvSpPr/>
          <p:nvPr/>
        </p:nvSpPr>
        <p:spPr>
          <a:xfrm>
            <a:off x="1416764" y="4064176"/>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3" name="直线">
            <a:extLst>
              <a:ext uri="{FF2B5EF4-FFF2-40B4-BE49-F238E27FC236}">
                <a16:creationId xmlns:a16="http://schemas.microsoft.com/office/drawing/2014/main" id="{E4338DB1-E6C5-7500-F26C-316D4EF8ECD2}"/>
              </a:ext>
            </a:extLst>
          </p:cNvPr>
          <p:cNvSpPr/>
          <p:nvPr/>
        </p:nvSpPr>
        <p:spPr>
          <a:xfrm>
            <a:off x="2299400" y="4057826"/>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4" name="直线">
            <a:extLst>
              <a:ext uri="{FF2B5EF4-FFF2-40B4-BE49-F238E27FC236}">
                <a16:creationId xmlns:a16="http://schemas.microsoft.com/office/drawing/2014/main" id="{A4F27175-BAF4-25C9-A239-3B88ACEB23E8}"/>
              </a:ext>
            </a:extLst>
          </p:cNvPr>
          <p:cNvSpPr/>
          <p:nvPr/>
        </p:nvSpPr>
        <p:spPr>
          <a:xfrm>
            <a:off x="1600911" y="4051476"/>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5" name="矩形">
            <a:extLst>
              <a:ext uri="{FF2B5EF4-FFF2-40B4-BE49-F238E27FC236}">
                <a16:creationId xmlns:a16="http://schemas.microsoft.com/office/drawing/2014/main" id="{9E45F4AF-4F82-E9BD-15F4-89F3AD1F3807}"/>
              </a:ext>
            </a:extLst>
          </p:cNvPr>
          <p:cNvSpPr/>
          <p:nvPr/>
        </p:nvSpPr>
        <p:spPr>
          <a:xfrm>
            <a:off x="3339813" y="37010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206" name="矩形">
            <a:extLst>
              <a:ext uri="{FF2B5EF4-FFF2-40B4-BE49-F238E27FC236}">
                <a16:creationId xmlns:a16="http://schemas.microsoft.com/office/drawing/2014/main" id="{554965FE-5002-B8B0-E6BB-FECF99D99157}"/>
              </a:ext>
            </a:extLst>
          </p:cNvPr>
          <p:cNvSpPr/>
          <p:nvPr/>
        </p:nvSpPr>
        <p:spPr>
          <a:xfrm>
            <a:off x="4224538" y="370186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207" name="矩形">
            <a:extLst>
              <a:ext uri="{FF2B5EF4-FFF2-40B4-BE49-F238E27FC236}">
                <a16:creationId xmlns:a16="http://schemas.microsoft.com/office/drawing/2014/main" id="{D3D26F96-1957-D052-5102-ECD751277C26}"/>
              </a:ext>
            </a:extLst>
          </p:cNvPr>
          <p:cNvSpPr/>
          <p:nvPr/>
        </p:nvSpPr>
        <p:spPr>
          <a:xfrm>
            <a:off x="3339813" y="44345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208" name="矩形">
            <a:extLst>
              <a:ext uri="{FF2B5EF4-FFF2-40B4-BE49-F238E27FC236}">
                <a16:creationId xmlns:a16="http://schemas.microsoft.com/office/drawing/2014/main" id="{61C64C3B-B22A-9F35-C5C8-67657DCB8189}"/>
              </a:ext>
            </a:extLst>
          </p:cNvPr>
          <p:cNvSpPr/>
          <p:nvPr/>
        </p:nvSpPr>
        <p:spPr>
          <a:xfrm>
            <a:off x="4224538" y="4447263"/>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09" name="直线">
            <a:extLst>
              <a:ext uri="{FF2B5EF4-FFF2-40B4-BE49-F238E27FC236}">
                <a16:creationId xmlns:a16="http://schemas.microsoft.com/office/drawing/2014/main" id="{0405D817-A8B9-8131-FF48-3E0C81D4986A}"/>
              </a:ext>
            </a:extLst>
          </p:cNvPr>
          <p:cNvSpPr/>
          <p:nvPr/>
        </p:nvSpPr>
        <p:spPr>
          <a:xfrm>
            <a:off x="3702827" y="388530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0" name="直线">
            <a:extLst>
              <a:ext uri="{FF2B5EF4-FFF2-40B4-BE49-F238E27FC236}">
                <a16:creationId xmlns:a16="http://schemas.microsoft.com/office/drawing/2014/main" id="{5467CD60-2878-9A36-F9C1-007E349118A5}"/>
              </a:ext>
            </a:extLst>
          </p:cNvPr>
          <p:cNvSpPr/>
          <p:nvPr/>
        </p:nvSpPr>
        <p:spPr>
          <a:xfrm>
            <a:off x="3721878" y="4589411"/>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1" name="直线">
            <a:extLst>
              <a:ext uri="{FF2B5EF4-FFF2-40B4-BE49-F238E27FC236}">
                <a16:creationId xmlns:a16="http://schemas.microsoft.com/office/drawing/2014/main" id="{4E2060C6-A437-ECE5-70D5-56A53DF1E805}"/>
              </a:ext>
            </a:extLst>
          </p:cNvPr>
          <p:cNvSpPr/>
          <p:nvPr/>
        </p:nvSpPr>
        <p:spPr>
          <a:xfrm>
            <a:off x="3518681" y="4080151"/>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2" name="直线">
            <a:extLst>
              <a:ext uri="{FF2B5EF4-FFF2-40B4-BE49-F238E27FC236}">
                <a16:creationId xmlns:a16="http://schemas.microsoft.com/office/drawing/2014/main" id="{8FB04AF3-BC5E-60E4-A158-47DBB848F414}"/>
              </a:ext>
            </a:extLst>
          </p:cNvPr>
          <p:cNvSpPr/>
          <p:nvPr/>
        </p:nvSpPr>
        <p:spPr>
          <a:xfrm>
            <a:off x="4401317" y="4073800"/>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3" name="直线">
            <a:extLst>
              <a:ext uri="{FF2B5EF4-FFF2-40B4-BE49-F238E27FC236}">
                <a16:creationId xmlns:a16="http://schemas.microsoft.com/office/drawing/2014/main" id="{11A3AF30-18CA-C816-1965-C7B62429398B}"/>
              </a:ext>
            </a:extLst>
          </p:cNvPr>
          <p:cNvSpPr/>
          <p:nvPr/>
        </p:nvSpPr>
        <p:spPr>
          <a:xfrm>
            <a:off x="3702827" y="4067451"/>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4" name="直线">
            <a:extLst>
              <a:ext uri="{FF2B5EF4-FFF2-40B4-BE49-F238E27FC236}">
                <a16:creationId xmlns:a16="http://schemas.microsoft.com/office/drawing/2014/main" id="{02DE80BB-B03B-7567-079C-3350480E40BB}"/>
              </a:ext>
            </a:extLst>
          </p:cNvPr>
          <p:cNvSpPr/>
          <p:nvPr/>
        </p:nvSpPr>
        <p:spPr>
          <a:xfrm rot="21600000" flipH="1">
            <a:off x="3709178" y="4080151"/>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5" name="直线">
            <a:extLst>
              <a:ext uri="{FF2B5EF4-FFF2-40B4-BE49-F238E27FC236}">
                <a16:creationId xmlns:a16="http://schemas.microsoft.com/office/drawing/2014/main" id="{807D329F-5048-E2F8-F833-5A668B8D235A}"/>
              </a:ext>
            </a:extLst>
          </p:cNvPr>
          <p:cNvSpPr/>
          <p:nvPr/>
        </p:nvSpPr>
        <p:spPr>
          <a:xfrm>
            <a:off x="2496246" y="4610267"/>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6" name="直线">
            <a:extLst>
              <a:ext uri="{FF2B5EF4-FFF2-40B4-BE49-F238E27FC236}">
                <a16:creationId xmlns:a16="http://schemas.microsoft.com/office/drawing/2014/main" id="{FE1A334A-FF95-AA18-9E4D-A9CE2CF92F8E}"/>
              </a:ext>
            </a:extLst>
          </p:cNvPr>
          <p:cNvSpPr/>
          <p:nvPr/>
        </p:nvSpPr>
        <p:spPr>
          <a:xfrm>
            <a:off x="1416663" y="2965537"/>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7" name="直线">
            <a:extLst>
              <a:ext uri="{FF2B5EF4-FFF2-40B4-BE49-F238E27FC236}">
                <a16:creationId xmlns:a16="http://schemas.microsoft.com/office/drawing/2014/main" id="{C4C98729-4131-F1AE-E6B3-AC425D9907B3}"/>
              </a:ext>
            </a:extLst>
          </p:cNvPr>
          <p:cNvSpPr/>
          <p:nvPr/>
        </p:nvSpPr>
        <p:spPr>
          <a:xfrm>
            <a:off x="4382069" y="2978235"/>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8" name="直线">
            <a:extLst>
              <a:ext uri="{FF2B5EF4-FFF2-40B4-BE49-F238E27FC236}">
                <a16:creationId xmlns:a16="http://schemas.microsoft.com/office/drawing/2014/main" id="{1CDC4740-85E5-8C30-62EA-EF870A2B6DDD}"/>
              </a:ext>
            </a:extLst>
          </p:cNvPr>
          <p:cNvSpPr/>
          <p:nvPr/>
        </p:nvSpPr>
        <p:spPr>
          <a:xfrm>
            <a:off x="2502497" y="2952837"/>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9" name="Rounded Rectangle 218">
            <a:extLst>
              <a:ext uri="{FF2B5EF4-FFF2-40B4-BE49-F238E27FC236}">
                <a16:creationId xmlns:a16="http://schemas.microsoft.com/office/drawing/2014/main" id="{1CE7BB55-7E35-F15E-0AE5-D773010A089C}"/>
              </a:ext>
            </a:extLst>
          </p:cNvPr>
          <p:cNvSpPr/>
          <p:nvPr/>
        </p:nvSpPr>
        <p:spPr>
          <a:xfrm rot="16200000">
            <a:off x="-916940" y="3102430"/>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220" name="Straight Arrow Connector 219">
            <a:extLst>
              <a:ext uri="{FF2B5EF4-FFF2-40B4-BE49-F238E27FC236}">
                <a16:creationId xmlns:a16="http://schemas.microsoft.com/office/drawing/2014/main" id="{CFA918E1-FF08-6502-9192-54A19689F41B}"/>
              </a:ext>
            </a:extLst>
          </p:cNvPr>
          <p:cNvCxnSpPr>
            <a:stCxn id="179" idx="1"/>
          </p:cNvCxnSpPr>
          <p:nvPr/>
        </p:nvCxnSpPr>
        <p:spPr>
          <a:xfrm flipH="1">
            <a:off x="764540" y="2047695"/>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221" name="Straight Arrow Connector 220">
            <a:extLst>
              <a:ext uri="{FF2B5EF4-FFF2-40B4-BE49-F238E27FC236}">
                <a16:creationId xmlns:a16="http://schemas.microsoft.com/office/drawing/2014/main" id="{F17D57DE-3E4B-FD01-5B51-507126B5F418}"/>
              </a:ext>
            </a:extLst>
          </p:cNvPr>
          <p:cNvCxnSpPr>
            <a:stCxn id="198" idx="1"/>
          </p:cNvCxnSpPr>
          <p:nvPr/>
        </p:nvCxnSpPr>
        <p:spPr>
          <a:xfrm flipH="1">
            <a:off x="764540" y="4616905"/>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222" name="Elbow Connector 221">
            <a:extLst>
              <a:ext uri="{FF2B5EF4-FFF2-40B4-BE49-F238E27FC236}">
                <a16:creationId xmlns:a16="http://schemas.microsoft.com/office/drawing/2014/main" id="{CA79ECC0-7C2E-2A01-B650-869C50F6AF42}"/>
              </a:ext>
            </a:extLst>
          </p:cNvPr>
          <p:cNvCxnSpPr>
            <a:cxnSpLocks/>
            <a:endCxn id="219" idx="1"/>
          </p:cNvCxnSpPr>
          <p:nvPr/>
        </p:nvCxnSpPr>
        <p:spPr>
          <a:xfrm rot="5400000" flipH="1">
            <a:off x="2470785" y="2888435"/>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223" name="矩形">
            <a:extLst>
              <a:ext uri="{FF2B5EF4-FFF2-40B4-BE49-F238E27FC236}">
                <a16:creationId xmlns:a16="http://schemas.microsoft.com/office/drawing/2014/main" id="{A81DFC89-BD2C-F566-6F99-38555A232D62}"/>
              </a:ext>
            </a:extLst>
          </p:cNvPr>
          <p:cNvSpPr/>
          <p:nvPr/>
        </p:nvSpPr>
        <p:spPr>
          <a:xfrm>
            <a:off x="4218137" y="25939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224" name="Elbow Connector 223">
            <a:extLst>
              <a:ext uri="{FF2B5EF4-FFF2-40B4-BE49-F238E27FC236}">
                <a16:creationId xmlns:a16="http://schemas.microsoft.com/office/drawing/2014/main" id="{4869BD41-7F2E-F0ED-018D-C0301416D04A}"/>
              </a:ext>
            </a:extLst>
          </p:cNvPr>
          <p:cNvCxnSpPr>
            <a:cxnSpLocks/>
          </p:cNvCxnSpPr>
          <p:nvPr/>
        </p:nvCxnSpPr>
        <p:spPr>
          <a:xfrm rot="16200000" flipV="1">
            <a:off x="2469198" y="-69712"/>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225" name="矩形">
            <a:extLst>
              <a:ext uri="{FF2B5EF4-FFF2-40B4-BE49-F238E27FC236}">
                <a16:creationId xmlns:a16="http://schemas.microsoft.com/office/drawing/2014/main" id="{228FBBF1-79F7-006F-AF9D-C0E779DE1A05}"/>
              </a:ext>
            </a:extLst>
          </p:cNvPr>
          <p:cNvSpPr/>
          <p:nvPr/>
        </p:nvSpPr>
        <p:spPr>
          <a:xfrm>
            <a:off x="4217168" y="191327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S11</a:t>
            </a:r>
          </a:p>
        </p:txBody>
      </p:sp>
      <p:sp>
        <p:nvSpPr>
          <p:cNvPr id="228" name="直线">
            <a:extLst>
              <a:ext uri="{FF2B5EF4-FFF2-40B4-BE49-F238E27FC236}">
                <a16:creationId xmlns:a16="http://schemas.microsoft.com/office/drawing/2014/main" id="{06E87C59-65D5-1CD5-1944-B96B6B995555}"/>
              </a:ext>
            </a:extLst>
          </p:cNvPr>
          <p:cNvSpPr/>
          <p:nvPr/>
        </p:nvSpPr>
        <p:spPr>
          <a:xfrm>
            <a:off x="4407568" y="2238572"/>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7" name="矩形">
            <a:extLst>
              <a:ext uri="{FF2B5EF4-FFF2-40B4-BE49-F238E27FC236}">
                <a16:creationId xmlns:a16="http://schemas.microsoft.com/office/drawing/2014/main" id="{5E5FADED-D0F0-43DF-0FCC-C363F9725BC6}"/>
              </a:ext>
            </a:extLst>
          </p:cNvPr>
          <p:cNvSpPr/>
          <p:nvPr/>
        </p:nvSpPr>
        <p:spPr>
          <a:xfrm>
            <a:off x="4213239" y="1913945"/>
            <a:ext cx="374873" cy="374285"/>
          </a:xfrm>
          <a:prstGeom prst="rect">
            <a:avLst/>
          </a:prstGeom>
          <a:noFill/>
          <a:ln w="19050" cap="flat" cmpd="sng">
            <a:solidFill>
              <a:srgbClr val="FF0000"/>
            </a:solidFill>
            <a:prstDash val="solid"/>
            <a:miter/>
          </a:ln>
        </p:spPr>
        <p:txBody>
          <a:bodyPr vert="horz" wrap="square" lIns="0" tIns="45720" rIns="0" bIns="45720" anchor="ctr" anchorCtr="0"/>
          <a:lstStyle/>
          <a:p>
            <a:pPr algn="ctr"/>
            <a:endParaRPr lang="en-US" altLang="en-US" b="1" dirty="0">
              <a:solidFill>
                <a:schemeClr val="bg1"/>
              </a:solidFill>
              <a:latin typeface="Times New Roman" panose="02020603050405020304" charset="0"/>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sp>
        <p:nvSpPr>
          <p:cNvPr id="262" name="Rounded Rectangle 261">
            <a:extLst>
              <a:ext uri="{FF2B5EF4-FFF2-40B4-BE49-F238E27FC236}">
                <a16:creationId xmlns:a16="http://schemas.microsoft.com/office/drawing/2014/main" id="{6FD8EC33-0CFD-AC31-20B0-5A86AA5CDAAE}"/>
              </a:ext>
            </a:extLst>
          </p:cNvPr>
          <p:cNvSpPr/>
          <p:nvPr/>
        </p:nvSpPr>
        <p:spPr>
          <a:xfrm>
            <a:off x="8634774" y="2299168"/>
            <a:ext cx="2052395" cy="344408"/>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cxnSp>
        <p:nvCxnSpPr>
          <p:cNvPr id="137" name="Straight Arrow Connector 136">
            <a:extLst>
              <a:ext uri="{FF2B5EF4-FFF2-40B4-BE49-F238E27FC236}">
                <a16:creationId xmlns:a16="http://schemas.microsoft.com/office/drawing/2014/main" id="{1C4563CF-0E2E-4529-40AA-9A686C11BDE0}"/>
              </a:ext>
            </a:extLst>
          </p:cNvPr>
          <p:cNvCxnSpPr>
            <a:cxnSpLocks/>
          </p:cNvCxnSpPr>
          <p:nvPr/>
        </p:nvCxnSpPr>
        <p:spPr>
          <a:xfrm flipV="1">
            <a:off x="7756821" y="2643576"/>
            <a:ext cx="4105320" cy="22659"/>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C8CE0789-609A-F222-5644-46EEF6804686}"/>
              </a:ext>
            </a:extLst>
          </p:cNvPr>
          <p:cNvSpPr/>
          <p:nvPr/>
        </p:nvSpPr>
        <p:spPr>
          <a:xfrm>
            <a:off x="7776325" y="2295898"/>
            <a:ext cx="865606" cy="357783"/>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16" name="Right Arrow 15">
            <a:extLst>
              <a:ext uri="{FF2B5EF4-FFF2-40B4-BE49-F238E27FC236}">
                <a16:creationId xmlns:a16="http://schemas.microsoft.com/office/drawing/2014/main" id="{F058CD5D-68A7-83EA-38BB-31DD300525B3}"/>
              </a:ext>
            </a:extLst>
          </p:cNvPr>
          <p:cNvSpPr/>
          <p:nvPr/>
        </p:nvSpPr>
        <p:spPr>
          <a:xfrm rot="19169296">
            <a:off x="1191788" y="3148244"/>
            <a:ext cx="3422589" cy="424817"/>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886B953-EE4E-8510-3937-C00516852CBD}"/>
              </a:ext>
            </a:extLst>
          </p:cNvPr>
          <p:cNvSpPr txBox="1"/>
          <p:nvPr/>
        </p:nvSpPr>
        <p:spPr>
          <a:xfrm rot="19151671">
            <a:off x="1895702" y="3314553"/>
            <a:ext cx="1644562" cy="369332"/>
          </a:xfrm>
          <a:prstGeom prst="rect">
            <a:avLst/>
          </a:prstGeom>
          <a:noFill/>
        </p:spPr>
        <p:txBody>
          <a:bodyPr wrap="square" lIns="0" rIns="0" rtlCol="0">
            <a:spAutoFit/>
          </a:bodyPr>
          <a:lstStyle/>
          <a:p>
            <a:r>
              <a:rPr lang="en-US" b="1" dirty="0">
                <a:solidFill>
                  <a:schemeClr val="bg1"/>
                </a:solidFill>
              </a:rPr>
              <a:t>Parallel Access 1 </a:t>
            </a:r>
          </a:p>
        </p:txBody>
      </p:sp>
      <p:sp>
        <p:nvSpPr>
          <p:cNvPr id="19" name="TextBox 18">
            <a:extLst>
              <a:ext uri="{FF2B5EF4-FFF2-40B4-BE49-F238E27FC236}">
                <a16:creationId xmlns:a16="http://schemas.microsoft.com/office/drawing/2014/main" id="{66921050-5252-C11D-5312-B3ECAD3744C1}"/>
              </a:ext>
            </a:extLst>
          </p:cNvPr>
          <p:cNvSpPr txBox="1"/>
          <p:nvPr/>
        </p:nvSpPr>
        <p:spPr>
          <a:xfrm>
            <a:off x="5414564" y="1873405"/>
            <a:ext cx="2612565" cy="477054"/>
          </a:xfrm>
          <a:prstGeom prst="rect">
            <a:avLst/>
          </a:prstGeom>
          <a:noFill/>
        </p:spPr>
        <p:txBody>
          <a:bodyPr wrap="square" rtlCol="0">
            <a:spAutoFit/>
          </a:bodyPr>
          <a:lstStyle/>
          <a:p>
            <a:r>
              <a:rPr lang="en-US" sz="2500" dirty="0"/>
              <a:t>Parallel Access 1</a:t>
            </a:r>
          </a:p>
        </p:txBody>
      </p:sp>
      <p:sp>
        <p:nvSpPr>
          <p:cNvPr id="22" name="TextBox 21">
            <a:extLst>
              <a:ext uri="{FF2B5EF4-FFF2-40B4-BE49-F238E27FC236}">
                <a16:creationId xmlns:a16="http://schemas.microsoft.com/office/drawing/2014/main" id="{39FF0E88-786D-E8AB-32D4-F9D195CE7373}"/>
              </a:ext>
            </a:extLst>
          </p:cNvPr>
          <p:cNvSpPr txBox="1"/>
          <p:nvPr/>
        </p:nvSpPr>
        <p:spPr>
          <a:xfrm>
            <a:off x="5421721" y="2277103"/>
            <a:ext cx="2612565" cy="477054"/>
          </a:xfrm>
          <a:prstGeom prst="rect">
            <a:avLst/>
          </a:prstGeom>
          <a:noFill/>
        </p:spPr>
        <p:txBody>
          <a:bodyPr wrap="square" rtlCol="0">
            <a:spAutoFit/>
          </a:bodyPr>
          <a:lstStyle/>
          <a:p>
            <a:r>
              <a:rPr lang="en-US" sz="2500" dirty="0"/>
              <a:t>Parallel Access 2</a:t>
            </a:r>
          </a:p>
        </p:txBody>
      </p:sp>
      <p:cxnSp>
        <p:nvCxnSpPr>
          <p:cNvPr id="4" name="Straight Arrow Connector 3">
            <a:extLst>
              <a:ext uri="{FF2B5EF4-FFF2-40B4-BE49-F238E27FC236}">
                <a16:creationId xmlns:a16="http://schemas.microsoft.com/office/drawing/2014/main" id="{A20BB090-5C80-2D8B-BD06-BD6894206D0C}"/>
              </a:ext>
            </a:extLst>
          </p:cNvPr>
          <p:cNvCxnSpPr>
            <a:cxnSpLocks/>
          </p:cNvCxnSpPr>
          <p:nvPr/>
        </p:nvCxnSpPr>
        <p:spPr>
          <a:xfrm flipV="1">
            <a:off x="9993473" y="3864652"/>
            <a:ext cx="839795" cy="3229"/>
          </a:xfrm>
          <a:prstGeom prst="straightConnector1">
            <a:avLst/>
          </a:prstGeom>
          <a:ln w="28575">
            <a:solidFill>
              <a:srgbClr val="548235"/>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73ED4859-42DE-D119-C7ED-BD5F33FF4A0F}"/>
              </a:ext>
            </a:extLst>
          </p:cNvPr>
          <p:cNvSpPr txBox="1"/>
          <p:nvPr/>
        </p:nvSpPr>
        <p:spPr>
          <a:xfrm>
            <a:off x="9944688" y="3257439"/>
            <a:ext cx="2422572" cy="477054"/>
          </a:xfrm>
          <a:prstGeom prst="rect">
            <a:avLst/>
          </a:prstGeom>
          <a:noFill/>
        </p:spPr>
        <p:txBody>
          <a:bodyPr wrap="square" rtlCol="0">
            <a:spAutoFit/>
          </a:bodyPr>
          <a:lstStyle/>
          <a:p>
            <a:r>
              <a:rPr lang="en-US" sz="2500" i="1" dirty="0">
                <a:solidFill>
                  <a:srgbClr val="548235"/>
                </a:solidFill>
                <a:cs typeface="Times New Roman" panose="02020603050405020304" pitchFamily="18" charset="0"/>
              </a:rPr>
              <a:t>Cycles Saved</a:t>
            </a:r>
          </a:p>
        </p:txBody>
      </p:sp>
      <p:sp>
        <p:nvSpPr>
          <p:cNvPr id="8" name="Rounded Rectangle 7">
            <a:extLst>
              <a:ext uri="{FF2B5EF4-FFF2-40B4-BE49-F238E27FC236}">
                <a16:creationId xmlns:a16="http://schemas.microsoft.com/office/drawing/2014/main" id="{9B788B27-2D48-DD02-7DDF-FD57E4E73394}"/>
              </a:ext>
            </a:extLst>
          </p:cNvPr>
          <p:cNvSpPr/>
          <p:nvPr/>
        </p:nvSpPr>
        <p:spPr>
          <a:xfrm>
            <a:off x="8647445" y="3297076"/>
            <a:ext cx="1171315" cy="346943"/>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sp>
        <p:nvSpPr>
          <p:cNvPr id="9" name="TextBox 8">
            <a:extLst>
              <a:ext uri="{FF2B5EF4-FFF2-40B4-BE49-F238E27FC236}">
                <a16:creationId xmlns:a16="http://schemas.microsoft.com/office/drawing/2014/main" id="{E70F4546-F4A9-EF9A-935D-66632D28CCD2}"/>
              </a:ext>
            </a:extLst>
          </p:cNvPr>
          <p:cNvSpPr txBox="1"/>
          <p:nvPr/>
        </p:nvSpPr>
        <p:spPr>
          <a:xfrm>
            <a:off x="10764619" y="3613115"/>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10" name="Rounded Rectangle 9">
            <a:extLst>
              <a:ext uri="{FF2B5EF4-FFF2-40B4-BE49-F238E27FC236}">
                <a16:creationId xmlns:a16="http://schemas.microsoft.com/office/drawing/2014/main" id="{CB162CDF-B8F7-7F7F-B0B7-B4DE5439BFB5}"/>
              </a:ext>
            </a:extLst>
          </p:cNvPr>
          <p:cNvSpPr/>
          <p:nvPr/>
        </p:nvSpPr>
        <p:spPr>
          <a:xfrm>
            <a:off x="8642736" y="3652137"/>
            <a:ext cx="1350737" cy="353548"/>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sp>
        <p:nvSpPr>
          <p:cNvPr id="11" name="TextBox 10">
            <a:extLst>
              <a:ext uri="{FF2B5EF4-FFF2-40B4-BE49-F238E27FC236}">
                <a16:creationId xmlns:a16="http://schemas.microsoft.com/office/drawing/2014/main" id="{E9F8AEB4-C602-426D-B2E7-7562E4ED92D7}"/>
              </a:ext>
            </a:extLst>
          </p:cNvPr>
          <p:cNvSpPr txBox="1"/>
          <p:nvPr/>
        </p:nvSpPr>
        <p:spPr>
          <a:xfrm>
            <a:off x="6975466" y="3980179"/>
            <a:ext cx="5834268" cy="477054"/>
          </a:xfrm>
          <a:prstGeom prst="rect">
            <a:avLst/>
          </a:prstGeom>
          <a:noFill/>
        </p:spPr>
        <p:txBody>
          <a:bodyPr wrap="square" rtlCol="0">
            <a:spAutoFit/>
          </a:bodyPr>
          <a:lstStyle/>
          <a:p>
            <a:pPr algn="ctr"/>
            <a:r>
              <a:rPr lang="en-US" sz="2500" b="1" dirty="0"/>
              <a:t>Network contention-aware hash </a:t>
            </a:r>
          </a:p>
        </p:txBody>
      </p:sp>
      <p:sp>
        <p:nvSpPr>
          <p:cNvPr id="12" name="Rounded Rectangle 11">
            <a:extLst>
              <a:ext uri="{FF2B5EF4-FFF2-40B4-BE49-F238E27FC236}">
                <a16:creationId xmlns:a16="http://schemas.microsoft.com/office/drawing/2014/main" id="{7FB0E296-5B20-CDA5-1BD7-436DE832C0C2}"/>
              </a:ext>
            </a:extLst>
          </p:cNvPr>
          <p:cNvSpPr/>
          <p:nvPr/>
        </p:nvSpPr>
        <p:spPr>
          <a:xfrm>
            <a:off x="7774682" y="3297339"/>
            <a:ext cx="865606" cy="34045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13" name="Rounded Rectangle 12">
            <a:extLst>
              <a:ext uri="{FF2B5EF4-FFF2-40B4-BE49-F238E27FC236}">
                <a16:creationId xmlns:a16="http://schemas.microsoft.com/office/drawing/2014/main" id="{47C31498-4D56-78B3-44C1-BBE670CAA38A}"/>
              </a:ext>
            </a:extLst>
          </p:cNvPr>
          <p:cNvSpPr/>
          <p:nvPr/>
        </p:nvSpPr>
        <p:spPr>
          <a:xfrm>
            <a:off x="7781839" y="3647901"/>
            <a:ext cx="865606" cy="357783"/>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cxnSp>
        <p:nvCxnSpPr>
          <p:cNvPr id="14" name="Straight Arrow Connector 13">
            <a:extLst>
              <a:ext uri="{FF2B5EF4-FFF2-40B4-BE49-F238E27FC236}">
                <a16:creationId xmlns:a16="http://schemas.microsoft.com/office/drawing/2014/main" id="{FAD004D5-D4CA-47EF-6B24-3E21613F3686}"/>
              </a:ext>
            </a:extLst>
          </p:cNvPr>
          <p:cNvCxnSpPr>
            <a:cxnSpLocks/>
          </p:cNvCxnSpPr>
          <p:nvPr/>
        </p:nvCxnSpPr>
        <p:spPr>
          <a:xfrm flipV="1">
            <a:off x="7766100" y="4004459"/>
            <a:ext cx="4105320" cy="22659"/>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59877FA-AA57-1A66-7CF0-0B187904B8A3}"/>
              </a:ext>
            </a:extLst>
          </p:cNvPr>
          <p:cNvSpPr txBox="1"/>
          <p:nvPr/>
        </p:nvSpPr>
        <p:spPr>
          <a:xfrm>
            <a:off x="5411012" y="3235625"/>
            <a:ext cx="2612565" cy="477054"/>
          </a:xfrm>
          <a:prstGeom prst="rect">
            <a:avLst/>
          </a:prstGeom>
          <a:noFill/>
        </p:spPr>
        <p:txBody>
          <a:bodyPr wrap="square" rtlCol="0">
            <a:spAutoFit/>
          </a:bodyPr>
          <a:lstStyle/>
          <a:p>
            <a:r>
              <a:rPr lang="en-US" sz="2500" dirty="0"/>
              <a:t>Parallel Access 1</a:t>
            </a:r>
          </a:p>
        </p:txBody>
      </p:sp>
      <p:sp>
        <p:nvSpPr>
          <p:cNvPr id="21" name="TextBox 20">
            <a:extLst>
              <a:ext uri="{FF2B5EF4-FFF2-40B4-BE49-F238E27FC236}">
                <a16:creationId xmlns:a16="http://schemas.microsoft.com/office/drawing/2014/main" id="{21CD4205-DF7D-632D-76E6-FDFA0FB3F03B}"/>
              </a:ext>
            </a:extLst>
          </p:cNvPr>
          <p:cNvSpPr txBox="1"/>
          <p:nvPr/>
        </p:nvSpPr>
        <p:spPr>
          <a:xfrm>
            <a:off x="5418169" y="3639323"/>
            <a:ext cx="2612565" cy="477054"/>
          </a:xfrm>
          <a:prstGeom prst="rect">
            <a:avLst/>
          </a:prstGeom>
          <a:noFill/>
        </p:spPr>
        <p:txBody>
          <a:bodyPr wrap="square" rtlCol="0">
            <a:spAutoFit/>
          </a:bodyPr>
          <a:lstStyle/>
          <a:p>
            <a:r>
              <a:rPr lang="en-US" sz="2500" dirty="0"/>
              <a:t>Parallel Access 2</a:t>
            </a:r>
          </a:p>
        </p:txBody>
      </p:sp>
      <p:sp>
        <p:nvSpPr>
          <p:cNvPr id="15" name="TextBox 14">
            <a:extLst>
              <a:ext uri="{FF2B5EF4-FFF2-40B4-BE49-F238E27FC236}">
                <a16:creationId xmlns:a16="http://schemas.microsoft.com/office/drawing/2014/main" id="{B307C94B-06A7-9E9A-E3AF-8F853B029A13}"/>
              </a:ext>
            </a:extLst>
          </p:cNvPr>
          <p:cNvSpPr txBox="1"/>
          <p:nvPr/>
        </p:nvSpPr>
        <p:spPr>
          <a:xfrm>
            <a:off x="8602297" y="4650849"/>
            <a:ext cx="1905219" cy="477054"/>
          </a:xfrm>
          <a:prstGeom prst="rect">
            <a:avLst/>
          </a:prstGeom>
          <a:noFill/>
        </p:spPr>
        <p:txBody>
          <a:bodyPr wrap="square" rtlCol="0">
            <a:spAutoFit/>
          </a:bodyPr>
          <a:lstStyle/>
          <a:p>
            <a:r>
              <a:rPr lang="en-US" sz="2500" i="1" dirty="0">
                <a:solidFill>
                  <a:srgbClr val="548235"/>
                </a:solidFill>
                <a:cs typeface="Times New Roman" panose="02020603050405020304" pitchFamily="18" charset="0"/>
              </a:rPr>
              <a:t>Opportunity</a:t>
            </a:r>
          </a:p>
        </p:txBody>
      </p:sp>
      <p:sp>
        <p:nvSpPr>
          <p:cNvPr id="18" name="TextBox 17">
            <a:extLst>
              <a:ext uri="{FF2B5EF4-FFF2-40B4-BE49-F238E27FC236}">
                <a16:creationId xmlns:a16="http://schemas.microsoft.com/office/drawing/2014/main" id="{285835EB-EFBF-A1DA-4268-5001570D4BEA}"/>
              </a:ext>
            </a:extLst>
          </p:cNvPr>
          <p:cNvSpPr txBox="1"/>
          <p:nvPr/>
        </p:nvSpPr>
        <p:spPr>
          <a:xfrm>
            <a:off x="10739443" y="4888757"/>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cxnSp>
        <p:nvCxnSpPr>
          <p:cNvPr id="23" name="Straight Arrow Connector 22">
            <a:extLst>
              <a:ext uri="{FF2B5EF4-FFF2-40B4-BE49-F238E27FC236}">
                <a16:creationId xmlns:a16="http://schemas.microsoft.com/office/drawing/2014/main" id="{7DF27DA6-444C-2893-5414-87446D8ECB9C}"/>
              </a:ext>
            </a:extLst>
          </p:cNvPr>
          <p:cNvCxnSpPr>
            <a:cxnSpLocks/>
          </p:cNvCxnSpPr>
          <p:nvPr/>
        </p:nvCxnSpPr>
        <p:spPr>
          <a:xfrm>
            <a:off x="7753410" y="5322881"/>
            <a:ext cx="3819560" cy="0"/>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F612EC1-7BAD-3E01-09B4-61DECE767DBB}"/>
              </a:ext>
            </a:extLst>
          </p:cNvPr>
          <p:cNvSpPr txBox="1"/>
          <p:nvPr/>
        </p:nvSpPr>
        <p:spPr>
          <a:xfrm>
            <a:off x="7672875" y="5243817"/>
            <a:ext cx="5669281" cy="477054"/>
          </a:xfrm>
          <a:prstGeom prst="rect">
            <a:avLst/>
          </a:prstGeom>
          <a:noFill/>
        </p:spPr>
        <p:txBody>
          <a:bodyPr wrap="square" rtlCol="0">
            <a:spAutoFit/>
          </a:bodyPr>
          <a:lstStyle/>
          <a:p>
            <a:r>
              <a:rPr lang="en-US" sz="2500" b="1" dirty="0"/>
              <a:t>Opportunity to optimize</a:t>
            </a:r>
          </a:p>
        </p:txBody>
      </p:sp>
      <p:sp>
        <p:nvSpPr>
          <p:cNvPr id="25" name="Rounded Rectangle 24">
            <a:extLst>
              <a:ext uri="{FF2B5EF4-FFF2-40B4-BE49-F238E27FC236}">
                <a16:creationId xmlns:a16="http://schemas.microsoft.com/office/drawing/2014/main" id="{10B22AAC-415D-DCEA-EFB4-DB376AE15A86}"/>
              </a:ext>
            </a:extLst>
          </p:cNvPr>
          <p:cNvSpPr/>
          <p:nvPr/>
        </p:nvSpPr>
        <p:spPr>
          <a:xfrm>
            <a:off x="7773257" y="4968321"/>
            <a:ext cx="865606" cy="34045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26" name="Rounded Rectangle 25">
            <a:extLst>
              <a:ext uri="{FF2B5EF4-FFF2-40B4-BE49-F238E27FC236}">
                <a16:creationId xmlns:a16="http://schemas.microsoft.com/office/drawing/2014/main" id="{9A0B0D85-A7FE-72BF-A2ED-4BE003E8F709}"/>
              </a:ext>
            </a:extLst>
          </p:cNvPr>
          <p:cNvSpPr/>
          <p:nvPr/>
        </p:nvSpPr>
        <p:spPr>
          <a:xfrm>
            <a:off x="7766100" y="4617216"/>
            <a:ext cx="865606" cy="34045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27" name="TextBox 26">
            <a:extLst>
              <a:ext uri="{FF2B5EF4-FFF2-40B4-BE49-F238E27FC236}">
                <a16:creationId xmlns:a16="http://schemas.microsoft.com/office/drawing/2014/main" id="{07324716-AD96-77DF-CFB3-265A2AD489EA}"/>
              </a:ext>
            </a:extLst>
          </p:cNvPr>
          <p:cNvSpPr txBox="1"/>
          <p:nvPr/>
        </p:nvSpPr>
        <p:spPr>
          <a:xfrm>
            <a:off x="5397778" y="4563127"/>
            <a:ext cx="2612565" cy="477054"/>
          </a:xfrm>
          <a:prstGeom prst="rect">
            <a:avLst/>
          </a:prstGeom>
          <a:noFill/>
        </p:spPr>
        <p:txBody>
          <a:bodyPr wrap="square" rtlCol="0">
            <a:spAutoFit/>
          </a:bodyPr>
          <a:lstStyle/>
          <a:p>
            <a:r>
              <a:rPr lang="en-US" sz="2500" dirty="0"/>
              <a:t>Parallel Access 1</a:t>
            </a:r>
          </a:p>
        </p:txBody>
      </p:sp>
      <p:sp>
        <p:nvSpPr>
          <p:cNvPr id="28" name="TextBox 27">
            <a:extLst>
              <a:ext uri="{FF2B5EF4-FFF2-40B4-BE49-F238E27FC236}">
                <a16:creationId xmlns:a16="http://schemas.microsoft.com/office/drawing/2014/main" id="{361AB050-ADF7-B879-6BBF-B1B465A9146B}"/>
              </a:ext>
            </a:extLst>
          </p:cNvPr>
          <p:cNvSpPr txBox="1"/>
          <p:nvPr/>
        </p:nvSpPr>
        <p:spPr>
          <a:xfrm>
            <a:off x="5404935" y="4966825"/>
            <a:ext cx="2612565" cy="477054"/>
          </a:xfrm>
          <a:prstGeom prst="rect">
            <a:avLst/>
          </a:prstGeom>
          <a:noFill/>
        </p:spPr>
        <p:txBody>
          <a:bodyPr wrap="square" rtlCol="0">
            <a:spAutoFit/>
          </a:bodyPr>
          <a:lstStyle/>
          <a:p>
            <a:r>
              <a:rPr lang="en-US" sz="2500" dirty="0"/>
              <a:t>Parallel Access 2</a:t>
            </a:r>
          </a:p>
        </p:txBody>
      </p:sp>
      <p:cxnSp>
        <p:nvCxnSpPr>
          <p:cNvPr id="30" name="Straight Arrow Connector 29">
            <a:extLst>
              <a:ext uri="{FF2B5EF4-FFF2-40B4-BE49-F238E27FC236}">
                <a16:creationId xmlns:a16="http://schemas.microsoft.com/office/drawing/2014/main" id="{67C607D2-0536-20BC-CB00-C2AB23867C93}"/>
              </a:ext>
            </a:extLst>
          </p:cNvPr>
          <p:cNvCxnSpPr>
            <a:cxnSpLocks/>
          </p:cNvCxnSpPr>
          <p:nvPr/>
        </p:nvCxnSpPr>
        <p:spPr>
          <a:xfrm>
            <a:off x="8645643" y="5153822"/>
            <a:ext cx="1389987" cy="0"/>
          </a:xfrm>
          <a:prstGeom prst="straightConnector1">
            <a:avLst/>
          </a:prstGeom>
          <a:ln w="28575">
            <a:solidFill>
              <a:srgbClr val="548235"/>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43" name="TextBox 42">
            <a:extLst>
              <a:ext uri="{FF2B5EF4-FFF2-40B4-BE49-F238E27FC236}">
                <a16:creationId xmlns:a16="http://schemas.microsoft.com/office/drawing/2014/main" id="{F437CE81-E1E9-18F6-4521-3EDAE1F57E1C}"/>
              </a:ext>
            </a:extLst>
          </p:cNvPr>
          <p:cNvSpPr txBox="1"/>
          <p:nvPr/>
        </p:nvSpPr>
        <p:spPr>
          <a:xfrm>
            <a:off x="1350327" y="5399625"/>
            <a:ext cx="3168799" cy="861774"/>
          </a:xfrm>
          <a:prstGeom prst="rect">
            <a:avLst/>
          </a:prstGeom>
          <a:noFill/>
        </p:spPr>
        <p:txBody>
          <a:bodyPr wrap="square" rtlCol="0">
            <a:spAutoFit/>
          </a:bodyPr>
          <a:lstStyle/>
          <a:p>
            <a:pPr algn="ctr"/>
            <a:r>
              <a:rPr lang="en-US" sz="2500" b="1" dirty="0">
                <a:solidFill>
                  <a:srgbClr val="FF0000"/>
                </a:solidFill>
              </a:rPr>
              <a:t>Can we get rid of this cross-stack access? </a:t>
            </a:r>
          </a:p>
        </p:txBody>
      </p:sp>
      <p:sp>
        <p:nvSpPr>
          <p:cNvPr id="7" name="TextBox 6">
            <a:extLst>
              <a:ext uri="{FF2B5EF4-FFF2-40B4-BE49-F238E27FC236}">
                <a16:creationId xmlns:a16="http://schemas.microsoft.com/office/drawing/2014/main" id="{1AB7DEA6-F86E-D3F1-4966-2144057B1AE0}"/>
              </a:ext>
            </a:extLst>
          </p:cNvPr>
          <p:cNvSpPr txBox="1"/>
          <p:nvPr/>
        </p:nvSpPr>
        <p:spPr>
          <a:xfrm>
            <a:off x="7658753" y="2619925"/>
            <a:ext cx="2073517" cy="477054"/>
          </a:xfrm>
          <a:prstGeom prst="rect">
            <a:avLst/>
          </a:prstGeom>
          <a:noFill/>
        </p:spPr>
        <p:txBody>
          <a:bodyPr wrap="square" rtlCol="0">
            <a:spAutoFit/>
          </a:bodyPr>
          <a:lstStyle/>
          <a:p>
            <a:r>
              <a:rPr lang="en-US" sz="2500" b="1" dirty="0"/>
              <a:t>Cuckoo hash</a:t>
            </a:r>
          </a:p>
        </p:txBody>
      </p:sp>
    </p:spTree>
    <p:custDataLst>
      <p:tags r:id="rId1"/>
    </p:custDataLst>
    <p:extLst>
      <p:ext uri="{BB962C8B-B14F-4D97-AF65-F5344CB8AC3E}">
        <p14:creationId xmlns:p14="http://schemas.microsoft.com/office/powerpoint/2010/main" val="3988002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68FF930F-792C-F3AE-E3EB-3329EDD46E70}"/>
              </a:ext>
            </a:extLst>
          </p:cNvPr>
          <p:cNvSpPr/>
          <p:nvPr/>
        </p:nvSpPr>
        <p:spPr>
          <a:xfrm>
            <a:off x="4214592" y="4048108"/>
            <a:ext cx="3128859" cy="858833"/>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Rectangle 508">
            <a:extLst>
              <a:ext uri="{FF2B5EF4-FFF2-40B4-BE49-F238E27FC236}">
                <a16:creationId xmlns:a16="http://schemas.microsoft.com/office/drawing/2014/main" id="{F82A3DFE-BDC4-CD77-9FD0-92EE44AF2C7A}"/>
              </a:ext>
            </a:extLst>
          </p:cNvPr>
          <p:cNvSpPr/>
          <p:nvPr/>
        </p:nvSpPr>
        <p:spPr>
          <a:xfrm>
            <a:off x="4117193" y="3361888"/>
            <a:ext cx="3326229" cy="1641176"/>
          </a:xfrm>
          <a:prstGeom prst="rect">
            <a:avLst/>
          </a:prstGeom>
          <a:solidFill>
            <a:srgbClr val="767171">
              <a:alpha val="32157"/>
            </a:srgb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2A4490-4DE8-454B-90CD-E5D3AED370C9}"/>
              </a:ext>
            </a:extLst>
          </p:cNvPr>
          <p:cNvSpPr>
            <a:spLocks noGrp="1"/>
          </p:cNvSpPr>
          <p:nvPr>
            <p:ph type="title"/>
          </p:nvPr>
        </p:nvSpPr>
        <p:spPr>
          <a:xfrm>
            <a:off x="669844" y="16432"/>
            <a:ext cx="10515600" cy="1325563"/>
          </a:xfrm>
        </p:spPr>
        <p:txBody>
          <a:bodyPr>
            <a:normAutofit/>
          </a:bodyPr>
          <a:lstStyle/>
          <a:p>
            <a:r>
              <a:rPr lang="en-US" dirty="0">
                <a:latin typeface="+mn-lt"/>
              </a:rPr>
              <a:t>Processing in Memory (PIM) </a:t>
            </a:r>
          </a:p>
        </p:txBody>
      </p:sp>
      <p:sp>
        <p:nvSpPr>
          <p:cNvPr id="119" name="5-Point Star 118">
            <a:extLst>
              <a:ext uri="{FF2B5EF4-FFF2-40B4-BE49-F238E27FC236}">
                <a16:creationId xmlns:a16="http://schemas.microsoft.com/office/drawing/2014/main" id="{4501279E-2B75-2943-8D2A-D8AF7D1C2C60}"/>
              </a:ext>
            </a:extLst>
          </p:cNvPr>
          <p:cNvSpPr/>
          <p:nvPr/>
        </p:nvSpPr>
        <p:spPr>
          <a:xfrm>
            <a:off x="1152070" y="6617218"/>
            <a:ext cx="184731" cy="167542"/>
          </a:xfrm>
          <a:prstGeom prst="star5">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1" name="TextBox 150">
            <a:extLst>
              <a:ext uri="{FF2B5EF4-FFF2-40B4-BE49-F238E27FC236}">
                <a16:creationId xmlns:a16="http://schemas.microsoft.com/office/drawing/2014/main" id="{42CB55FE-99E7-3644-A930-CB018F1A9AB2}"/>
              </a:ext>
            </a:extLst>
          </p:cNvPr>
          <p:cNvSpPr txBox="1"/>
          <p:nvPr/>
        </p:nvSpPr>
        <p:spPr>
          <a:xfrm>
            <a:off x="0" y="1141782"/>
            <a:ext cx="11216737" cy="1246495"/>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cs typeface="Times New Roman" panose="02020603050405020304" pitchFamily="18" charset="0"/>
              </a:rPr>
              <a:t>PIM is a new technology where computation is placed closer to the memory</a:t>
            </a:r>
          </a:p>
          <a:p>
            <a:pPr marL="342900" indent="-342900" algn="just">
              <a:buFont typeface="Arial" panose="020B0604020202020204" pitchFamily="34" charset="0"/>
              <a:buChar char="•"/>
            </a:pPr>
            <a:endParaRPr lang="en-US" sz="2500" dirty="0">
              <a:cs typeface="Times New Roman" panose="02020603050405020304" pitchFamily="18" charset="0"/>
            </a:endParaRPr>
          </a:p>
          <a:p>
            <a:pPr algn="just"/>
            <a:endParaRPr lang="en-US" sz="2500" dirty="0">
              <a:cs typeface="Times New Roman" panose="02020603050405020304" pitchFamily="18" charset="0"/>
            </a:endParaRPr>
          </a:p>
        </p:txBody>
      </p:sp>
      <p:sp>
        <p:nvSpPr>
          <p:cNvPr id="9" name="TextBox 8">
            <a:extLst>
              <a:ext uri="{FF2B5EF4-FFF2-40B4-BE49-F238E27FC236}">
                <a16:creationId xmlns:a16="http://schemas.microsoft.com/office/drawing/2014/main" id="{DFD311E9-246F-454A-B9BA-FB2BC200FA1C}"/>
              </a:ext>
            </a:extLst>
          </p:cNvPr>
          <p:cNvSpPr txBox="1"/>
          <p:nvPr/>
        </p:nvSpPr>
        <p:spPr>
          <a:xfrm>
            <a:off x="13549184" y="4034712"/>
            <a:ext cx="184731" cy="369332"/>
          </a:xfrm>
          <a:prstGeom prst="rect">
            <a:avLst/>
          </a:prstGeom>
          <a:noFill/>
        </p:spPr>
        <p:txBody>
          <a:bodyPr wrap="none" rtlCol="0">
            <a:spAutoFit/>
          </a:bodyPr>
          <a:lstStyle/>
          <a:p>
            <a:endParaRPr lang="en-US" dirty="0"/>
          </a:p>
        </p:txBody>
      </p:sp>
      <p:sp>
        <p:nvSpPr>
          <p:cNvPr id="451" name="直线">
            <a:extLst>
              <a:ext uri="{FF2B5EF4-FFF2-40B4-BE49-F238E27FC236}">
                <a16:creationId xmlns:a16="http://schemas.microsoft.com/office/drawing/2014/main" id="{A31FFAD1-096E-0252-5927-A359AA867214}"/>
              </a:ext>
            </a:extLst>
          </p:cNvPr>
          <p:cNvSpPr/>
          <p:nvPr/>
        </p:nvSpPr>
        <p:spPr>
          <a:xfrm rot="21600000" flipV="1">
            <a:off x="3506810" y="3431038"/>
            <a:ext cx="593539" cy="128481"/>
          </a:xfrm>
          <a:prstGeom prst="line">
            <a:avLst/>
          </a:prstGeom>
          <a:noFill/>
          <a:ln w="38100" cap="flat" cmpd="sng">
            <a:solidFill>
              <a:srgbClr val="000000"/>
            </a:solidFill>
            <a:prstDash val="sysDot"/>
            <a:miter/>
          </a:ln>
        </p:spPr>
        <p:txBody>
          <a:bodyPr/>
          <a:lstStyle/>
          <a:p>
            <a:endParaRPr lang="en-US"/>
          </a:p>
        </p:txBody>
      </p:sp>
      <p:sp>
        <p:nvSpPr>
          <p:cNvPr id="452" name="直线">
            <a:extLst>
              <a:ext uri="{FF2B5EF4-FFF2-40B4-BE49-F238E27FC236}">
                <a16:creationId xmlns:a16="http://schemas.microsoft.com/office/drawing/2014/main" id="{7D268D08-37CE-8320-922E-1B8F5F609ACB}"/>
              </a:ext>
            </a:extLst>
          </p:cNvPr>
          <p:cNvSpPr/>
          <p:nvPr/>
        </p:nvSpPr>
        <p:spPr>
          <a:xfrm rot="21600000">
            <a:off x="3501075" y="4365315"/>
            <a:ext cx="593539" cy="607961"/>
          </a:xfrm>
          <a:prstGeom prst="line">
            <a:avLst/>
          </a:prstGeom>
          <a:noFill/>
          <a:ln w="38100" cap="flat" cmpd="sng">
            <a:solidFill>
              <a:srgbClr val="000000"/>
            </a:solidFill>
            <a:prstDash val="sysDot"/>
            <a:miter/>
          </a:ln>
        </p:spPr>
        <p:txBody>
          <a:bodyPr/>
          <a:lstStyle/>
          <a:p>
            <a:endParaRPr lang="en-US"/>
          </a:p>
        </p:txBody>
      </p:sp>
      <p:sp>
        <p:nvSpPr>
          <p:cNvPr id="498" name="Rectangle 497">
            <a:extLst>
              <a:ext uri="{FF2B5EF4-FFF2-40B4-BE49-F238E27FC236}">
                <a16:creationId xmlns:a16="http://schemas.microsoft.com/office/drawing/2014/main" id="{8C53D2FC-3C3C-BE98-B281-FF54F50CF43B}"/>
              </a:ext>
            </a:extLst>
          </p:cNvPr>
          <p:cNvSpPr/>
          <p:nvPr/>
        </p:nvSpPr>
        <p:spPr>
          <a:xfrm>
            <a:off x="4295120" y="3559520"/>
            <a:ext cx="1140126" cy="305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TextBox 498">
            <a:extLst>
              <a:ext uri="{FF2B5EF4-FFF2-40B4-BE49-F238E27FC236}">
                <a16:creationId xmlns:a16="http://schemas.microsoft.com/office/drawing/2014/main" id="{350967C1-C1AC-EE91-5CAD-13F68AE67180}"/>
              </a:ext>
            </a:extLst>
          </p:cNvPr>
          <p:cNvSpPr txBox="1"/>
          <p:nvPr/>
        </p:nvSpPr>
        <p:spPr>
          <a:xfrm>
            <a:off x="4400682" y="3527515"/>
            <a:ext cx="970821"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00" name="Straight Arrow Connector 499">
            <a:extLst>
              <a:ext uri="{FF2B5EF4-FFF2-40B4-BE49-F238E27FC236}">
                <a16:creationId xmlns:a16="http://schemas.microsoft.com/office/drawing/2014/main" id="{6136B65B-AD83-BA19-787F-F3B1E8B39D16}"/>
              </a:ext>
            </a:extLst>
          </p:cNvPr>
          <p:cNvCxnSpPr>
            <a:cxnSpLocks/>
          </p:cNvCxnSpPr>
          <p:nvPr/>
        </p:nvCxnSpPr>
        <p:spPr>
          <a:xfrm>
            <a:off x="4849905" y="3865158"/>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01" name="Rectangle 500">
            <a:extLst>
              <a:ext uri="{FF2B5EF4-FFF2-40B4-BE49-F238E27FC236}">
                <a16:creationId xmlns:a16="http://schemas.microsoft.com/office/drawing/2014/main" id="{7634726E-A7C9-6AB1-ECB0-5F838FBB4DF2}"/>
              </a:ext>
            </a:extLst>
          </p:cNvPr>
          <p:cNvSpPr/>
          <p:nvPr/>
        </p:nvSpPr>
        <p:spPr>
          <a:xfrm>
            <a:off x="4297412" y="4112595"/>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TextBox 501">
            <a:extLst>
              <a:ext uri="{FF2B5EF4-FFF2-40B4-BE49-F238E27FC236}">
                <a16:creationId xmlns:a16="http://schemas.microsoft.com/office/drawing/2014/main" id="{83A9C8D0-1FAE-388C-FE28-8ACAB1CA9CF5}"/>
              </a:ext>
            </a:extLst>
          </p:cNvPr>
          <p:cNvSpPr txBox="1"/>
          <p:nvPr/>
        </p:nvSpPr>
        <p:spPr>
          <a:xfrm>
            <a:off x="4594730" y="4461208"/>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503" name="Rounded Rectangle 502">
            <a:extLst>
              <a:ext uri="{FF2B5EF4-FFF2-40B4-BE49-F238E27FC236}">
                <a16:creationId xmlns:a16="http://schemas.microsoft.com/office/drawing/2014/main" id="{C68B991A-A4F5-6836-6F82-44FFB5D33156}"/>
              </a:ext>
            </a:extLst>
          </p:cNvPr>
          <p:cNvSpPr/>
          <p:nvPr/>
        </p:nvSpPr>
        <p:spPr>
          <a:xfrm>
            <a:off x="4449860" y="4439055"/>
            <a:ext cx="927921" cy="3383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TextBox 503">
            <a:extLst>
              <a:ext uri="{FF2B5EF4-FFF2-40B4-BE49-F238E27FC236}">
                <a16:creationId xmlns:a16="http://schemas.microsoft.com/office/drawing/2014/main" id="{03301E5C-5753-1C45-AD8E-335C9BD4B1ED}"/>
              </a:ext>
            </a:extLst>
          </p:cNvPr>
          <p:cNvSpPr txBox="1"/>
          <p:nvPr/>
        </p:nvSpPr>
        <p:spPr>
          <a:xfrm>
            <a:off x="4370265" y="4138043"/>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505" name="TextBox 504">
            <a:extLst>
              <a:ext uri="{FF2B5EF4-FFF2-40B4-BE49-F238E27FC236}">
                <a16:creationId xmlns:a16="http://schemas.microsoft.com/office/drawing/2014/main" id="{D4DB3987-568B-7035-4A93-2E1E42B75731}"/>
              </a:ext>
            </a:extLst>
          </p:cNvPr>
          <p:cNvSpPr txBox="1"/>
          <p:nvPr/>
        </p:nvSpPr>
        <p:spPr>
          <a:xfrm>
            <a:off x="5603037" y="3952702"/>
            <a:ext cx="281619"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506" name="Rectangle 505">
            <a:extLst>
              <a:ext uri="{FF2B5EF4-FFF2-40B4-BE49-F238E27FC236}">
                <a16:creationId xmlns:a16="http://schemas.microsoft.com/office/drawing/2014/main" id="{5ADECC20-C440-FAA8-9C2D-6882484DECA5}"/>
              </a:ext>
            </a:extLst>
          </p:cNvPr>
          <p:cNvSpPr/>
          <p:nvPr/>
        </p:nvSpPr>
        <p:spPr>
          <a:xfrm>
            <a:off x="6088309" y="3569141"/>
            <a:ext cx="1185696" cy="305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TextBox 506">
            <a:extLst>
              <a:ext uri="{FF2B5EF4-FFF2-40B4-BE49-F238E27FC236}">
                <a16:creationId xmlns:a16="http://schemas.microsoft.com/office/drawing/2014/main" id="{9245C447-3D83-BD7C-06B4-1B5D393CFFD5}"/>
              </a:ext>
            </a:extLst>
          </p:cNvPr>
          <p:cNvSpPr txBox="1"/>
          <p:nvPr/>
        </p:nvSpPr>
        <p:spPr>
          <a:xfrm>
            <a:off x="6187534" y="3547269"/>
            <a:ext cx="1251284" cy="369332"/>
          </a:xfrm>
          <a:prstGeom prst="rect">
            <a:avLst/>
          </a:prstGeom>
          <a:noFill/>
        </p:spPr>
        <p:txBody>
          <a:bodyPr wrap="square" rtlCol="0">
            <a:spAutoFit/>
          </a:bodyPr>
          <a:lstStyle/>
          <a:p>
            <a:r>
              <a:rPr lang="en-US" b="1" dirty="0">
                <a:cs typeface="Times New Roman" panose="02020603050405020304" pitchFamily="18" charset="0"/>
              </a:rPr>
              <a:t>Vault 31</a:t>
            </a:r>
          </a:p>
        </p:txBody>
      </p:sp>
      <p:sp>
        <p:nvSpPr>
          <p:cNvPr id="510" name="Rectangle 509">
            <a:extLst>
              <a:ext uri="{FF2B5EF4-FFF2-40B4-BE49-F238E27FC236}">
                <a16:creationId xmlns:a16="http://schemas.microsoft.com/office/drawing/2014/main" id="{C7740F31-1718-8439-9DF4-83CFA770FE9C}"/>
              </a:ext>
            </a:extLst>
          </p:cNvPr>
          <p:cNvSpPr/>
          <p:nvPr/>
        </p:nvSpPr>
        <p:spPr>
          <a:xfrm>
            <a:off x="6095108" y="4119307"/>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TextBox 510">
            <a:extLst>
              <a:ext uri="{FF2B5EF4-FFF2-40B4-BE49-F238E27FC236}">
                <a16:creationId xmlns:a16="http://schemas.microsoft.com/office/drawing/2014/main" id="{79AFEC6B-65EF-E828-B333-8DDC72B941C0}"/>
              </a:ext>
            </a:extLst>
          </p:cNvPr>
          <p:cNvSpPr txBox="1"/>
          <p:nvPr/>
        </p:nvSpPr>
        <p:spPr>
          <a:xfrm>
            <a:off x="6352013" y="4467920"/>
            <a:ext cx="832725" cy="323165"/>
          </a:xfrm>
          <a:prstGeom prst="rect">
            <a:avLst/>
          </a:prstGeom>
          <a:solidFill>
            <a:schemeClr val="accent5">
              <a:lumMod val="20000"/>
              <a:lumOff val="80000"/>
            </a:schemeClr>
          </a:solidFill>
        </p:spPr>
        <p:txBody>
          <a:bodyPr wrap="square" lIns="0" tIns="0" rIns="0" rtlCol="0">
            <a:spAutoFit/>
          </a:bodyPr>
          <a:lstStyle/>
          <a:p>
            <a:r>
              <a:rPr lang="en-US" b="1" dirty="0">
                <a:cs typeface="Times New Roman" panose="02020603050405020304" pitchFamily="18" charset="0"/>
              </a:rPr>
              <a:t>Core 31</a:t>
            </a:r>
          </a:p>
        </p:txBody>
      </p:sp>
      <p:sp>
        <p:nvSpPr>
          <p:cNvPr id="64" name="Rounded Rectangle 63">
            <a:extLst>
              <a:ext uri="{FF2B5EF4-FFF2-40B4-BE49-F238E27FC236}">
                <a16:creationId xmlns:a16="http://schemas.microsoft.com/office/drawing/2014/main" id="{4C1A58AB-CCEC-5822-96B3-340EA6920C05}"/>
              </a:ext>
            </a:extLst>
          </p:cNvPr>
          <p:cNvSpPr/>
          <p:nvPr/>
        </p:nvSpPr>
        <p:spPr>
          <a:xfrm>
            <a:off x="6247556" y="4445767"/>
            <a:ext cx="927921" cy="3383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749B0DD7-0B4D-53AA-28DD-857DA851022F}"/>
              </a:ext>
            </a:extLst>
          </p:cNvPr>
          <p:cNvSpPr txBox="1"/>
          <p:nvPr/>
        </p:nvSpPr>
        <p:spPr>
          <a:xfrm>
            <a:off x="6168072" y="4132031"/>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83" name="Rectangle 82">
            <a:extLst>
              <a:ext uri="{FF2B5EF4-FFF2-40B4-BE49-F238E27FC236}">
                <a16:creationId xmlns:a16="http://schemas.microsoft.com/office/drawing/2014/main" id="{9DA73913-B0F7-A049-261F-D55C0EA838C8}"/>
              </a:ext>
            </a:extLst>
          </p:cNvPr>
          <p:cNvSpPr/>
          <p:nvPr/>
        </p:nvSpPr>
        <p:spPr>
          <a:xfrm>
            <a:off x="4214412" y="3478001"/>
            <a:ext cx="3128859" cy="4865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直线">
            <a:extLst>
              <a:ext uri="{FF2B5EF4-FFF2-40B4-BE49-F238E27FC236}">
                <a16:creationId xmlns:a16="http://schemas.microsoft.com/office/drawing/2014/main" id="{2F5A902F-4B3F-B0E1-E574-5262307218F7}"/>
              </a:ext>
            </a:extLst>
          </p:cNvPr>
          <p:cNvSpPr/>
          <p:nvPr/>
        </p:nvSpPr>
        <p:spPr>
          <a:xfrm rot="21600000">
            <a:off x="7438818" y="5015788"/>
            <a:ext cx="585877" cy="1159903"/>
          </a:xfrm>
          <a:prstGeom prst="line">
            <a:avLst/>
          </a:prstGeom>
          <a:noFill/>
          <a:ln w="38100" cap="flat" cmpd="sng">
            <a:solidFill>
              <a:srgbClr val="000000"/>
            </a:solidFill>
            <a:prstDash val="sysDot"/>
            <a:miter/>
          </a:ln>
        </p:spPr>
        <p:txBody>
          <a:bodyPr/>
          <a:lstStyle/>
          <a:p>
            <a:endParaRPr lang="en-US"/>
          </a:p>
        </p:txBody>
      </p:sp>
      <p:sp>
        <p:nvSpPr>
          <p:cNvPr id="92" name="直线">
            <a:extLst>
              <a:ext uri="{FF2B5EF4-FFF2-40B4-BE49-F238E27FC236}">
                <a16:creationId xmlns:a16="http://schemas.microsoft.com/office/drawing/2014/main" id="{4E38695C-74CE-6ED5-2DA7-C2A2EDD2DC11}"/>
              </a:ext>
            </a:extLst>
          </p:cNvPr>
          <p:cNvSpPr/>
          <p:nvPr/>
        </p:nvSpPr>
        <p:spPr>
          <a:xfrm rot="21600000" flipV="1">
            <a:off x="7446551" y="2380573"/>
            <a:ext cx="1607142" cy="981315"/>
          </a:xfrm>
          <a:prstGeom prst="line">
            <a:avLst/>
          </a:prstGeom>
          <a:noFill/>
          <a:ln w="38100" cap="flat" cmpd="sng">
            <a:solidFill>
              <a:srgbClr val="000000"/>
            </a:solidFill>
            <a:prstDash val="sysDot"/>
            <a:miter/>
          </a:ln>
        </p:spPr>
        <p:txBody>
          <a:bodyPr/>
          <a:lstStyle/>
          <a:p>
            <a:endParaRPr lang="en-US"/>
          </a:p>
        </p:txBody>
      </p:sp>
      <p:sp>
        <p:nvSpPr>
          <p:cNvPr id="4" name="TextBox 3">
            <a:extLst>
              <a:ext uri="{FF2B5EF4-FFF2-40B4-BE49-F238E27FC236}">
                <a16:creationId xmlns:a16="http://schemas.microsoft.com/office/drawing/2014/main" id="{7445D0BA-DC5A-2B1E-A0B1-3440912F23CA}"/>
              </a:ext>
            </a:extLst>
          </p:cNvPr>
          <p:cNvSpPr txBox="1"/>
          <p:nvPr/>
        </p:nvSpPr>
        <p:spPr>
          <a:xfrm>
            <a:off x="4961617" y="2985687"/>
            <a:ext cx="2101885" cy="477054"/>
          </a:xfrm>
          <a:prstGeom prst="rect">
            <a:avLst/>
          </a:prstGeom>
          <a:noFill/>
        </p:spPr>
        <p:txBody>
          <a:bodyPr wrap="square" rtlCol="0">
            <a:spAutoFit/>
          </a:bodyPr>
          <a:lstStyle/>
          <a:p>
            <a:r>
              <a:rPr lang="en-US" sz="2500" dirty="0"/>
              <a:t>PIM STACK</a:t>
            </a:r>
          </a:p>
        </p:txBody>
      </p:sp>
      <p:cxnSp>
        <p:nvCxnSpPr>
          <p:cNvPr id="5" name="Straight Arrow Connector 4">
            <a:extLst>
              <a:ext uri="{FF2B5EF4-FFF2-40B4-BE49-F238E27FC236}">
                <a16:creationId xmlns:a16="http://schemas.microsoft.com/office/drawing/2014/main" id="{B1A3A9B8-3E20-8F35-0ACA-42EBBACC7B31}"/>
              </a:ext>
            </a:extLst>
          </p:cNvPr>
          <p:cNvCxnSpPr>
            <a:cxnSpLocks/>
          </p:cNvCxnSpPr>
          <p:nvPr/>
        </p:nvCxnSpPr>
        <p:spPr>
          <a:xfrm>
            <a:off x="6639517" y="3878088"/>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8" name="Rounded Rectangle 7">
            <a:extLst>
              <a:ext uri="{FF2B5EF4-FFF2-40B4-BE49-F238E27FC236}">
                <a16:creationId xmlns:a16="http://schemas.microsoft.com/office/drawing/2014/main" id="{6D499839-FB9B-E953-33EC-2EDA352ACED6}"/>
              </a:ext>
            </a:extLst>
          </p:cNvPr>
          <p:cNvSpPr/>
          <p:nvPr/>
        </p:nvSpPr>
        <p:spPr>
          <a:xfrm>
            <a:off x="68250" y="3539796"/>
            <a:ext cx="1258824" cy="825519"/>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HOST CPU</a:t>
            </a:r>
          </a:p>
        </p:txBody>
      </p:sp>
      <p:sp>
        <p:nvSpPr>
          <p:cNvPr id="38" name="Rectangle 37">
            <a:extLst>
              <a:ext uri="{FF2B5EF4-FFF2-40B4-BE49-F238E27FC236}">
                <a16:creationId xmlns:a16="http://schemas.microsoft.com/office/drawing/2014/main" id="{CE1018C8-4047-00C4-9013-850CC1126490}"/>
              </a:ext>
            </a:extLst>
          </p:cNvPr>
          <p:cNvSpPr/>
          <p:nvPr/>
        </p:nvSpPr>
        <p:spPr>
          <a:xfrm>
            <a:off x="2261344" y="3551256"/>
            <a:ext cx="1258824" cy="84819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t>PIM STACK</a:t>
            </a:r>
          </a:p>
        </p:txBody>
      </p:sp>
      <p:sp>
        <p:nvSpPr>
          <p:cNvPr id="56" name="Left-Right Arrow 55">
            <a:extLst>
              <a:ext uri="{FF2B5EF4-FFF2-40B4-BE49-F238E27FC236}">
                <a16:creationId xmlns:a16="http://schemas.microsoft.com/office/drawing/2014/main" id="{EFE616E8-8050-7D07-4B62-6DF109F6040C}"/>
              </a:ext>
            </a:extLst>
          </p:cNvPr>
          <p:cNvSpPr/>
          <p:nvPr/>
        </p:nvSpPr>
        <p:spPr>
          <a:xfrm>
            <a:off x="1389501" y="3864959"/>
            <a:ext cx="772358" cy="267072"/>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DDE1AE6F-A64E-1C89-1F5B-6488E54C587B}"/>
              </a:ext>
            </a:extLst>
          </p:cNvPr>
          <p:cNvSpPr/>
          <p:nvPr/>
        </p:nvSpPr>
        <p:spPr>
          <a:xfrm>
            <a:off x="8044101" y="5742475"/>
            <a:ext cx="354992" cy="463639"/>
          </a:xfrm>
          <a:custGeom>
            <a:avLst/>
            <a:gdLst>
              <a:gd name="connsiteX0" fmla="*/ 257578 w 296215"/>
              <a:gd name="connsiteY0" fmla="*/ 0 h 463639"/>
              <a:gd name="connsiteX1" fmla="*/ 0 w 296215"/>
              <a:gd name="connsiteY1" fmla="*/ 450760 h 463639"/>
              <a:gd name="connsiteX2" fmla="*/ 296215 w 296215"/>
              <a:gd name="connsiteY2" fmla="*/ 463639 h 463639"/>
              <a:gd name="connsiteX3" fmla="*/ 257578 w 296215"/>
              <a:gd name="connsiteY3" fmla="*/ 0 h 463639"/>
            </a:gdLst>
            <a:ahLst/>
            <a:cxnLst>
              <a:cxn ang="0">
                <a:pos x="connsiteX0" y="connsiteY0"/>
              </a:cxn>
              <a:cxn ang="0">
                <a:pos x="connsiteX1" y="connsiteY1"/>
              </a:cxn>
              <a:cxn ang="0">
                <a:pos x="connsiteX2" y="connsiteY2"/>
              </a:cxn>
              <a:cxn ang="0">
                <a:pos x="connsiteX3" y="connsiteY3"/>
              </a:cxn>
            </a:cxnLst>
            <a:rect l="l" t="t" r="r" b="b"/>
            <a:pathLst>
              <a:path w="296215" h="463639">
                <a:moveTo>
                  <a:pt x="257578" y="0"/>
                </a:moveTo>
                <a:lnTo>
                  <a:pt x="0" y="450760"/>
                </a:lnTo>
                <a:lnTo>
                  <a:pt x="296215" y="463639"/>
                </a:lnTo>
                <a:lnTo>
                  <a:pt x="257578" y="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2AD2F6D-056E-E43C-714A-DC8254A67439}"/>
              </a:ext>
            </a:extLst>
          </p:cNvPr>
          <p:cNvSpPr/>
          <p:nvPr/>
        </p:nvSpPr>
        <p:spPr>
          <a:xfrm rot="17996683">
            <a:off x="10591934" y="5158023"/>
            <a:ext cx="1815036" cy="28979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6BCCAF3-E589-1918-6A93-08B340083905}"/>
              </a:ext>
            </a:extLst>
          </p:cNvPr>
          <p:cNvSpPr/>
          <p:nvPr/>
        </p:nvSpPr>
        <p:spPr>
          <a:xfrm>
            <a:off x="10382913" y="5700132"/>
            <a:ext cx="765197" cy="5223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DDB5670-C545-570A-8318-83D8E216D32A}"/>
              </a:ext>
            </a:extLst>
          </p:cNvPr>
          <p:cNvSpPr/>
          <p:nvPr/>
        </p:nvSpPr>
        <p:spPr>
          <a:xfrm>
            <a:off x="8314600" y="5703579"/>
            <a:ext cx="2122310" cy="539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E04BDC31-7312-83DF-C371-9C0F98EB548B}"/>
              </a:ext>
            </a:extLst>
          </p:cNvPr>
          <p:cNvSpPr/>
          <p:nvPr/>
        </p:nvSpPr>
        <p:spPr>
          <a:xfrm>
            <a:off x="8035984" y="5771363"/>
            <a:ext cx="912121" cy="40432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9A9C4180-DA0D-5075-0B3F-1CAD74B7D1B6}"/>
              </a:ext>
            </a:extLst>
          </p:cNvPr>
          <p:cNvSpPr/>
          <p:nvPr/>
        </p:nvSpPr>
        <p:spPr>
          <a:xfrm>
            <a:off x="8797984" y="5776513"/>
            <a:ext cx="1004714" cy="438193"/>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8224866E-4B07-1349-8166-BE18640C92DC}"/>
              </a:ext>
            </a:extLst>
          </p:cNvPr>
          <p:cNvSpPr/>
          <p:nvPr/>
        </p:nvSpPr>
        <p:spPr>
          <a:xfrm>
            <a:off x="8032758" y="2354030"/>
            <a:ext cx="4086578" cy="1783645"/>
          </a:xfrm>
          <a:custGeom>
            <a:avLst/>
            <a:gdLst>
              <a:gd name="connsiteX0" fmla="*/ 4086578 w 4086578"/>
              <a:gd name="connsiteY0" fmla="*/ 11289 h 1783645"/>
              <a:gd name="connsiteX1" fmla="*/ 1027289 w 4086578"/>
              <a:gd name="connsiteY1" fmla="*/ 0 h 1783645"/>
              <a:gd name="connsiteX2" fmla="*/ 0 w 4086578"/>
              <a:gd name="connsiteY2" fmla="*/ 1772356 h 1783645"/>
              <a:gd name="connsiteX3" fmla="*/ 3070578 w 4086578"/>
              <a:gd name="connsiteY3" fmla="*/ 1783645 h 1783645"/>
              <a:gd name="connsiteX4" fmla="*/ 3364089 w 4086578"/>
              <a:gd name="connsiteY4" fmla="*/ 1219200 h 1783645"/>
              <a:gd name="connsiteX5" fmla="*/ 3488267 w 4086578"/>
              <a:gd name="connsiteY5" fmla="*/ 1230489 h 1783645"/>
              <a:gd name="connsiteX6" fmla="*/ 4018845 w 4086578"/>
              <a:gd name="connsiteY6" fmla="*/ 316089 h 1783645"/>
              <a:gd name="connsiteX7" fmla="*/ 3917245 w 4086578"/>
              <a:gd name="connsiteY7" fmla="*/ 316089 h 1783645"/>
              <a:gd name="connsiteX8" fmla="*/ 4086578 w 4086578"/>
              <a:gd name="connsiteY8" fmla="*/ 11289 h 178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578" h="1783645">
                <a:moveTo>
                  <a:pt x="4086578" y="11289"/>
                </a:moveTo>
                <a:lnTo>
                  <a:pt x="1027289" y="0"/>
                </a:lnTo>
                <a:lnTo>
                  <a:pt x="0" y="1772356"/>
                </a:lnTo>
                <a:lnTo>
                  <a:pt x="3070578" y="1783645"/>
                </a:lnTo>
                <a:lnTo>
                  <a:pt x="3364089" y="1219200"/>
                </a:lnTo>
                <a:lnTo>
                  <a:pt x="3488267" y="1230489"/>
                </a:lnTo>
                <a:lnTo>
                  <a:pt x="4018845" y="316089"/>
                </a:lnTo>
                <a:lnTo>
                  <a:pt x="3917245" y="316089"/>
                </a:lnTo>
                <a:lnTo>
                  <a:pt x="4086578" y="11289"/>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2C5E8ADB-4846-7925-384D-9CA30B3AF606}"/>
              </a:ext>
            </a:extLst>
          </p:cNvPr>
          <p:cNvSpPr/>
          <p:nvPr/>
        </p:nvSpPr>
        <p:spPr>
          <a:xfrm>
            <a:off x="8032758" y="2884608"/>
            <a:ext cx="4109156" cy="1772356"/>
          </a:xfrm>
          <a:custGeom>
            <a:avLst/>
            <a:gdLst>
              <a:gd name="connsiteX0" fmla="*/ 304800 w 4109156"/>
              <a:gd name="connsiteY0" fmla="*/ 1253067 h 1772356"/>
              <a:gd name="connsiteX1" fmla="*/ 0 w 4109156"/>
              <a:gd name="connsiteY1" fmla="*/ 1772356 h 1772356"/>
              <a:gd name="connsiteX2" fmla="*/ 3036711 w 4109156"/>
              <a:gd name="connsiteY2" fmla="*/ 1761067 h 1772356"/>
              <a:gd name="connsiteX3" fmla="*/ 4109156 w 4109156"/>
              <a:gd name="connsiteY3" fmla="*/ 0 h 1772356"/>
              <a:gd name="connsiteX4" fmla="*/ 3894667 w 4109156"/>
              <a:gd name="connsiteY4" fmla="*/ 0 h 1772356"/>
              <a:gd name="connsiteX5" fmla="*/ 3894667 w 4109156"/>
              <a:gd name="connsiteY5" fmla="*/ 0 h 1772356"/>
              <a:gd name="connsiteX6" fmla="*/ 3894667 w 4109156"/>
              <a:gd name="connsiteY6" fmla="*/ 0 h 177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9156" h="1772356">
                <a:moveTo>
                  <a:pt x="304800" y="1253067"/>
                </a:moveTo>
                <a:lnTo>
                  <a:pt x="0" y="1772356"/>
                </a:lnTo>
                <a:lnTo>
                  <a:pt x="3036711" y="1761067"/>
                </a:lnTo>
                <a:lnTo>
                  <a:pt x="4109156" y="0"/>
                </a:lnTo>
                <a:lnTo>
                  <a:pt x="3894667" y="0"/>
                </a:lnTo>
                <a:lnTo>
                  <a:pt x="3894667" y="0"/>
                </a:lnTo>
                <a:lnTo>
                  <a:pt x="3894667"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3624FC49-FD40-2903-C309-D7B4EF0771FA}"/>
              </a:ext>
            </a:extLst>
          </p:cNvPr>
          <p:cNvSpPr/>
          <p:nvPr/>
        </p:nvSpPr>
        <p:spPr>
          <a:xfrm>
            <a:off x="8055336" y="3392608"/>
            <a:ext cx="4086578" cy="1783644"/>
          </a:xfrm>
          <a:custGeom>
            <a:avLst/>
            <a:gdLst>
              <a:gd name="connsiteX0" fmla="*/ 293511 w 4086578"/>
              <a:gd name="connsiteY0" fmla="*/ 1241778 h 1783644"/>
              <a:gd name="connsiteX1" fmla="*/ 0 w 4086578"/>
              <a:gd name="connsiteY1" fmla="*/ 1783644 h 1783644"/>
              <a:gd name="connsiteX2" fmla="*/ 3025422 w 4086578"/>
              <a:gd name="connsiteY2" fmla="*/ 1783644 h 1783644"/>
              <a:gd name="connsiteX3" fmla="*/ 4086578 w 4086578"/>
              <a:gd name="connsiteY3" fmla="*/ 0 h 1783644"/>
              <a:gd name="connsiteX4" fmla="*/ 3770489 w 4086578"/>
              <a:gd name="connsiteY4" fmla="*/ 0 h 1783644"/>
              <a:gd name="connsiteX5" fmla="*/ 3770489 w 4086578"/>
              <a:gd name="connsiteY5" fmla="*/ 0 h 178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6578" h="1783644">
                <a:moveTo>
                  <a:pt x="293511" y="1241778"/>
                </a:moveTo>
                <a:lnTo>
                  <a:pt x="0" y="1783644"/>
                </a:lnTo>
                <a:lnTo>
                  <a:pt x="3025422" y="1783644"/>
                </a:lnTo>
                <a:lnTo>
                  <a:pt x="4086578" y="0"/>
                </a:lnTo>
                <a:lnTo>
                  <a:pt x="3770489" y="0"/>
                </a:lnTo>
                <a:lnTo>
                  <a:pt x="3770489"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2B9C5B0C-01E3-494A-33C9-DB689FE7D0F6}"/>
              </a:ext>
            </a:extLst>
          </p:cNvPr>
          <p:cNvSpPr/>
          <p:nvPr/>
        </p:nvSpPr>
        <p:spPr>
          <a:xfrm>
            <a:off x="8032758" y="3923186"/>
            <a:ext cx="4120445" cy="1772355"/>
          </a:xfrm>
          <a:custGeom>
            <a:avLst/>
            <a:gdLst>
              <a:gd name="connsiteX0" fmla="*/ 316089 w 4120445"/>
              <a:gd name="connsiteY0" fmla="*/ 1241778 h 1772355"/>
              <a:gd name="connsiteX1" fmla="*/ 0 w 4120445"/>
              <a:gd name="connsiteY1" fmla="*/ 1772355 h 1772355"/>
              <a:gd name="connsiteX2" fmla="*/ 3070578 w 4120445"/>
              <a:gd name="connsiteY2" fmla="*/ 1772355 h 1772355"/>
              <a:gd name="connsiteX3" fmla="*/ 4120445 w 4120445"/>
              <a:gd name="connsiteY3" fmla="*/ 0 h 1772355"/>
              <a:gd name="connsiteX4" fmla="*/ 3770489 w 4120445"/>
              <a:gd name="connsiteY4" fmla="*/ 22578 h 177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445" h="1772355">
                <a:moveTo>
                  <a:pt x="316089" y="1241778"/>
                </a:moveTo>
                <a:lnTo>
                  <a:pt x="0" y="1772355"/>
                </a:lnTo>
                <a:lnTo>
                  <a:pt x="3070578" y="1772355"/>
                </a:lnTo>
                <a:lnTo>
                  <a:pt x="4120445" y="0"/>
                </a:lnTo>
                <a:lnTo>
                  <a:pt x="3770489"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C2EF58B-42FA-2446-5DC4-60453D78A39F}"/>
              </a:ext>
            </a:extLst>
          </p:cNvPr>
          <p:cNvSpPr/>
          <p:nvPr/>
        </p:nvSpPr>
        <p:spPr>
          <a:xfrm>
            <a:off x="8021469" y="4442475"/>
            <a:ext cx="4109156" cy="1783644"/>
          </a:xfrm>
          <a:custGeom>
            <a:avLst/>
            <a:gdLst>
              <a:gd name="connsiteX0" fmla="*/ 327378 w 4109156"/>
              <a:gd name="connsiteY0" fmla="*/ 1230489 h 1783644"/>
              <a:gd name="connsiteX1" fmla="*/ 0 w 4109156"/>
              <a:gd name="connsiteY1" fmla="*/ 1772355 h 1783644"/>
              <a:gd name="connsiteX2" fmla="*/ 3070578 w 4109156"/>
              <a:gd name="connsiteY2" fmla="*/ 1783644 h 1783644"/>
              <a:gd name="connsiteX3" fmla="*/ 4109156 w 4109156"/>
              <a:gd name="connsiteY3" fmla="*/ 0 h 1783644"/>
              <a:gd name="connsiteX4" fmla="*/ 3793067 w 4109156"/>
              <a:gd name="connsiteY4" fmla="*/ 11289 h 178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156" h="1783644">
                <a:moveTo>
                  <a:pt x="327378" y="1230489"/>
                </a:moveTo>
                <a:lnTo>
                  <a:pt x="0" y="1772355"/>
                </a:lnTo>
                <a:lnTo>
                  <a:pt x="3070578" y="1783644"/>
                </a:lnTo>
                <a:lnTo>
                  <a:pt x="4109156" y="0"/>
                </a:lnTo>
                <a:lnTo>
                  <a:pt x="3793067"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17">
            <a:extLst>
              <a:ext uri="{FF2B5EF4-FFF2-40B4-BE49-F238E27FC236}">
                <a16:creationId xmlns:a16="http://schemas.microsoft.com/office/drawing/2014/main" id="{8D5EDA53-22D2-9CD4-9969-557E2A91CD28}"/>
              </a:ext>
            </a:extLst>
          </p:cNvPr>
          <p:cNvSpPr/>
          <p:nvPr/>
        </p:nvSpPr>
        <p:spPr>
          <a:xfrm>
            <a:off x="8811692" y="2354030"/>
            <a:ext cx="1027289" cy="1772356"/>
          </a:xfrm>
          <a:custGeom>
            <a:avLst/>
            <a:gdLst>
              <a:gd name="connsiteX0" fmla="*/ 1027289 w 1027289"/>
              <a:gd name="connsiteY0" fmla="*/ 0 h 1772356"/>
              <a:gd name="connsiteX1" fmla="*/ 0 w 1027289"/>
              <a:gd name="connsiteY1" fmla="*/ 1772356 h 1772356"/>
            </a:gdLst>
            <a:ahLst/>
            <a:cxnLst>
              <a:cxn ang="0">
                <a:pos x="connsiteX0" y="connsiteY0"/>
              </a:cxn>
              <a:cxn ang="0">
                <a:pos x="connsiteX1" y="connsiteY1"/>
              </a:cxn>
            </a:cxnLst>
            <a:rect l="l" t="t" r="r" b="b"/>
            <a:pathLst>
              <a:path w="1027289" h="1772356">
                <a:moveTo>
                  <a:pt x="1027289" y="0"/>
                </a:moveTo>
                <a:lnTo>
                  <a:pt x="0" y="177235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EA802804-7C00-C5F4-AE95-052E45EC3A6E}"/>
              </a:ext>
            </a:extLst>
          </p:cNvPr>
          <p:cNvSpPr/>
          <p:nvPr/>
        </p:nvSpPr>
        <p:spPr>
          <a:xfrm>
            <a:off x="9562402" y="2362499"/>
            <a:ext cx="1027289" cy="1772356"/>
          </a:xfrm>
          <a:custGeom>
            <a:avLst/>
            <a:gdLst>
              <a:gd name="connsiteX0" fmla="*/ 1027289 w 1027289"/>
              <a:gd name="connsiteY0" fmla="*/ 0 h 1772356"/>
              <a:gd name="connsiteX1" fmla="*/ 0 w 1027289"/>
              <a:gd name="connsiteY1" fmla="*/ 1772356 h 1772356"/>
            </a:gdLst>
            <a:ahLst/>
            <a:cxnLst>
              <a:cxn ang="0">
                <a:pos x="connsiteX0" y="connsiteY0"/>
              </a:cxn>
              <a:cxn ang="0">
                <a:pos x="connsiteX1" y="connsiteY1"/>
              </a:cxn>
            </a:cxnLst>
            <a:rect l="l" t="t" r="r" b="b"/>
            <a:pathLst>
              <a:path w="1027289" h="1772356">
                <a:moveTo>
                  <a:pt x="1027289" y="0"/>
                </a:moveTo>
                <a:lnTo>
                  <a:pt x="0" y="177235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DDD8B5D4-F743-E218-F75B-2A53DE5FC2DC}"/>
              </a:ext>
            </a:extLst>
          </p:cNvPr>
          <p:cNvSpPr/>
          <p:nvPr/>
        </p:nvSpPr>
        <p:spPr>
          <a:xfrm>
            <a:off x="8811691" y="2794297"/>
            <a:ext cx="1614311" cy="11289"/>
          </a:xfrm>
          <a:custGeom>
            <a:avLst/>
            <a:gdLst>
              <a:gd name="connsiteX0" fmla="*/ 0 w 1614311"/>
              <a:gd name="connsiteY0" fmla="*/ 0 h 11289"/>
              <a:gd name="connsiteX1" fmla="*/ 1614311 w 1614311"/>
              <a:gd name="connsiteY1" fmla="*/ 11289 h 11289"/>
            </a:gdLst>
            <a:ahLst/>
            <a:cxnLst>
              <a:cxn ang="0">
                <a:pos x="connsiteX0" y="connsiteY0"/>
              </a:cxn>
              <a:cxn ang="0">
                <a:pos x="connsiteX1" y="connsiteY1"/>
              </a:cxn>
            </a:cxnLst>
            <a:rect l="l" t="t" r="r" b="b"/>
            <a:pathLst>
              <a:path w="1614311" h="11289">
                <a:moveTo>
                  <a:pt x="0" y="0"/>
                </a:moveTo>
                <a:lnTo>
                  <a:pt x="1614311"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34477EF6-5629-A7BB-916D-3049C716716D}"/>
              </a:ext>
            </a:extLst>
          </p:cNvPr>
          <p:cNvSpPr/>
          <p:nvPr/>
        </p:nvSpPr>
        <p:spPr>
          <a:xfrm>
            <a:off x="8552047" y="3211986"/>
            <a:ext cx="1659467" cy="22578"/>
          </a:xfrm>
          <a:custGeom>
            <a:avLst/>
            <a:gdLst>
              <a:gd name="connsiteX0" fmla="*/ 0 w 1659467"/>
              <a:gd name="connsiteY0" fmla="*/ 0 h 22578"/>
              <a:gd name="connsiteX1" fmla="*/ 1659467 w 1659467"/>
              <a:gd name="connsiteY1" fmla="*/ 22578 h 22578"/>
            </a:gdLst>
            <a:ahLst/>
            <a:cxnLst>
              <a:cxn ang="0">
                <a:pos x="connsiteX0" y="connsiteY0"/>
              </a:cxn>
              <a:cxn ang="0">
                <a:pos x="connsiteX1" y="connsiteY1"/>
              </a:cxn>
            </a:cxnLst>
            <a:rect l="l" t="t" r="r" b="b"/>
            <a:pathLst>
              <a:path w="1659467" h="22578">
                <a:moveTo>
                  <a:pt x="0" y="0"/>
                </a:moveTo>
                <a:lnTo>
                  <a:pt x="1659467"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C58C9FE3-F4CE-8941-8350-F68A9BD0B50C}"/>
              </a:ext>
            </a:extLst>
          </p:cNvPr>
          <p:cNvSpPr/>
          <p:nvPr/>
        </p:nvSpPr>
        <p:spPr>
          <a:xfrm>
            <a:off x="8292403" y="3674830"/>
            <a:ext cx="2280355" cy="22578"/>
          </a:xfrm>
          <a:custGeom>
            <a:avLst/>
            <a:gdLst>
              <a:gd name="connsiteX0" fmla="*/ 0 w 2280355"/>
              <a:gd name="connsiteY0" fmla="*/ 0 h 22578"/>
              <a:gd name="connsiteX1" fmla="*/ 2280355 w 2280355"/>
              <a:gd name="connsiteY1" fmla="*/ 22578 h 22578"/>
            </a:gdLst>
            <a:ahLst/>
            <a:cxnLst>
              <a:cxn ang="0">
                <a:pos x="connsiteX0" y="connsiteY0"/>
              </a:cxn>
              <a:cxn ang="0">
                <a:pos x="connsiteX1" y="connsiteY1"/>
              </a:cxn>
            </a:cxnLst>
            <a:rect l="l" t="t" r="r" b="b"/>
            <a:pathLst>
              <a:path w="2280355" h="22578">
                <a:moveTo>
                  <a:pt x="0" y="0"/>
                </a:moveTo>
                <a:lnTo>
                  <a:pt x="2280355"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278F03F8-E5B7-CBC9-224E-1804A068D3C6}"/>
              </a:ext>
            </a:extLst>
          </p:cNvPr>
          <p:cNvSpPr/>
          <p:nvPr/>
        </p:nvSpPr>
        <p:spPr>
          <a:xfrm>
            <a:off x="10008314" y="2667299"/>
            <a:ext cx="2054578" cy="903109"/>
          </a:xfrm>
          <a:custGeom>
            <a:avLst/>
            <a:gdLst>
              <a:gd name="connsiteX0" fmla="*/ 541867 w 2065867"/>
              <a:gd name="connsiteY0" fmla="*/ 0 h 925689"/>
              <a:gd name="connsiteX1" fmla="*/ 2065867 w 2065867"/>
              <a:gd name="connsiteY1" fmla="*/ 11289 h 925689"/>
              <a:gd name="connsiteX2" fmla="*/ 1524000 w 2065867"/>
              <a:gd name="connsiteY2" fmla="*/ 914400 h 925689"/>
              <a:gd name="connsiteX3" fmla="*/ 0 w 2065867"/>
              <a:gd name="connsiteY3" fmla="*/ 925689 h 925689"/>
              <a:gd name="connsiteX4" fmla="*/ 541867 w 2065867"/>
              <a:gd name="connsiteY4" fmla="*/ 0 h 92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867" h="925689">
                <a:moveTo>
                  <a:pt x="541867" y="0"/>
                </a:moveTo>
                <a:lnTo>
                  <a:pt x="2065867" y="11289"/>
                </a:lnTo>
                <a:lnTo>
                  <a:pt x="1524000" y="914400"/>
                </a:lnTo>
                <a:lnTo>
                  <a:pt x="0" y="925689"/>
                </a:lnTo>
                <a:lnTo>
                  <a:pt x="541867"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ndParaRPr>
          </a:p>
        </p:txBody>
      </p:sp>
      <p:sp>
        <p:nvSpPr>
          <p:cNvPr id="24" name="Freeform 23">
            <a:extLst>
              <a:ext uri="{FF2B5EF4-FFF2-40B4-BE49-F238E27FC236}">
                <a16:creationId xmlns:a16="http://schemas.microsoft.com/office/drawing/2014/main" id="{3B6326C1-C0F7-1EF5-29E7-CE613064658D}"/>
              </a:ext>
            </a:extLst>
          </p:cNvPr>
          <p:cNvSpPr/>
          <p:nvPr/>
        </p:nvSpPr>
        <p:spPr>
          <a:xfrm>
            <a:off x="8789114" y="4134855"/>
            <a:ext cx="301976" cy="510820"/>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6AE1B2AC-9950-C9E1-2C71-258C05456773}"/>
              </a:ext>
            </a:extLst>
          </p:cNvPr>
          <p:cNvSpPr/>
          <p:nvPr/>
        </p:nvSpPr>
        <p:spPr>
          <a:xfrm>
            <a:off x="9551113" y="4123390"/>
            <a:ext cx="304800"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7BA3D58B-9975-B2E0-DA84-B2D21CCC5A0F}"/>
              </a:ext>
            </a:extLst>
          </p:cNvPr>
          <p:cNvSpPr/>
          <p:nvPr/>
        </p:nvSpPr>
        <p:spPr>
          <a:xfrm>
            <a:off x="9551113" y="4649821"/>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8F6C0676-B6E8-074D-8F85-216A117C0835}"/>
              </a:ext>
            </a:extLst>
          </p:cNvPr>
          <p:cNvSpPr/>
          <p:nvPr/>
        </p:nvSpPr>
        <p:spPr>
          <a:xfrm>
            <a:off x="9551112" y="5150855"/>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27">
            <a:extLst>
              <a:ext uri="{FF2B5EF4-FFF2-40B4-BE49-F238E27FC236}">
                <a16:creationId xmlns:a16="http://schemas.microsoft.com/office/drawing/2014/main" id="{48DC741B-F2DC-79E9-484B-433592759B77}"/>
              </a:ext>
            </a:extLst>
          </p:cNvPr>
          <p:cNvSpPr/>
          <p:nvPr/>
        </p:nvSpPr>
        <p:spPr>
          <a:xfrm>
            <a:off x="9488771" y="5676535"/>
            <a:ext cx="389717" cy="524176"/>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28">
            <a:extLst>
              <a:ext uri="{FF2B5EF4-FFF2-40B4-BE49-F238E27FC236}">
                <a16:creationId xmlns:a16="http://schemas.microsoft.com/office/drawing/2014/main" id="{508E3F3F-9D22-7486-BEB4-DEBE95B7EE30}"/>
              </a:ext>
            </a:extLst>
          </p:cNvPr>
          <p:cNvSpPr/>
          <p:nvPr/>
        </p:nvSpPr>
        <p:spPr>
          <a:xfrm>
            <a:off x="8789115" y="5692722"/>
            <a:ext cx="301976" cy="507988"/>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29">
            <a:extLst>
              <a:ext uri="{FF2B5EF4-FFF2-40B4-BE49-F238E27FC236}">
                <a16:creationId xmlns:a16="http://schemas.microsoft.com/office/drawing/2014/main" id="{8398EA80-C743-687C-6D19-D095B847DCDA}"/>
              </a:ext>
            </a:extLst>
          </p:cNvPr>
          <p:cNvSpPr/>
          <p:nvPr/>
        </p:nvSpPr>
        <p:spPr>
          <a:xfrm>
            <a:off x="8766536" y="5172389"/>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30">
            <a:extLst>
              <a:ext uri="{FF2B5EF4-FFF2-40B4-BE49-F238E27FC236}">
                <a16:creationId xmlns:a16="http://schemas.microsoft.com/office/drawing/2014/main" id="{AB98414D-6711-EBEE-7836-D8574AA96E1C}"/>
              </a:ext>
            </a:extLst>
          </p:cNvPr>
          <p:cNvSpPr/>
          <p:nvPr/>
        </p:nvSpPr>
        <p:spPr>
          <a:xfrm>
            <a:off x="8789114" y="4665257"/>
            <a:ext cx="327377" cy="488418"/>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31">
            <a:extLst>
              <a:ext uri="{FF2B5EF4-FFF2-40B4-BE49-F238E27FC236}">
                <a16:creationId xmlns:a16="http://schemas.microsoft.com/office/drawing/2014/main" id="{2A8FC288-3753-45B4-E6BF-C8288377300F}"/>
              </a:ext>
            </a:extLst>
          </p:cNvPr>
          <p:cNvSpPr/>
          <p:nvPr/>
        </p:nvSpPr>
        <p:spPr>
          <a:xfrm>
            <a:off x="8303692" y="4216697"/>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015DF263-C507-7D85-2D36-550BFEC5C3F3}"/>
              </a:ext>
            </a:extLst>
          </p:cNvPr>
          <p:cNvSpPr/>
          <p:nvPr/>
        </p:nvSpPr>
        <p:spPr>
          <a:xfrm>
            <a:off x="8281114" y="4730341"/>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A1D3D3F5-D922-6D64-44C2-FABC6B7CB7C2}"/>
              </a:ext>
            </a:extLst>
          </p:cNvPr>
          <p:cNvSpPr/>
          <p:nvPr/>
        </p:nvSpPr>
        <p:spPr>
          <a:xfrm>
            <a:off x="8292402" y="5265242"/>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77F92F3A-5171-186B-4C37-BD39288E0342}"/>
              </a:ext>
            </a:extLst>
          </p:cNvPr>
          <p:cNvSpPr/>
          <p:nvPr/>
        </p:nvSpPr>
        <p:spPr>
          <a:xfrm>
            <a:off x="8292403" y="5768918"/>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AB70E016-0E8F-7461-773A-669BDEBB06BB}"/>
              </a:ext>
            </a:extLst>
          </p:cNvPr>
          <p:cNvSpPr/>
          <p:nvPr/>
        </p:nvSpPr>
        <p:spPr>
          <a:xfrm>
            <a:off x="10301825" y="3697408"/>
            <a:ext cx="1016000" cy="42897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ndParaRPr>
          </a:p>
        </p:txBody>
      </p:sp>
      <p:sp>
        <p:nvSpPr>
          <p:cNvPr id="37" name="Freeform 36">
            <a:extLst>
              <a:ext uri="{FF2B5EF4-FFF2-40B4-BE49-F238E27FC236}">
                <a16:creationId xmlns:a16="http://schemas.microsoft.com/office/drawing/2014/main" id="{709A6690-DD2E-DBB2-00D6-B59BA22EEE68}"/>
              </a:ext>
            </a:extLst>
          </p:cNvPr>
          <p:cNvSpPr/>
          <p:nvPr/>
        </p:nvSpPr>
        <p:spPr>
          <a:xfrm>
            <a:off x="10267958" y="4226664"/>
            <a:ext cx="1038578" cy="421485"/>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8B79420B-8132-9572-DDDD-C2D6A2FD7355}"/>
              </a:ext>
            </a:extLst>
          </p:cNvPr>
          <p:cNvSpPr/>
          <p:nvPr/>
        </p:nvSpPr>
        <p:spPr>
          <a:xfrm>
            <a:off x="10301822" y="4749923"/>
            <a:ext cx="1016000" cy="42897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23655A3C-692C-30B1-1EFC-CFAD08134980}"/>
              </a:ext>
            </a:extLst>
          </p:cNvPr>
          <p:cNvSpPr/>
          <p:nvPr/>
        </p:nvSpPr>
        <p:spPr>
          <a:xfrm>
            <a:off x="10301825" y="5280674"/>
            <a:ext cx="1027286" cy="422760"/>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C1B4C549-8B07-2EAD-681E-E48799EA5ED8}"/>
              </a:ext>
            </a:extLst>
          </p:cNvPr>
          <p:cNvSpPr/>
          <p:nvPr/>
        </p:nvSpPr>
        <p:spPr>
          <a:xfrm>
            <a:off x="10035880" y="5784241"/>
            <a:ext cx="1318287" cy="438193"/>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0AA4BD5D-E427-9CCF-7208-B1F4667B9652}"/>
              </a:ext>
            </a:extLst>
          </p:cNvPr>
          <p:cNvCxnSpPr>
            <a:cxnSpLocks/>
            <a:stCxn id="40" idx="1"/>
          </p:cNvCxnSpPr>
          <p:nvPr/>
        </p:nvCxnSpPr>
        <p:spPr>
          <a:xfrm flipV="1">
            <a:off x="10552940" y="5164966"/>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9CE43B6-DDD0-0216-885E-55C27BAB4A6B}"/>
              </a:ext>
            </a:extLst>
          </p:cNvPr>
          <p:cNvCxnSpPr>
            <a:cxnSpLocks/>
          </p:cNvCxnSpPr>
          <p:nvPr/>
        </p:nvCxnSpPr>
        <p:spPr>
          <a:xfrm flipV="1">
            <a:off x="10415325" y="5678614"/>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D16A74B-5689-3B99-75CB-C99A0D697D0A}"/>
              </a:ext>
            </a:extLst>
          </p:cNvPr>
          <p:cNvCxnSpPr>
            <a:cxnSpLocks/>
          </p:cNvCxnSpPr>
          <p:nvPr/>
        </p:nvCxnSpPr>
        <p:spPr>
          <a:xfrm flipV="1">
            <a:off x="10547297" y="4640031"/>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18551C-F555-7021-DCC3-02726AB81BBB}"/>
              </a:ext>
            </a:extLst>
          </p:cNvPr>
          <p:cNvCxnSpPr>
            <a:cxnSpLocks/>
          </p:cNvCxnSpPr>
          <p:nvPr/>
        </p:nvCxnSpPr>
        <p:spPr>
          <a:xfrm flipV="1">
            <a:off x="10513428" y="4132031"/>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071CBB-1288-0FA6-AD0A-4E57E9F8A328}"/>
              </a:ext>
            </a:extLst>
          </p:cNvPr>
          <p:cNvCxnSpPr>
            <a:cxnSpLocks/>
          </p:cNvCxnSpPr>
          <p:nvPr/>
        </p:nvCxnSpPr>
        <p:spPr>
          <a:xfrm>
            <a:off x="11317822" y="3759497"/>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1B72713-25C2-93AB-187B-5707523A1247}"/>
              </a:ext>
            </a:extLst>
          </p:cNvPr>
          <p:cNvCxnSpPr>
            <a:cxnSpLocks/>
          </p:cNvCxnSpPr>
          <p:nvPr/>
        </p:nvCxnSpPr>
        <p:spPr>
          <a:xfrm>
            <a:off x="11690355" y="3302297"/>
            <a:ext cx="191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D90C5AA-CEAC-30A4-C7AD-415233512013}"/>
              </a:ext>
            </a:extLst>
          </p:cNvPr>
          <p:cNvCxnSpPr>
            <a:cxnSpLocks/>
          </p:cNvCxnSpPr>
          <p:nvPr/>
        </p:nvCxnSpPr>
        <p:spPr>
          <a:xfrm>
            <a:off x="11261381" y="4284430"/>
            <a:ext cx="3612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AE8BD21-1712-5FF3-1115-AD1358CAFD05}"/>
              </a:ext>
            </a:extLst>
          </p:cNvPr>
          <p:cNvCxnSpPr>
            <a:cxnSpLocks/>
          </p:cNvCxnSpPr>
          <p:nvPr/>
        </p:nvCxnSpPr>
        <p:spPr>
          <a:xfrm>
            <a:off x="11566177" y="4362042"/>
            <a:ext cx="316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1AC421E-9BAC-CA97-01C6-494CD1FCAAB6}"/>
              </a:ext>
            </a:extLst>
          </p:cNvPr>
          <p:cNvCxnSpPr>
            <a:cxnSpLocks/>
          </p:cNvCxnSpPr>
          <p:nvPr/>
        </p:nvCxnSpPr>
        <p:spPr>
          <a:xfrm>
            <a:off x="11312176" y="4809363"/>
            <a:ext cx="3104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F0BF1E2-4560-9091-00BB-E0258EBC9B7B}"/>
              </a:ext>
            </a:extLst>
          </p:cNvPr>
          <p:cNvCxnSpPr>
            <a:cxnSpLocks/>
          </p:cNvCxnSpPr>
          <p:nvPr/>
        </p:nvCxnSpPr>
        <p:spPr>
          <a:xfrm>
            <a:off x="11588754" y="4886888"/>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17784E2-DB25-51FD-3F7F-9539CEC3AA42}"/>
              </a:ext>
            </a:extLst>
          </p:cNvPr>
          <p:cNvCxnSpPr>
            <a:cxnSpLocks/>
          </p:cNvCxnSpPr>
          <p:nvPr/>
        </p:nvCxnSpPr>
        <p:spPr>
          <a:xfrm>
            <a:off x="11306536" y="5327242"/>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833BF00-C05A-9B8D-F52F-D2F636AB9E40}"/>
              </a:ext>
            </a:extLst>
          </p:cNvPr>
          <p:cNvCxnSpPr>
            <a:cxnSpLocks/>
          </p:cNvCxnSpPr>
          <p:nvPr/>
        </p:nvCxnSpPr>
        <p:spPr>
          <a:xfrm>
            <a:off x="11543597" y="3865324"/>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C961635-C0A6-3034-39FF-21E45CFC5BA0}"/>
              </a:ext>
            </a:extLst>
          </p:cNvPr>
          <p:cNvSpPr txBox="1"/>
          <p:nvPr/>
        </p:nvSpPr>
        <p:spPr>
          <a:xfrm>
            <a:off x="10329672" y="2932873"/>
            <a:ext cx="1357555" cy="461665"/>
          </a:xfrm>
          <a:prstGeom prst="rect">
            <a:avLst/>
          </a:prstGeom>
          <a:noFill/>
          <a:ln>
            <a:noFill/>
          </a:ln>
        </p:spPr>
        <p:txBody>
          <a:bodyPr wrap="square" rtlCol="0">
            <a:spAutoFit/>
          </a:bodyPr>
          <a:lstStyle/>
          <a:p>
            <a:pPr algn="ctr"/>
            <a:r>
              <a:rPr lang="en-US" b="1" baseline="30000" dirty="0"/>
              <a:t>Multiple </a:t>
            </a:r>
          </a:p>
          <a:p>
            <a:pPr algn="ctr"/>
            <a:r>
              <a:rPr lang="en-US" b="1" baseline="30000" dirty="0"/>
              <a:t>Memory</a:t>
            </a:r>
            <a:r>
              <a:rPr lang="en-US" b="1" baseline="30000" dirty="0">
                <a:solidFill>
                  <a:srgbClr val="7F7F7F"/>
                </a:solidFill>
              </a:rPr>
              <a:t> </a:t>
            </a:r>
            <a:r>
              <a:rPr lang="en-US" b="1" baseline="30000" dirty="0"/>
              <a:t>Banks</a:t>
            </a:r>
          </a:p>
        </p:txBody>
      </p:sp>
      <p:cxnSp>
        <p:nvCxnSpPr>
          <p:cNvPr id="55" name="Straight Connector 54">
            <a:extLst>
              <a:ext uri="{FF2B5EF4-FFF2-40B4-BE49-F238E27FC236}">
                <a16:creationId xmlns:a16="http://schemas.microsoft.com/office/drawing/2014/main" id="{15E40E07-3B09-B74E-06F4-C587A067B8E8}"/>
              </a:ext>
            </a:extLst>
          </p:cNvPr>
          <p:cNvCxnSpPr>
            <a:cxnSpLocks/>
            <a:endCxn id="23" idx="3"/>
          </p:cNvCxnSpPr>
          <p:nvPr/>
        </p:nvCxnSpPr>
        <p:spPr>
          <a:xfrm flipH="1" flipV="1">
            <a:off x="10008314" y="3570408"/>
            <a:ext cx="289984" cy="574414"/>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8E3A0A23-B6C1-3AA9-AF14-E355EEE2797D}"/>
              </a:ext>
            </a:extLst>
          </p:cNvPr>
          <p:cNvCxnSpPr>
            <a:cxnSpLocks/>
          </p:cNvCxnSpPr>
          <p:nvPr/>
        </p:nvCxnSpPr>
        <p:spPr>
          <a:xfrm flipH="1" flipV="1">
            <a:off x="10278260" y="4144822"/>
            <a:ext cx="426" cy="503327"/>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26DFBAB9-046E-E11F-EE05-295A500BB177}"/>
              </a:ext>
            </a:extLst>
          </p:cNvPr>
          <p:cNvCxnSpPr>
            <a:cxnSpLocks/>
          </p:cNvCxnSpPr>
          <p:nvPr/>
        </p:nvCxnSpPr>
        <p:spPr>
          <a:xfrm flipV="1">
            <a:off x="10289125" y="462292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38D045E4-EFE6-D24A-B576-B4B18F82D2E4}"/>
              </a:ext>
            </a:extLst>
          </p:cNvPr>
          <p:cNvCxnSpPr>
            <a:cxnSpLocks/>
          </p:cNvCxnSpPr>
          <p:nvPr/>
        </p:nvCxnSpPr>
        <p:spPr>
          <a:xfrm flipV="1">
            <a:off x="10289125" y="513092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BF8D7C93-6E6E-1EF3-1251-50194C9BCEED}"/>
              </a:ext>
            </a:extLst>
          </p:cNvPr>
          <p:cNvCxnSpPr>
            <a:cxnSpLocks/>
          </p:cNvCxnSpPr>
          <p:nvPr/>
        </p:nvCxnSpPr>
        <p:spPr>
          <a:xfrm flipV="1">
            <a:off x="10301825" y="565162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A574F4C4-E3B0-E0D2-A825-27F11EAD8E8E}"/>
              </a:ext>
            </a:extLst>
          </p:cNvPr>
          <p:cNvCxnSpPr>
            <a:cxnSpLocks/>
          </p:cNvCxnSpPr>
          <p:nvPr/>
        </p:nvCxnSpPr>
        <p:spPr>
          <a:xfrm flipV="1">
            <a:off x="11078786" y="4128260"/>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E0F7ECAA-92BC-B89F-BB7E-CA8F319371A8}"/>
              </a:ext>
            </a:extLst>
          </p:cNvPr>
          <p:cNvCxnSpPr>
            <a:cxnSpLocks/>
          </p:cNvCxnSpPr>
          <p:nvPr/>
        </p:nvCxnSpPr>
        <p:spPr>
          <a:xfrm flipV="1">
            <a:off x="11078786" y="4647782"/>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E5722E12-8C19-D46A-D74A-371B55E5A426}"/>
              </a:ext>
            </a:extLst>
          </p:cNvPr>
          <p:cNvCxnSpPr>
            <a:cxnSpLocks/>
          </p:cNvCxnSpPr>
          <p:nvPr/>
        </p:nvCxnSpPr>
        <p:spPr>
          <a:xfrm flipV="1">
            <a:off x="11078786" y="5183331"/>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8" name="Straight Connector 447">
            <a:extLst>
              <a:ext uri="{FF2B5EF4-FFF2-40B4-BE49-F238E27FC236}">
                <a16:creationId xmlns:a16="http://schemas.microsoft.com/office/drawing/2014/main" id="{3B6418E2-1D9D-0B62-8F36-3F2C8AB61962}"/>
              </a:ext>
            </a:extLst>
          </p:cNvPr>
          <p:cNvCxnSpPr>
            <a:cxnSpLocks/>
          </p:cNvCxnSpPr>
          <p:nvPr/>
        </p:nvCxnSpPr>
        <p:spPr>
          <a:xfrm flipH="1" flipV="1">
            <a:off x="10465515" y="3532308"/>
            <a:ext cx="84666" cy="17780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9" name="Straight Connector 448">
            <a:extLst>
              <a:ext uri="{FF2B5EF4-FFF2-40B4-BE49-F238E27FC236}">
                <a16:creationId xmlns:a16="http://schemas.microsoft.com/office/drawing/2014/main" id="{41479B95-6D32-75B0-149E-1669A6A9627C}"/>
              </a:ext>
            </a:extLst>
          </p:cNvPr>
          <p:cNvCxnSpPr>
            <a:cxnSpLocks/>
          </p:cNvCxnSpPr>
          <p:nvPr/>
        </p:nvCxnSpPr>
        <p:spPr>
          <a:xfrm flipV="1">
            <a:off x="11320233" y="3709565"/>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0" name="Straight Connector 449">
            <a:extLst>
              <a:ext uri="{FF2B5EF4-FFF2-40B4-BE49-F238E27FC236}">
                <a16:creationId xmlns:a16="http://schemas.microsoft.com/office/drawing/2014/main" id="{77E0D0EC-E13A-7F38-C430-D5735461458F}"/>
              </a:ext>
            </a:extLst>
          </p:cNvPr>
          <p:cNvCxnSpPr>
            <a:cxnSpLocks/>
          </p:cNvCxnSpPr>
          <p:nvPr/>
        </p:nvCxnSpPr>
        <p:spPr>
          <a:xfrm flipV="1">
            <a:off x="11319954" y="4215308"/>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3" name="Straight Connector 452">
            <a:extLst>
              <a:ext uri="{FF2B5EF4-FFF2-40B4-BE49-F238E27FC236}">
                <a16:creationId xmlns:a16="http://schemas.microsoft.com/office/drawing/2014/main" id="{50C6D874-D40D-CC2E-4A46-09BC71F2AA99}"/>
              </a:ext>
            </a:extLst>
          </p:cNvPr>
          <p:cNvCxnSpPr>
            <a:cxnSpLocks/>
          </p:cNvCxnSpPr>
          <p:nvPr/>
        </p:nvCxnSpPr>
        <p:spPr>
          <a:xfrm flipV="1">
            <a:off x="11319953" y="4697126"/>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9" name="Straight Connector 458">
            <a:extLst>
              <a:ext uri="{FF2B5EF4-FFF2-40B4-BE49-F238E27FC236}">
                <a16:creationId xmlns:a16="http://schemas.microsoft.com/office/drawing/2014/main" id="{63A9E131-B8AF-0FDB-B6D5-70472D97CC86}"/>
              </a:ext>
            </a:extLst>
          </p:cNvPr>
          <p:cNvCxnSpPr>
            <a:cxnSpLocks/>
            <a:stCxn id="41" idx="0"/>
          </p:cNvCxnSpPr>
          <p:nvPr/>
        </p:nvCxnSpPr>
        <p:spPr>
          <a:xfrm flipH="1" flipV="1">
            <a:off x="11346793" y="5257955"/>
            <a:ext cx="7374" cy="526286"/>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1" name="Straight Connector 460">
            <a:extLst>
              <a:ext uri="{FF2B5EF4-FFF2-40B4-BE49-F238E27FC236}">
                <a16:creationId xmlns:a16="http://schemas.microsoft.com/office/drawing/2014/main" id="{00B108D7-3AFC-BCFC-CB4B-E1F468D5B2B6}"/>
              </a:ext>
            </a:extLst>
          </p:cNvPr>
          <p:cNvCxnSpPr>
            <a:cxnSpLocks/>
            <a:stCxn id="23" idx="2"/>
          </p:cNvCxnSpPr>
          <p:nvPr/>
        </p:nvCxnSpPr>
        <p:spPr>
          <a:xfrm flipH="1">
            <a:off x="11098400" y="3559394"/>
            <a:ext cx="425586" cy="557035"/>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2" name="TextBox 461">
            <a:extLst>
              <a:ext uri="{FF2B5EF4-FFF2-40B4-BE49-F238E27FC236}">
                <a16:creationId xmlns:a16="http://schemas.microsoft.com/office/drawing/2014/main" id="{129FD161-A080-73D6-C537-00D272A4531E}"/>
              </a:ext>
            </a:extLst>
          </p:cNvPr>
          <p:cNvSpPr txBox="1"/>
          <p:nvPr/>
        </p:nvSpPr>
        <p:spPr>
          <a:xfrm>
            <a:off x="10375871" y="5997644"/>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Core 0</a:t>
            </a:r>
          </a:p>
        </p:txBody>
      </p:sp>
      <p:sp>
        <p:nvSpPr>
          <p:cNvPr id="463" name="TextBox 462">
            <a:extLst>
              <a:ext uri="{FF2B5EF4-FFF2-40B4-BE49-F238E27FC236}">
                <a16:creationId xmlns:a16="http://schemas.microsoft.com/office/drawing/2014/main" id="{9627F834-677F-0161-B8A3-23BE05C86759}"/>
              </a:ext>
            </a:extLst>
          </p:cNvPr>
          <p:cNvSpPr txBox="1"/>
          <p:nvPr/>
        </p:nvSpPr>
        <p:spPr>
          <a:xfrm>
            <a:off x="10314800" y="5788179"/>
            <a:ext cx="1132654" cy="292388"/>
          </a:xfrm>
          <a:prstGeom prst="rect">
            <a:avLst/>
          </a:prstGeom>
          <a:noFill/>
        </p:spPr>
        <p:txBody>
          <a:bodyPr wrap="square" lIns="0" tIns="0" rIns="0" rtlCol="0">
            <a:spAutoFit/>
          </a:bodyPr>
          <a:lstStyle/>
          <a:p>
            <a:r>
              <a:rPr lang="en-US" sz="1600" b="1" dirty="0">
                <a:cs typeface="Times New Roman" panose="02020603050405020304" pitchFamily="18" charset="0"/>
              </a:rPr>
              <a:t>Vault Logic</a:t>
            </a:r>
          </a:p>
        </p:txBody>
      </p:sp>
      <p:cxnSp>
        <p:nvCxnSpPr>
          <p:cNvPr id="464" name="Straight Connector 463">
            <a:extLst>
              <a:ext uri="{FF2B5EF4-FFF2-40B4-BE49-F238E27FC236}">
                <a16:creationId xmlns:a16="http://schemas.microsoft.com/office/drawing/2014/main" id="{971B780E-7BCB-B2D0-1FF2-480F0EFDF541}"/>
              </a:ext>
            </a:extLst>
          </p:cNvPr>
          <p:cNvCxnSpPr>
            <a:cxnSpLocks/>
            <a:stCxn id="41" idx="3"/>
          </p:cNvCxnSpPr>
          <p:nvPr/>
        </p:nvCxnSpPr>
        <p:spPr>
          <a:xfrm flipV="1">
            <a:off x="11075862" y="6001812"/>
            <a:ext cx="22538" cy="22062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5" name="Freeform 464">
            <a:extLst>
              <a:ext uri="{FF2B5EF4-FFF2-40B4-BE49-F238E27FC236}">
                <a16:creationId xmlns:a16="http://schemas.microsoft.com/office/drawing/2014/main" id="{A158966D-E940-A24F-A5AA-4BB7AE4E1185}"/>
              </a:ext>
            </a:extLst>
          </p:cNvPr>
          <p:cNvSpPr/>
          <p:nvPr/>
        </p:nvSpPr>
        <p:spPr>
          <a:xfrm>
            <a:off x="11857381" y="4441124"/>
            <a:ext cx="283335" cy="141667"/>
          </a:xfrm>
          <a:custGeom>
            <a:avLst/>
            <a:gdLst>
              <a:gd name="connsiteX0" fmla="*/ 0 w 283335"/>
              <a:gd name="connsiteY0" fmla="*/ 12879 h 141667"/>
              <a:gd name="connsiteX1" fmla="*/ 180304 w 283335"/>
              <a:gd name="connsiteY1" fmla="*/ 141667 h 141667"/>
              <a:gd name="connsiteX2" fmla="*/ 283335 w 283335"/>
              <a:gd name="connsiteY2" fmla="*/ 0 h 141667"/>
              <a:gd name="connsiteX3" fmla="*/ 0 w 283335"/>
              <a:gd name="connsiteY3" fmla="*/ 12879 h 141667"/>
            </a:gdLst>
            <a:ahLst/>
            <a:cxnLst>
              <a:cxn ang="0">
                <a:pos x="connsiteX0" y="connsiteY0"/>
              </a:cxn>
              <a:cxn ang="0">
                <a:pos x="connsiteX1" y="connsiteY1"/>
              </a:cxn>
              <a:cxn ang="0">
                <a:pos x="connsiteX2" y="connsiteY2"/>
              </a:cxn>
              <a:cxn ang="0">
                <a:pos x="connsiteX3" y="connsiteY3"/>
              </a:cxn>
            </a:cxnLst>
            <a:rect l="l" t="t" r="r" b="b"/>
            <a:pathLst>
              <a:path w="283335" h="141667">
                <a:moveTo>
                  <a:pt x="0" y="12879"/>
                </a:moveTo>
                <a:lnTo>
                  <a:pt x="180304" y="141667"/>
                </a:lnTo>
                <a:lnTo>
                  <a:pt x="283335" y="0"/>
                </a:lnTo>
                <a:lnTo>
                  <a:pt x="0" y="12879"/>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6" name="TextBox 465">
            <a:extLst>
              <a:ext uri="{FF2B5EF4-FFF2-40B4-BE49-F238E27FC236}">
                <a16:creationId xmlns:a16="http://schemas.microsoft.com/office/drawing/2014/main" id="{4C1DAF97-D80A-DA74-F955-578F6165DB97}"/>
              </a:ext>
            </a:extLst>
          </p:cNvPr>
          <p:cNvSpPr txBox="1"/>
          <p:nvPr/>
        </p:nvSpPr>
        <p:spPr>
          <a:xfrm>
            <a:off x="10465515" y="5389449"/>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467" name="TextBox 466">
            <a:extLst>
              <a:ext uri="{FF2B5EF4-FFF2-40B4-BE49-F238E27FC236}">
                <a16:creationId xmlns:a16="http://schemas.microsoft.com/office/drawing/2014/main" id="{ADF5D21A-836A-5179-C860-15440CCE3AC7}"/>
              </a:ext>
            </a:extLst>
          </p:cNvPr>
          <p:cNvSpPr txBox="1"/>
          <p:nvPr/>
        </p:nvSpPr>
        <p:spPr>
          <a:xfrm>
            <a:off x="10465514" y="4859357"/>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468" name="TextBox 467">
            <a:extLst>
              <a:ext uri="{FF2B5EF4-FFF2-40B4-BE49-F238E27FC236}">
                <a16:creationId xmlns:a16="http://schemas.microsoft.com/office/drawing/2014/main" id="{D1551597-87F1-C6F3-AC79-1EF03E6CA957}"/>
              </a:ext>
            </a:extLst>
          </p:cNvPr>
          <p:cNvSpPr txBox="1"/>
          <p:nvPr/>
        </p:nvSpPr>
        <p:spPr>
          <a:xfrm>
            <a:off x="10450208" y="4342660"/>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469" name="TextBox 468">
            <a:extLst>
              <a:ext uri="{FF2B5EF4-FFF2-40B4-BE49-F238E27FC236}">
                <a16:creationId xmlns:a16="http://schemas.microsoft.com/office/drawing/2014/main" id="{EBCC99B7-6509-8344-2C1F-8EA9D1AB48BF}"/>
              </a:ext>
            </a:extLst>
          </p:cNvPr>
          <p:cNvSpPr txBox="1"/>
          <p:nvPr/>
        </p:nvSpPr>
        <p:spPr>
          <a:xfrm>
            <a:off x="10498130" y="3799366"/>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Tree>
    <p:custDataLst>
      <p:tags r:id="rId1"/>
    </p:custDataLst>
    <p:extLst>
      <p:ext uri="{BB962C8B-B14F-4D97-AF65-F5344CB8AC3E}">
        <p14:creationId xmlns:p14="http://schemas.microsoft.com/office/powerpoint/2010/main" val="3298525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Elbow Connector 51">
            <a:extLst>
              <a:ext uri="{FF2B5EF4-FFF2-40B4-BE49-F238E27FC236}">
                <a16:creationId xmlns:a16="http://schemas.microsoft.com/office/drawing/2014/main" id="{D671F0C7-948B-1A4C-F17F-DE6366611E53}"/>
              </a:ext>
            </a:extLst>
          </p:cNvPr>
          <p:cNvCxnSpPr>
            <a:cxnSpLocks/>
          </p:cNvCxnSpPr>
          <p:nvPr/>
        </p:nvCxnSpPr>
        <p:spPr>
          <a:xfrm rot="16200000" flipH="1">
            <a:off x="1861186" y="4489906"/>
            <a:ext cx="1885563" cy="281112"/>
          </a:xfrm>
          <a:prstGeom prst="bentConnector3">
            <a:avLst>
              <a:gd name="adj1" fmla="val 1505"/>
            </a:avLst>
          </a:prstGeom>
          <a:ln w="127000">
            <a:solidFill>
              <a:srgbClr val="FF0000">
                <a:alpha val="41527"/>
              </a:srgb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Benefit and Opportunity</a:t>
            </a:r>
          </a:p>
        </p:txBody>
      </p:sp>
      <p:sp>
        <p:nvSpPr>
          <p:cNvPr id="133" name="Rounded Rectangle 132">
            <a:extLst>
              <a:ext uri="{FF2B5EF4-FFF2-40B4-BE49-F238E27FC236}">
                <a16:creationId xmlns:a16="http://schemas.microsoft.com/office/drawing/2014/main" id="{D1741F48-E8CF-7A54-72D9-6FD0DB21AC35}"/>
              </a:ext>
            </a:extLst>
          </p:cNvPr>
          <p:cNvSpPr/>
          <p:nvPr/>
        </p:nvSpPr>
        <p:spPr>
          <a:xfrm>
            <a:off x="7769168" y="1945336"/>
            <a:ext cx="865606" cy="34045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134" name="Rounded Rectangle 133">
            <a:extLst>
              <a:ext uri="{FF2B5EF4-FFF2-40B4-BE49-F238E27FC236}">
                <a16:creationId xmlns:a16="http://schemas.microsoft.com/office/drawing/2014/main" id="{52E08A53-AE27-EA6A-866E-F5DEF6ABD069}"/>
              </a:ext>
            </a:extLst>
          </p:cNvPr>
          <p:cNvSpPr/>
          <p:nvPr/>
        </p:nvSpPr>
        <p:spPr>
          <a:xfrm>
            <a:off x="8641931" y="1943750"/>
            <a:ext cx="1583360" cy="344408"/>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sp>
        <p:nvSpPr>
          <p:cNvPr id="138" name="TextBox 137">
            <a:extLst>
              <a:ext uri="{FF2B5EF4-FFF2-40B4-BE49-F238E27FC236}">
                <a16:creationId xmlns:a16="http://schemas.microsoft.com/office/drawing/2014/main" id="{2E7E2B1F-6BD8-8E91-F6F2-858C4BECB2D3}"/>
              </a:ext>
            </a:extLst>
          </p:cNvPr>
          <p:cNvSpPr txBox="1"/>
          <p:nvPr/>
        </p:nvSpPr>
        <p:spPr>
          <a:xfrm>
            <a:off x="10770980" y="2217549"/>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155" name="TextBox 154">
            <a:extLst>
              <a:ext uri="{FF2B5EF4-FFF2-40B4-BE49-F238E27FC236}">
                <a16:creationId xmlns:a16="http://schemas.microsoft.com/office/drawing/2014/main" id="{C1ACCAEB-FA21-6746-5B1E-F2FC18678C48}"/>
              </a:ext>
            </a:extLst>
          </p:cNvPr>
          <p:cNvSpPr txBox="1"/>
          <p:nvPr/>
        </p:nvSpPr>
        <p:spPr>
          <a:xfrm>
            <a:off x="7207263" y="1268357"/>
            <a:ext cx="1851138" cy="477054"/>
          </a:xfrm>
          <a:prstGeom prst="rect">
            <a:avLst/>
          </a:prstGeom>
          <a:noFill/>
        </p:spPr>
        <p:txBody>
          <a:bodyPr wrap="square" lIns="0" rIns="0" rtlCol="0">
            <a:spAutoFit/>
          </a:bodyPr>
          <a:lstStyle/>
          <a:p>
            <a:pPr algn="ctr"/>
            <a:r>
              <a:rPr lang="en-US" sz="2500" dirty="0">
                <a:cs typeface="Times New Roman" panose="02020603050405020304" pitchFamily="18" charset="0"/>
              </a:rPr>
              <a:t>Vault Time</a:t>
            </a:r>
          </a:p>
        </p:txBody>
      </p:sp>
      <p:sp>
        <p:nvSpPr>
          <p:cNvPr id="173" name="TextBox 172">
            <a:extLst>
              <a:ext uri="{FF2B5EF4-FFF2-40B4-BE49-F238E27FC236}">
                <a16:creationId xmlns:a16="http://schemas.microsoft.com/office/drawing/2014/main" id="{BE257AB9-59DE-7A2C-D9F1-24AD5ED8D95B}"/>
              </a:ext>
            </a:extLst>
          </p:cNvPr>
          <p:cNvSpPr txBox="1"/>
          <p:nvPr/>
        </p:nvSpPr>
        <p:spPr>
          <a:xfrm>
            <a:off x="8956004" y="1247975"/>
            <a:ext cx="2715380" cy="477054"/>
          </a:xfrm>
          <a:prstGeom prst="rect">
            <a:avLst/>
          </a:prstGeom>
          <a:noFill/>
        </p:spPr>
        <p:txBody>
          <a:bodyPr wrap="square" lIns="0" rIns="0" rtlCol="0">
            <a:spAutoFit/>
          </a:bodyPr>
          <a:lstStyle/>
          <a:p>
            <a:r>
              <a:rPr lang="en-US" sz="2500" dirty="0">
                <a:cs typeface="Times New Roman" panose="02020603050405020304" pitchFamily="18" charset="0"/>
              </a:rPr>
              <a:t>Network Time</a:t>
            </a:r>
          </a:p>
        </p:txBody>
      </p:sp>
      <p:sp>
        <p:nvSpPr>
          <p:cNvPr id="174" name="Left Brace 173">
            <a:extLst>
              <a:ext uri="{FF2B5EF4-FFF2-40B4-BE49-F238E27FC236}">
                <a16:creationId xmlns:a16="http://schemas.microsoft.com/office/drawing/2014/main" id="{E7D3A2CA-340A-45CD-2C9F-E15B3C9E3DAE}"/>
              </a:ext>
            </a:extLst>
          </p:cNvPr>
          <p:cNvSpPr/>
          <p:nvPr/>
        </p:nvSpPr>
        <p:spPr>
          <a:xfrm rot="5400000">
            <a:off x="8057237" y="1352935"/>
            <a:ext cx="269235" cy="865605"/>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5" name="Left Brace 174">
            <a:extLst>
              <a:ext uri="{FF2B5EF4-FFF2-40B4-BE49-F238E27FC236}">
                <a16:creationId xmlns:a16="http://schemas.microsoft.com/office/drawing/2014/main" id="{E9F52C3E-CF35-F329-7F92-F724808346F9}"/>
              </a:ext>
            </a:extLst>
          </p:cNvPr>
          <p:cNvSpPr/>
          <p:nvPr/>
        </p:nvSpPr>
        <p:spPr>
          <a:xfrm rot="5400000">
            <a:off x="9311727" y="1022385"/>
            <a:ext cx="293663" cy="1559631"/>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6" name="直线">
            <a:extLst>
              <a:ext uri="{FF2B5EF4-FFF2-40B4-BE49-F238E27FC236}">
                <a16:creationId xmlns:a16="http://schemas.microsoft.com/office/drawing/2014/main" id="{C7A78CEF-7FFA-8D66-F870-C7558A964F0E}"/>
              </a:ext>
            </a:extLst>
          </p:cNvPr>
          <p:cNvSpPr/>
          <p:nvPr/>
        </p:nvSpPr>
        <p:spPr>
          <a:xfrm rot="21600000" flipH="1">
            <a:off x="3727998" y="2253242"/>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7" name="直线">
            <a:extLst>
              <a:ext uri="{FF2B5EF4-FFF2-40B4-BE49-F238E27FC236}">
                <a16:creationId xmlns:a16="http://schemas.microsoft.com/office/drawing/2014/main" id="{8F332413-3614-DA0E-1385-25914EFB29B6}"/>
              </a:ext>
            </a:extLst>
          </p:cNvPr>
          <p:cNvSpPr/>
          <p:nvPr/>
        </p:nvSpPr>
        <p:spPr>
          <a:xfrm rot="21600000" flipH="1">
            <a:off x="1613512" y="4077497"/>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8" name="直线">
            <a:extLst>
              <a:ext uri="{FF2B5EF4-FFF2-40B4-BE49-F238E27FC236}">
                <a16:creationId xmlns:a16="http://schemas.microsoft.com/office/drawing/2014/main" id="{10535349-512C-E39F-7A3A-781869C8AEF1}"/>
              </a:ext>
            </a:extLst>
          </p:cNvPr>
          <p:cNvSpPr/>
          <p:nvPr/>
        </p:nvSpPr>
        <p:spPr>
          <a:xfrm rot="21600000" flipH="1">
            <a:off x="2459725" y="2986733"/>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9" name="矩形">
            <a:extLst>
              <a:ext uri="{FF2B5EF4-FFF2-40B4-BE49-F238E27FC236}">
                <a16:creationId xmlns:a16="http://schemas.microsoft.com/office/drawing/2014/main" id="{AF689E64-B53B-254E-334C-B4B02492351F}"/>
              </a:ext>
            </a:extLst>
          </p:cNvPr>
          <p:cNvSpPr/>
          <p:nvPr/>
        </p:nvSpPr>
        <p:spPr>
          <a:xfrm>
            <a:off x="1244146" y="184989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80" name="矩形">
            <a:extLst>
              <a:ext uri="{FF2B5EF4-FFF2-40B4-BE49-F238E27FC236}">
                <a16:creationId xmlns:a16="http://schemas.microsoft.com/office/drawing/2014/main" id="{7B4C6853-BAD8-8A8E-E4C2-B8B7430883DB}"/>
              </a:ext>
            </a:extLst>
          </p:cNvPr>
          <p:cNvSpPr/>
          <p:nvPr/>
        </p:nvSpPr>
        <p:spPr>
          <a:xfrm>
            <a:off x="2120432" y="184989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a:t>
            </a: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3</a:t>
            </a:r>
          </a:p>
        </p:txBody>
      </p:sp>
      <p:sp>
        <p:nvSpPr>
          <p:cNvPr id="181" name="矩形">
            <a:extLst>
              <a:ext uri="{FF2B5EF4-FFF2-40B4-BE49-F238E27FC236}">
                <a16:creationId xmlns:a16="http://schemas.microsoft.com/office/drawing/2014/main" id="{F4A3BF7B-9589-0C31-84D6-9A923566FEFA}"/>
              </a:ext>
            </a:extLst>
          </p:cNvPr>
          <p:cNvSpPr/>
          <p:nvPr/>
        </p:nvSpPr>
        <p:spPr>
          <a:xfrm>
            <a:off x="1244146" y="25833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82" name="矩形">
            <a:extLst>
              <a:ext uri="{FF2B5EF4-FFF2-40B4-BE49-F238E27FC236}">
                <a16:creationId xmlns:a16="http://schemas.microsoft.com/office/drawing/2014/main" id="{DBD32432-DF33-F7EE-B29C-B5826C96E3F0}"/>
              </a:ext>
            </a:extLst>
          </p:cNvPr>
          <p:cNvSpPr/>
          <p:nvPr/>
        </p:nvSpPr>
        <p:spPr>
          <a:xfrm>
            <a:off x="2120432" y="25833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2</a:t>
            </a:r>
          </a:p>
        </p:txBody>
      </p:sp>
      <p:sp>
        <p:nvSpPr>
          <p:cNvPr id="183" name="直线">
            <a:extLst>
              <a:ext uri="{FF2B5EF4-FFF2-40B4-BE49-F238E27FC236}">
                <a16:creationId xmlns:a16="http://schemas.microsoft.com/office/drawing/2014/main" id="{74ADD812-9C98-528E-46E3-FFF9DEFFC0E5}"/>
              </a:ext>
            </a:extLst>
          </p:cNvPr>
          <p:cNvSpPr/>
          <p:nvPr/>
        </p:nvSpPr>
        <p:spPr>
          <a:xfrm>
            <a:off x="1607161" y="2034105"/>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4" name="直线">
            <a:extLst>
              <a:ext uri="{FF2B5EF4-FFF2-40B4-BE49-F238E27FC236}">
                <a16:creationId xmlns:a16="http://schemas.microsoft.com/office/drawing/2014/main" id="{E40646BD-99FC-E6ED-4BA3-2D1BD7E1DB92}"/>
              </a:ext>
            </a:extLst>
          </p:cNvPr>
          <p:cNvSpPr/>
          <p:nvPr/>
        </p:nvSpPr>
        <p:spPr>
          <a:xfrm>
            <a:off x="1626210" y="2768690"/>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5" name="直线">
            <a:extLst>
              <a:ext uri="{FF2B5EF4-FFF2-40B4-BE49-F238E27FC236}">
                <a16:creationId xmlns:a16="http://schemas.microsoft.com/office/drawing/2014/main" id="{2E179AC9-8CBB-E863-5F78-3A24CD10C0BD}"/>
              </a:ext>
            </a:extLst>
          </p:cNvPr>
          <p:cNvSpPr/>
          <p:nvPr/>
        </p:nvSpPr>
        <p:spPr>
          <a:xfrm>
            <a:off x="1423013" y="2228947"/>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6" name="直线">
            <a:extLst>
              <a:ext uri="{FF2B5EF4-FFF2-40B4-BE49-F238E27FC236}">
                <a16:creationId xmlns:a16="http://schemas.microsoft.com/office/drawing/2014/main" id="{C0F1D657-E11B-67C4-30EE-3D2E3E35208A}"/>
              </a:ext>
            </a:extLst>
          </p:cNvPr>
          <p:cNvSpPr/>
          <p:nvPr/>
        </p:nvSpPr>
        <p:spPr>
          <a:xfrm>
            <a:off x="2305650" y="2222597"/>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7" name="直线">
            <a:extLst>
              <a:ext uri="{FF2B5EF4-FFF2-40B4-BE49-F238E27FC236}">
                <a16:creationId xmlns:a16="http://schemas.microsoft.com/office/drawing/2014/main" id="{1CD3E495-B4EA-9AD6-0C35-248E7FA34557}"/>
              </a:ext>
            </a:extLst>
          </p:cNvPr>
          <p:cNvSpPr/>
          <p:nvPr/>
        </p:nvSpPr>
        <p:spPr>
          <a:xfrm>
            <a:off x="1607161" y="2216248"/>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8" name="直线">
            <a:extLst>
              <a:ext uri="{FF2B5EF4-FFF2-40B4-BE49-F238E27FC236}">
                <a16:creationId xmlns:a16="http://schemas.microsoft.com/office/drawing/2014/main" id="{595DC01E-F0DC-FA94-9C5E-5FA33FD7ABF6}"/>
              </a:ext>
            </a:extLst>
          </p:cNvPr>
          <p:cNvSpPr/>
          <p:nvPr/>
        </p:nvSpPr>
        <p:spPr>
          <a:xfrm rot="21600000" flipH="1">
            <a:off x="1613511" y="2228947"/>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9" name="矩形">
            <a:extLst>
              <a:ext uri="{FF2B5EF4-FFF2-40B4-BE49-F238E27FC236}">
                <a16:creationId xmlns:a16="http://schemas.microsoft.com/office/drawing/2014/main" id="{5720EE8D-C52F-1CCE-8C4F-F65F39DD5A02}"/>
              </a:ext>
            </a:extLst>
          </p:cNvPr>
          <p:cNvSpPr/>
          <p:nvPr/>
        </p:nvSpPr>
        <p:spPr>
          <a:xfrm>
            <a:off x="3346064" y="186586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0" name="矩形">
            <a:extLst>
              <a:ext uri="{FF2B5EF4-FFF2-40B4-BE49-F238E27FC236}">
                <a16:creationId xmlns:a16="http://schemas.microsoft.com/office/drawing/2014/main" id="{1BFB3D86-F146-9D2A-10CA-2F2FC487FB30}"/>
              </a:ext>
            </a:extLst>
          </p:cNvPr>
          <p:cNvSpPr/>
          <p:nvPr/>
        </p:nvSpPr>
        <p:spPr>
          <a:xfrm>
            <a:off x="3346064" y="259292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S9</a:t>
            </a:r>
          </a:p>
        </p:txBody>
      </p:sp>
      <p:sp>
        <p:nvSpPr>
          <p:cNvPr id="191" name="直线">
            <a:extLst>
              <a:ext uri="{FF2B5EF4-FFF2-40B4-BE49-F238E27FC236}">
                <a16:creationId xmlns:a16="http://schemas.microsoft.com/office/drawing/2014/main" id="{8AE20164-D6C3-6A32-34AD-942ADC0ADB82}"/>
              </a:ext>
            </a:extLst>
          </p:cNvPr>
          <p:cNvSpPr/>
          <p:nvPr/>
        </p:nvSpPr>
        <p:spPr>
          <a:xfrm>
            <a:off x="3709079" y="2050080"/>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2" name="直线">
            <a:extLst>
              <a:ext uri="{FF2B5EF4-FFF2-40B4-BE49-F238E27FC236}">
                <a16:creationId xmlns:a16="http://schemas.microsoft.com/office/drawing/2014/main" id="{807B3E4C-E39C-7E9A-37C3-FC6ECD31BF78}"/>
              </a:ext>
            </a:extLst>
          </p:cNvPr>
          <p:cNvSpPr/>
          <p:nvPr/>
        </p:nvSpPr>
        <p:spPr>
          <a:xfrm>
            <a:off x="3728128" y="278466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3" name="直线">
            <a:extLst>
              <a:ext uri="{FF2B5EF4-FFF2-40B4-BE49-F238E27FC236}">
                <a16:creationId xmlns:a16="http://schemas.microsoft.com/office/drawing/2014/main" id="{7D9D774E-A7A4-55E3-3637-0098AA755289}"/>
              </a:ext>
            </a:extLst>
          </p:cNvPr>
          <p:cNvSpPr/>
          <p:nvPr/>
        </p:nvSpPr>
        <p:spPr>
          <a:xfrm>
            <a:off x="3524931" y="2244921"/>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4" name="直线">
            <a:extLst>
              <a:ext uri="{FF2B5EF4-FFF2-40B4-BE49-F238E27FC236}">
                <a16:creationId xmlns:a16="http://schemas.microsoft.com/office/drawing/2014/main" id="{0ABCCCBA-FA7C-EAB3-C3A8-B058307831B7}"/>
              </a:ext>
            </a:extLst>
          </p:cNvPr>
          <p:cNvSpPr/>
          <p:nvPr/>
        </p:nvSpPr>
        <p:spPr>
          <a:xfrm>
            <a:off x="3709077" y="2221712"/>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5" name="直线">
            <a:extLst>
              <a:ext uri="{FF2B5EF4-FFF2-40B4-BE49-F238E27FC236}">
                <a16:creationId xmlns:a16="http://schemas.microsoft.com/office/drawing/2014/main" id="{9FA916C6-4C2E-5F67-5161-89D2C7CDE20E}"/>
              </a:ext>
            </a:extLst>
          </p:cNvPr>
          <p:cNvSpPr/>
          <p:nvPr/>
        </p:nvSpPr>
        <p:spPr>
          <a:xfrm>
            <a:off x="2502497" y="2044801"/>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6" name="矩形">
            <a:extLst>
              <a:ext uri="{FF2B5EF4-FFF2-40B4-BE49-F238E27FC236}">
                <a16:creationId xmlns:a16="http://schemas.microsoft.com/office/drawing/2014/main" id="{A37A2CB9-11AC-40DD-888D-79767F5D185E}"/>
              </a:ext>
            </a:extLst>
          </p:cNvPr>
          <p:cNvSpPr/>
          <p:nvPr/>
        </p:nvSpPr>
        <p:spPr>
          <a:xfrm>
            <a:off x="1237897" y="368511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7" name="矩形">
            <a:extLst>
              <a:ext uri="{FF2B5EF4-FFF2-40B4-BE49-F238E27FC236}">
                <a16:creationId xmlns:a16="http://schemas.microsoft.com/office/drawing/2014/main" id="{2C35C020-F87A-59E6-2DE5-767934F7A172}"/>
              </a:ext>
            </a:extLst>
          </p:cNvPr>
          <p:cNvSpPr/>
          <p:nvPr/>
        </p:nvSpPr>
        <p:spPr>
          <a:xfrm>
            <a:off x="2114183" y="368511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a:t>
            </a:r>
            <a:r>
              <a:rPr lang="en-US" altLang="en-US" b="1" dirty="0">
                <a:solidFill>
                  <a:schemeClr val="bg1"/>
                </a:solidFill>
                <a:ea typeface="Droid Sans Fallback" panose="020B0502000000000001" charset="-122"/>
                <a:cs typeface="Antykwa Poltawskiego Light" panose="00000400000000000000" charset="0"/>
              </a:rPr>
              <a:t>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8" name="矩形">
            <a:extLst>
              <a:ext uri="{FF2B5EF4-FFF2-40B4-BE49-F238E27FC236}">
                <a16:creationId xmlns:a16="http://schemas.microsoft.com/office/drawing/2014/main" id="{836A043F-933D-A38D-7C3E-B0FB2E38E5A9}"/>
              </a:ext>
            </a:extLst>
          </p:cNvPr>
          <p:cNvSpPr/>
          <p:nvPr/>
        </p:nvSpPr>
        <p:spPr>
          <a:xfrm>
            <a:off x="1237897" y="44185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9" name="矩形">
            <a:extLst>
              <a:ext uri="{FF2B5EF4-FFF2-40B4-BE49-F238E27FC236}">
                <a16:creationId xmlns:a16="http://schemas.microsoft.com/office/drawing/2014/main" id="{02A5A176-B545-3740-2AB1-E808D65A4C28}"/>
              </a:ext>
            </a:extLst>
          </p:cNvPr>
          <p:cNvSpPr/>
          <p:nvPr/>
        </p:nvSpPr>
        <p:spPr>
          <a:xfrm>
            <a:off x="2114183" y="44185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00" name="直线">
            <a:extLst>
              <a:ext uri="{FF2B5EF4-FFF2-40B4-BE49-F238E27FC236}">
                <a16:creationId xmlns:a16="http://schemas.microsoft.com/office/drawing/2014/main" id="{E280AB94-18E5-1895-6557-504980438A62}"/>
              </a:ext>
            </a:extLst>
          </p:cNvPr>
          <p:cNvSpPr/>
          <p:nvPr/>
        </p:nvSpPr>
        <p:spPr>
          <a:xfrm>
            <a:off x="1600911" y="386933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1" name="直线">
            <a:extLst>
              <a:ext uri="{FF2B5EF4-FFF2-40B4-BE49-F238E27FC236}">
                <a16:creationId xmlns:a16="http://schemas.microsoft.com/office/drawing/2014/main" id="{A8DA52C3-7DFA-DA53-5190-46B052DD9E23}"/>
              </a:ext>
            </a:extLst>
          </p:cNvPr>
          <p:cNvSpPr/>
          <p:nvPr/>
        </p:nvSpPr>
        <p:spPr>
          <a:xfrm>
            <a:off x="1619961" y="4603915"/>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2" name="直线">
            <a:extLst>
              <a:ext uri="{FF2B5EF4-FFF2-40B4-BE49-F238E27FC236}">
                <a16:creationId xmlns:a16="http://schemas.microsoft.com/office/drawing/2014/main" id="{34B6BB4F-51F5-8A2A-85E6-410730B7A8B9}"/>
              </a:ext>
            </a:extLst>
          </p:cNvPr>
          <p:cNvSpPr/>
          <p:nvPr/>
        </p:nvSpPr>
        <p:spPr>
          <a:xfrm>
            <a:off x="1416764" y="4064176"/>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3" name="直线">
            <a:extLst>
              <a:ext uri="{FF2B5EF4-FFF2-40B4-BE49-F238E27FC236}">
                <a16:creationId xmlns:a16="http://schemas.microsoft.com/office/drawing/2014/main" id="{E4338DB1-E6C5-7500-F26C-316D4EF8ECD2}"/>
              </a:ext>
            </a:extLst>
          </p:cNvPr>
          <p:cNvSpPr/>
          <p:nvPr/>
        </p:nvSpPr>
        <p:spPr>
          <a:xfrm>
            <a:off x="2299400" y="4057826"/>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4" name="直线">
            <a:extLst>
              <a:ext uri="{FF2B5EF4-FFF2-40B4-BE49-F238E27FC236}">
                <a16:creationId xmlns:a16="http://schemas.microsoft.com/office/drawing/2014/main" id="{A4F27175-BAF4-25C9-A239-3B88ACEB23E8}"/>
              </a:ext>
            </a:extLst>
          </p:cNvPr>
          <p:cNvSpPr/>
          <p:nvPr/>
        </p:nvSpPr>
        <p:spPr>
          <a:xfrm>
            <a:off x="1600911" y="4051476"/>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5" name="矩形">
            <a:extLst>
              <a:ext uri="{FF2B5EF4-FFF2-40B4-BE49-F238E27FC236}">
                <a16:creationId xmlns:a16="http://schemas.microsoft.com/office/drawing/2014/main" id="{9E45F4AF-4F82-E9BD-15F4-89F3AD1F3807}"/>
              </a:ext>
            </a:extLst>
          </p:cNvPr>
          <p:cNvSpPr/>
          <p:nvPr/>
        </p:nvSpPr>
        <p:spPr>
          <a:xfrm>
            <a:off x="3339813" y="37010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206" name="矩形">
            <a:extLst>
              <a:ext uri="{FF2B5EF4-FFF2-40B4-BE49-F238E27FC236}">
                <a16:creationId xmlns:a16="http://schemas.microsoft.com/office/drawing/2014/main" id="{554965FE-5002-B8B0-E6BB-FECF99D99157}"/>
              </a:ext>
            </a:extLst>
          </p:cNvPr>
          <p:cNvSpPr/>
          <p:nvPr/>
        </p:nvSpPr>
        <p:spPr>
          <a:xfrm>
            <a:off x="4224538" y="370186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207" name="矩形">
            <a:extLst>
              <a:ext uri="{FF2B5EF4-FFF2-40B4-BE49-F238E27FC236}">
                <a16:creationId xmlns:a16="http://schemas.microsoft.com/office/drawing/2014/main" id="{D3D26F96-1957-D052-5102-ECD751277C26}"/>
              </a:ext>
            </a:extLst>
          </p:cNvPr>
          <p:cNvSpPr/>
          <p:nvPr/>
        </p:nvSpPr>
        <p:spPr>
          <a:xfrm>
            <a:off x="3339813" y="44345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208" name="矩形">
            <a:extLst>
              <a:ext uri="{FF2B5EF4-FFF2-40B4-BE49-F238E27FC236}">
                <a16:creationId xmlns:a16="http://schemas.microsoft.com/office/drawing/2014/main" id="{61C64C3B-B22A-9F35-C5C8-67657DCB8189}"/>
              </a:ext>
            </a:extLst>
          </p:cNvPr>
          <p:cNvSpPr/>
          <p:nvPr/>
        </p:nvSpPr>
        <p:spPr>
          <a:xfrm>
            <a:off x="4224538" y="4447263"/>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09" name="直线">
            <a:extLst>
              <a:ext uri="{FF2B5EF4-FFF2-40B4-BE49-F238E27FC236}">
                <a16:creationId xmlns:a16="http://schemas.microsoft.com/office/drawing/2014/main" id="{0405D817-A8B9-8131-FF48-3E0C81D4986A}"/>
              </a:ext>
            </a:extLst>
          </p:cNvPr>
          <p:cNvSpPr/>
          <p:nvPr/>
        </p:nvSpPr>
        <p:spPr>
          <a:xfrm>
            <a:off x="3702827" y="388530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0" name="直线">
            <a:extLst>
              <a:ext uri="{FF2B5EF4-FFF2-40B4-BE49-F238E27FC236}">
                <a16:creationId xmlns:a16="http://schemas.microsoft.com/office/drawing/2014/main" id="{5467CD60-2878-9A36-F9C1-007E349118A5}"/>
              </a:ext>
            </a:extLst>
          </p:cNvPr>
          <p:cNvSpPr/>
          <p:nvPr/>
        </p:nvSpPr>
        <p:spPr>
          <a:xfrm>
            <a:off x="3721878" y="4589411"/>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1" name="直线">
            <a:extLst>
              <a:ext uri="{FF2B5EF4-FFF2-40B4-BE49-F238E27FC236}">
                <a16:creationId xmlns:a16="http://schemas.microsoft.com/office/drawing/2014/main" id="{4E2060C6-A437-ECE5-70D5-56A53DF1E805}"/>
              </a:ext>
            </a:extLst>
          </p:cNvPr>
          <p:cNvSpPr/>
          <p:nvPr/>
        </p:nvSpPr>
        <p:spPr>
          <a:xfrm>
            <a:off x="3518681" y="4080151"/>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2" name="直线">
            <a:extLst>
              <a:ext uri="{FF2B5EF4-FFF2-40B4-BE49-F238E27FC236}">
                <a16:creationId xmlns:a16="http://schemas.microsoft.com/office/drawing/2014/main" id="{8FB04AF3-BC5E-60E4-A158-47DBB848F414}"/>
              </a:ext>
            </a:extLst>
          </p:cNvPr>
          <p:cNvSpPr/>
          <p:nvPr/>
        </p:nvSpPr>
        <p:spPr>
          <a:xfrm>
            <a:off x="4401317" y="4073800"/>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3" name="直线">
            <a:extLst>
              <a:ext uri="{FF2B5EF4-FFF2-40B4-BE49-F238E27FC236}">
                <a16:creationId xmlns:a16="http://schemas.microsoft.com/office/drawing/2014/main" id="{11A3AF30-18CA-C816-1965-C7B62429398B}"/>
              </a:ext>
            </a:extLst>
          </p:cNvPr>
          <p:cNvSpPr/>
          <p:nvPr/>
        </p:nvSpPr>
        <p:spPr>
          <a:xfrm>
            <a:off x="3702827" y="4067451"/>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4" name="直线">
            <a:extLst>
              <a:ext uri="{FF2B5EF4-FFF2-40B4-BE49-F238E27FC236}">
                <a16:creationId xmlns:a16="http://schemas.microsoft.com/office/drawing/2014/main" id="{02DE80BB-B03B-7567-079C-3350480E40BB}"/>
              </a:ext>
            </a:extLst>
          </p:cNvPr>
          <p:cNvSpPr/>
          <p:nvPr/>
        </p:nvSpPr>
        <p:spPr>
          <a:xfrm rot="21600000" flipH="1">
            <a:off x="3709178" y="4080151"/>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5" name="直线">
            <a:extLst>
              <a:ext uri="{FF2B5EF4-FFF2-40B4-BE49-F238E27FC236}">
                <a16:creationId xmlns:a16="http://schemas.microsoft.com/office/drawing/2014/main" id="{807D329F-5048-E2F8-F833-5A668B8D235A}"/>
              </a:ext>
            </a:extLst>
          </p:cNvPr>
          <p:cNvSpPr/>
          <p:nvPr/>
        </p:nvSpPr>
        <p:spPr>
          <a:xfrm>
            <a:off x="2496246" y="4610267"/>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6" name="直线">
            <a:extLst>
              <a:ext uri="{FF2B5EF4-FFF2-40B4-BE49-F238E27FC236}">
                <a16:creationId xmlns:a16="http://schemas.microsoft.com/office/drawing/2014/main" id="{FE1A334A-FF95-AA18-9E4D-A9CE2CF92F8E}"/>
              </a:ext>
            </a:extLst>
          </p:cNvPr>
          <p:cNvSpPr/>
          <p:nvPr/>
        </p:nvSpPr>
        <p:spPr>
          <a:xfrm>
            <a:off x="1416663" y="2965537"/>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7" name="直线">
            <a:extLst>
              <a:ext uri="{FF2B5EF4-FFF2-40B4-BE49-F238E27FC236}">
                <a16:creationId xmlns:a16="http://schemas.microsoft.com/office/drawing/2014/main" id="{C4C98729-4131-F1AE-E6B3-AC425D9907B3}"/>
              </a:ext>
            </a:extLst>
          </p:cNvPr>
          <p:cNvSpPr/>
          <p:nvPr/>
        </p:nvSpPr>
        <p:spPr>
          <a:xfrm>
            <a:off x="4382069" y="2978235"/>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8" name="直线">
            <a:extLst>
              <a:ext uri="{FF2B5EF4-FFF2-40B4-BE49-F238E27FC236}">
                <a16:creationId xmlns:a16="http://schemas.microsoft.com/office/drawing/2014/main" id="{1CDC4740-85E5-8C30-62EA-EF870A2B6DDD}"/>
              </a:ext>
            </a:extLst>
          </p:cNvPr>
          <p:cNvSpPr/>
          <p:nvPr/>
        </p:nvSpPr>
        <p:spPr>
          <a:xfrm>
            <a:off x="2502497" y="2952837"/>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9" name="Rounded Rectangle 218">
            <a:extLst>
              <a:ext uri="{FF2B5EF4-FFF2-40B4-BE49-F238E27FC236}">
                <a16:creationId xmlns:a16="http://schemas.microsoft.com/office/drawing/2014/main" id="{1CE7BB55-7E35-F15E-0AE5-D773010A089C}"/>
              </a:ext>
            </a:extLst>
          </p:cNvPr>
          <p:cNvSpPr/>
          <p:nvPr/>
        </p:nvSpPr>
        <p:spPr>
          <a:xfrm rot="16200000">
            <a:off x="-916940" y="3102430"/>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220" name="Straight Arrow Connector 219">
            <a:extLst>
              <a:ext uri="{FF2B5EF4-FFF2-40B4-BE49-F238E27FC236}">
                <a16:creationId xmlns:a16="http://schemas.microsoft.com/office/drawing/2014/main" id="{CFA918E1-FF08-6502-9192-54A19689F41B}"/>
              </a:ext>
            </a:extLst>
          </p:cNvPr>
          <p:cNvCxnSpPr>
            <a:stCxn id="179" idx="1"/>
          </p:cNvCxnSpPr>
          <p:nvPr/>
        </p:nvCxnSpPr>
        <p:spPr>
          <a:xfrm flipH="1">
            <a:off x="764540" y="2047695"/>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221" name="Straight Arrow Connector 220">
            <a:extLst>
              <a:ext uri="{FF2B5EF4-FFF2-40B4-BE49-F238E27FC236}">
                <a16:creationId xmlns:a16="http://schemas.microsoft.com/office/drawing/2014/main" id="{F17D57DE-3E4B-FD01-5B51-507126B5F418}"/>
              </a:ext>
            </a:extLst>
          </p:cNvPr>
          <p:cNvCxnSpPr>
            <a:stCxn id="198" idx="1"/>
          </p:cNvCxnSpPr>
          <p:nvPr/>
        </p:nvCxnSpPr>
        <p:spPr>
          <a:xfrm flipH="1">
            <a:off x="764540" y="4616905"/>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222" name="Elbow Connector 221">
            <a:extLst>
              <a:ext uri="{FF2B5EF4-FFF2-40B4-BE49-F238E27FC236}">
                <a16:creationId xmlns:a16="http://schemas.microsoft.com/office/drawing/2014/main" id="{CA79ECC0-7C2E-2A01-B650-869C50F6AF42}"/>
              </a:ext>
            </a:extLst>
          </p:cNvPr>
          <p:cNvCxnSpPr>
            <a:cxnSpLocks/>
            <a:endCxn id="219" idx="1"/>
          </p:cNvCxnSpPr>
          <p:nvPr/>
        </p:nvCxnSpPr>
        <p:spPr>
          <a:xfrm rot="5400000" flipH="1">
            <a:off x="2470785" y="2888435"/>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223" name="矩形">
            <a:extLst>
              <a:ext uri="{FF2B5EF4-FFF2-40B4-BE49-F238E27FC236}">
                <a16:creationId xmlns:a16="http://schemas.microsoft.com/office/drawing/2014/main" id="{A81DFC89-BD2C-F566-6F99-38555A232D62}"/>
              </a:ext>
            </a:extLst>
          </p:cNvPr>
          <p:cNvSpPr/>
          <p:nvPr/>
        </p:nvSpPr>
        <p:spPr>
          <a:xfrm>
            <a:off x="4218137" y="25939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224" name="Elbow Connector 223">
            <a:extLst>
              <a:ext uri="{FF2B5EF4-FFF2-40B4-BE49-F238E27FC236}">
                <a16:creationId xmlns:a16="http://schemas.microsoft.com/office/drawing/2014/main" id="{4869BD41-7F2E-F0ED-018D-C0301416D04A}"/>
              </a:ext>
            </a:extLst>
          </p:cNvPr>
          <p:cNvCxnSpPr>
            <a:cxnSpLocks/>
          </p:cNvCxnSpPr>
          <p:nvPr/>
        </p:nvCxnSpPr>
        <p:spPr>
          <a:xfrm rot="16200000" flipV="1">
            <a:off x="2469198" y="-69712"/>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225" name="矩形">
            <a:extLst>
              <a:ext uri="{FF2B5EF4-FFF2-40B4-BE49-F238E27FC236}">
                <a16:creationId xmlns:a16="http://schemas.microsoft.com/office/drawing/2014/main" id="{228FBBF1-79F7-006F-AF9D-C0E779DE1A05}"/>
              </a:ext>
            </a:extLst>
          </p:cNvPr>
          <p:cNvSpPr/>
          <p:nvPr/>
        </p:nvSpPr>
        <p:spPr>
          <a:xfrm>
            <a:off x="4217168" y="191327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S11</a:t>
            </a:r>
          </a:p>
        </p:txBody>
      </p:sp>
      <p:sp>
        <p:nvSpPr>
          <p:cNvPr id="228" name="直线">
            <a:extLst>
              <a:ext uri="{FF2B5EF4-FFF2-40B4-BE49-F238E27FC236}">
                <a16:creationId xmlns:a16="http://schemas.microsoft.com/office/drawing/2014/main" id="{06E87C59-65D5-1CD5-1944-B96B6B995555}"/>
              </a:ext>
            </a:extLst>
          </p:cNvPr>
          <p:cNvSpPr/>
          <p:nvPr/>
        </p:nvSpPr>
        <p:spPr>
          <a:xfrm>
            <a:off x="4407568" y="2238572"/>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7" name="矩形">
            <a:extLst>
              <a:ext uri="{FF2B5EF4-FFF2-40B4-BE49-F238E27FC236}">
                <a16:creationId xmlns:a16="http://schemas.microsoft.com/office/drawing/2014/main" id="{5E5FADED-D0F0-43DF-0FCC-C363F9725BC6}"/>
              </a:ext>
            </a:extLst>
          </p:cNvPr>
          <p:cNvSpPr/>
          <p:nvPr/>
        </p:nvSpPr>
        <p:spPr>
          <a:xfrm>
            <a:off x="4213239" y="1913945"/>
            <a:ext cx="374873" cy="374285"/>
          </a:xfrm>
          <a:prstGeom prst="rect">
            <a:avLst/>
          </a:prstGeom>
          <a:noFill/>
          <a:ln w="19050" cap="flat" cmpd="sng">
            <a:solidFill>
              <a:srgbClr val="FF0000"/>
            </a:solidFill>
            <a:prstDash val="solid"/>
            <a:miter/>
          </a:ln>
        </p:spPr>
        <p:txBody>
          <a:bodyPr vert="horz" wrap="square" lIns="0" tIns="45720" rIns="0" bIns="45720" anchor="ctr" anchorCtr="0"/>
          <a:lstStyle/>
          <a:p>
            <a:pPr algn="ctr"/>
            <a:endParaRPr lang="en-US" altLang="en-US" b="1" dirty="0">
              <a:solidFill>
                <a:schemeClr val="bg1"/>
              </a:solidFill>
              <a:latin typeface="Times New Roman" panose="02020603050405020304" charset="0"/>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sp>
        <p:nvSpPr>
          <p:cNvPr id="262" name="Rounded Rectangle 261">
            <a:extLst>
              <a:ext uri="{FF2B5EF4-FFF2-40B4-BE49-F238E27FC236}">
                <a16:creationId xmlns:a16="http://schemas.microsoft.com/office/drawing/2014/main" id="{6FD8EC33-0CFD-AC31-20B0-5A86AA5CDAAE}"/>
              </a:ext>
            </a:extLst>
          </p:cNvPr>
          <p:cNvSpPr/>
          <p:nvPr/>
        </p:nvSpPr>
        <p:spPr>
          <a:xfrm>
            <a:off x="8634774" y="2299168"/>
            <a:ext cx="2052395" cy="344408"/>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cxnSp>
        <p:nvCxnSpPr>
          <p:cNvPr id="137" name="Straight Arrow Connector 136">
            <a:extLst>
              <a:ext uri="{FF2B5EF4-FFF2-40B4-BE49-F238E27FC236}">
                <a16:creationId xmlns:a16="http://schemas.microsoft.com/office/drawing/2014/main" id="{1C4563CF-0E2E-4529-40AA-9A686C11BDE0}"/>
              </a:ext>
            </a:extLst>
          </p:cNvPr>
          <p:cNvCxnSpPr>
            <a:cxnSpLocks/>
          </p:cNvCxnSpPr>
          <p:nvPr/>
        </p:nvCxnSpPr>
        <p:spPr>
          <a:xfrm flipV="1">
            <a:off x="7756821" y="2643576"/>
            <a:ext cx="4105320" cy="22659"/>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C8CE0789-609A-F222-5644-46EEF6804686}"/>
              </a:ext>
            </a:extLst>
          </p:cNvPr>
          <p:cNvSpPr/>
          <p:nvPr/>
        </p:nvSpPr>
        <p:spPr>
          <a:xfrm>
            <a:off x="7776325" y="2295898"/>
            <a:ext cx="865606" cy="357783"/>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16" name="Right Arrow 15">
            <a:extLst>
              <a:ext uri="{FF2B5EF4-FFF2-40B4-BE49-F238E27FC236}">
                <a16:creationId xmlns:a16="http://schemas.microsoft.com/office/drawing/2014/main" id="{F058CD5D-68A7-83EA-38BB-31DD300525B3}"/>
              </a:ext>
            </a:extLst>
          </p:cNvPr>
          <p:cNvSpPr/>
          <p:nvPr/>
        </p:nvSpPr>
        <p:spPr>
          <a:xfrm rot="19169296">
            <a:off x="1191788" y="3148244"/>
            <a:ext cx="3422589" cy="424817"/>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886B953-EE4E-8510-3937-C00516852CBD}"/>
              </a:ext>
            </a:extLst>
          </p:cNvPr>
          <p:cNvSpPr txBox="1"/>
          <p:nvPr/>
        </p:nvSpPr>
        <p:spPr>
          <a:xfrm rot="19151671">
            <a:off x="1895702" y="3314553"/>
            <a:ext cx="1644562" cy="369332"/>
          </a:xfrm>
          <a:prstGeom prst="rect">
            <a:avLst/>
          </a:prstGeom>
          <a:noFill/>
        </p:spPr>
        <p:txBody>
          <a:bodyPr wrap="square" lIns="0" rIns="0" rtlCol="0">
            <a:spAutoFit/>
          </a:bodyPr>
          <a:lstStyle/>
          <a:p>
            <a:r>
              <a:rPr lang="en-US" b="1" dirty="0">
                <a:solidFill>
                  <a:schemeClr val="bg1"/>
                </a:solidFill>
              </a:rPr>
              <a:t>Parallel Access 1 </a:t>
            </a:r>
          </a:p>
        </p:txBody>
      </p:sp>
      <p:sp>
        <p:nvSpPr>
          <p:cNvPr id="19" name="TextBox 18">
            <a:extLst>
              <a:ext uri="{FF2B5EF4-FFF2-40B4-BE49-F238E27FC236}">
                <a16:creationId xmlns:a16="http://schemas.microsoft.com/office/drawing/2014/main" id="{66921050-5252-C11D-5312-B3ECAD3744C1}"/>
              </a:ext>
            </a:extLst>
          </p:cNvPr>
          <p:cNvSpPr txBox="1"/>
          <p:nvPr/>
        </p:nvSpPr>
        <p:spPr>
          <a:xfrm>
            <a:off x="5414564" y="1873405"/>
            <a:ext cx="2612565" cy="477054"/>
          </a:xfrm>
          <a:prstGeom prst="rect">
            <a:avLst/>
          </a:prstGeom>
          <a:noFill/>
        </p:spPr>
        <p:txBody>
          <a:bodyPr wrap="square" rtlCol="0">
            <a:spAutoFit/>
          </a:bodyPr>
          <a:lstStyle/>
          <a:p>
            <a:r>
              <a:rPr lang="en-US" sz="2500" dirty="0"/>
              <a:t>Parallel Access 1</a:t>
            </a:r>
          </a:p>
        </p:txBody>
      </p:sp>
      <p:sp>
        <p:nvSpPr>
          <p:cNvPr id="22" name="TextBox 21">
            <a:extLst>
              <a:ext uri="{FF2B5EF4-FFF2-40B4-BE49-F238E27FC236}">
                <a16:creationId xmlns:a16="http://schemas.microsoft.com/office/drawing/2014/main" id="{39FF0E88-786D-E8AB-32D4-F9D195CE7373}"/>
              </a:ext>
            </a:extLst>
          </p:cNvPr>
          <p:cNvSpPr txBox="1"/>
          <p:nvPr/>
        </p:nvSpPr>
        <p:spPr>
          <a:xfrm>
            <a:off x="5421721" y="2277103"/>
            <a:ext cx="2612565" cy="477054"/>
          </a:xfrm>
          <a:prstGeom prst="rect">
            <a:avLst/>
          </a:prstGeom>
          <a:noFill/>
        </p:spPr>
        <p:txBody>
          <a:bodyPr wrap="square" rtlCol="0">
            <a:spAutoFit/>
          </a:bodyPr>
          <a:lstStyle/>
          <a:p>
            <a:r>
              <a:rPr lang="en-US" sz="2500" dirty="0"/>
              <a:t>Parallel Access 2</a:t>
            </a:r>
          </a:p>
        </p:txBody>
      </p:sp>
      <p:cxnSp>
        <p:nvCxnSpPr>
          <p:cNvPr id="4" name="Straight Arrow Connector 3">
            <a:extLst>
              <a:ext uri="{FF2B5EF4-FFF2-40B4-BE49-F238E27FC236}">
                <a16:creationId xmlns:a16="http://schemas.microsoft.com/office/drawing/2014/main" id="{A20BB090-5C80-2D8B-BD06-BD6894206D0C}"/>
              </a:ext>
            </a:extLst>
          </p:cNvPr>
          <p:cNvCxnSpPr>
            <a:cxnSpLocks/>
          </p:cNvCxnSpPr>
          <p:nvPr/>
        </p:nvCxnSpPr>
        <p:spPr>
          <a:xfrm flipV="1">
            <a:off x="9993473" y="3864652"/>
            <a:ext cx="839795" cy="3229"/>
          </a:xfrm>
          <a:prstGeom prst="straightConnector1">
            <a:avLst/>
          </a:prstGeom>
          <a:ln w="28575">
            <a:solidFill>
              <a:srgbClr val="548235"/>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73ED4859-42DE-D119-C7ED-BD5F33FF4A0F}"/>
              </a:ext>
            </a:extLst>
          </p:cNvPr>
          <p:cNvSpPr txBox="1"/>
          <p:nvPr/>
        </p:nvSpPr>
        <p:spPr>
          <a:xfrm>
            <a:off x="9944688" y="3257439"/>
            <a:ext cx="2399712" cy="477054"/>
          </a:xfrm>
          <a:prstGeom prst="rect">
            <a:avLst/>
          </a:prstGeom>
          <a:noFill/>
        </p:spPr>
        <p:txBody>
          <a:bodyPr wrap="square" rtlCol="0">
            <a:spAutoFit/>
          </a:bodyPr>
          <a:lstStyle/>
          <a:p>
            <a:r>
              <a:rPr lang="en-US" sz="2500" i="1" dirty="0">
                <a:solidFill>
                  <a:srgbClr val="548235"/>
                </a:solidFill>
                <a:cs typeface="Times New Roman" panose="02020603050405020304" pitchFamily="18" charset="0"/>
              </a:rPr>
              <a:t>Cycles Saved</a:t>
            </a:r>
          </a:p>
        </p:txBody>
      </p:sp>
      <p:sp>
        <p:nvSpPr>
          <p:cNvPr id="8" name="Rounded Rectangle 7">
            <a:extLst>
              <a:ext uri="{FF2B5EF4-FFF2-40B4-BE49-F238E27FC236}">
                <a16:creationId xmlns:a16="http://schemas.microsoft.com/office/drawing/2014/main" id="{9B788B27-2D48-DD02-7DDF-FD57E4E73394}"/>
              </a:ext>
            </a:extLst>
          </p:cNvPr>
          <p:cNvSpPr/>
          <p:nvPr/>
        </p:nvSpPr>
        <p:spPr>
          <a:xfrm>
            <a:off x="8647445" y="3297076"/>
            <a:ext cx="1171315" cy="346943"/>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sp>
        <p:nvSpPr>
          <p:cNvPr id="9" name="TextBox 8">
            <a:extLst>
              <a:ext uri="{FF2B5EF4-FFF2-40B4-BE49-F238E27FC236}">
                <a16:creationId xmlns:a16="http://schemas.microsoft.com/office/drawing/2014/main" id="{E70F4546-F4A9-EF9A-935D-66632D28CCD2}"/>
              </a:ext>
            </a:extLst>
          </p:cNvPr>
          <p:cNvSpPr txBox="1"/>
          <p:nvPr/>
        </p:nvSpPr>
        <p:spPr>
          <a:xfrm>
            <a:off x="10764619" y="3613115"/>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10" name="Rounded Rectangle 9">
            <a:extLst>
              <a:ext uri="{FF2B5EF4-FFF2-40B4-BE49-F238E27FC236}">
                <a16:creationId xmlns:a16="http://schemas.microsoft.com/office/drawing/2014/main" id="{CB162CDF-B8F7-7F7F-B0B7-B4DE5439BFB5}"/>
              </a:ext>
            </a:extLst>
          </p:cNvPr>
          <p:cNvSpPr/>
          <p:nvPr/>
        </p:nvSpPr>
        <p:spPr>
          <a:xfrm>
            <a:off x="8642736" y="3652137"/>
            <a:ext cx="1350737" cy="353548"/>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sp>
        <p:nvSpPr>
          <p:cNvPr id="11" name="TextBox 10">
            <a:extLst>
              <a:ext uri="{FF2B5EF4-FFF2-40B4-BE49-F238E27FC236}">
                <a16:creationId xmlns:a16="http://schemas.microsoft.com/office/drawing/2014/main" id="{E9F8AEB4-C602-426D-B2E7-7562E4ED92D7}"/>
              </a:ext>
            </a:extLst>
          </p:cNvPr>
          <p:cNvSpPr txBox="1"/>
          <p:nvPr/>
        </p:nvSpPr>
        <p:spPr>
          <a:xfrm>
            <a:off x="6975466" y="3980179"/>
            <a:ext cx="5834268" cy="477054"/>
          </a:xfrm>
          <a:prstGeom prst="rect">
            <a:avLst/>
          </a:prstGeom>
          <a:noFill/>
        </p:spPr>
        <p:txBody>
          <a:bodyPr wrap="square" rtlCol="0">
            <a:spAutoFit/>
          </a:bodyPr>
          <a:lstStyle/>
          <a:p>
            <a:pPr algn="ctr"/>
            <a:r>
              <a:rPr lang="en-US" sz="2500" b="1" dirty="0"/>
              <a:t>Network contention-aware hash </a:t>
            </a:r>
          </a:p>
        </p:txBody>
      </p:sp>
      <p:sp>
        <p:nvSpPr>
          <p:cNvPr id="12" name="Rounded Rectangle 11">
            <a:extLst>
              <a:ext uri="{FF2B5EF4-FFF2-40B4-BE49-F238E27FC236}">
                <a16:creationId xmlns:a16="http://schemas.microsoft.com/office/drawing/2014/main" id="{7FB0E296-5B20-CDA5-1BD7-436DE832C0C2}"/>
              </a:ext>
            </a:extLst>
          </p:cNvPr>
          <p:cNvSpPr/>
          <p:nvPr/>
        </p:nvSpPr>
        <p:spPr>
          <a:xfrm>
            <a:off x="7774682" y="3297339"/>
            <a:ext cx="865606" cy="34045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13" name="Rounded Rectangle 12">
            <a:extLst>
              <a:ext uri="{FF2B5EF4-FFF2-40B4-BE49-F238E27FC236}">
                <a16:creationId xmlns:a16="http://schemas.microsoft.com/office/drawing/2014/main" id="{47C31498-4D56-78B3-44C1-BBE670CAA38A}"/>
              </a:ext>
            </a:extLst>
          </p:cNvPr>
          <p:cNvSpPr/>
          <p:nvPr/>
        </p:nvSpPr>
        <p:spPr>
          <a:xfrm>
            <a:off x="7781839" y="3647901"/>
            <a:ext cx="865606" cy="357783"/>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cxnSp>
        <p:nvCxnSpPr>
          <p:cNvPr id="14" name="Straight Arrow Connector 13">
            <a:extLst>
              <a:ext uri="{FF2B5EF4-FFF2-40B4-BE49-F238E27FC236}">
                <a16:creationId xmlns:a16="http://schemas.microsoft.com/office/drawing/2014/main" id="{FAD004D5-D4CA-47EF-6B24-3E21613F3686}"/>
              </a:ext>
            </a:extLst>
          </p:cNvPr>
          <p:cNvCxnSpPr>
            <a:cxnSpLocks/>
          </p:cNvCxnSpPr>
          <p:nvPr/>
        </p:nvCxnSpPr>
        <p:spPr>
          <a:xfrm flipV="1">
            <a:off x="7766100" y="4004459"/>
            <a:ext cx="4105320" cy="22659"/>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59877FA-AA57-1A66-7CF0-0B187904B8A3}"/>
              </a:ext>
            </a:extLst>
          </p:cNvPr>
          <p:cNvSpPr txBox="1"/>
          <p:nvPr/>
        </p:nvSpPr>
        <p:spPr>
          <a:xfrm>
            <a:off x="5411012" y="3235625"/>
            <a:ext cx="2612565" cy="477054"/>
          </a:xfrm>
          <a:prstGeom prst="rect">
            <a:avLst/>
          </a:prstGeom>
          <a:noFill/>
        </p:spPr>
        <p:txBody>
          <a:bodyPr wrap="square" rtlCol="0">
            <a:spAutoFit/>
          </a:bodyPr>
          <a:lstStyle/>
          <a:p>
            <a:r>
              <a:rPr lang="en-US" sz="2500" dirty="0"/>
              <a:t>Parallel Access 1</a:t>
            </a:r>
          </a:p>
        </p:txBody>
      </p:sp>
      <p:sp>
        <p:nvSpPr>
          <p:cNvPr id="21" name="TextBox 20">
            <a:extLst>
              <a:ext uri="{FF2B5EF4-FFF2-40B4-BE49-F238E27FC236}">
                <a16:creationId xmlns:a16="http://schemas.microsoft.com/office/drawing/2014/main" id="{21CD4205-DF7D-632D-76E6-FDFA0FB3F03B}"/>
              </a:ext>
            </a:extLst>
          </p:cNvPr>
          <p:cNvSpPr txBox="1"/>
          <p:nvPr/>
        </p:nvSpPr>
        <p:spPr>
          <a:xfrm>
            <a:off x="5418169" y="3639323"/>
            <a:ext cx="2612565" cy="477054"/>
          </a:xfrm>
          <a:prstGeom prst="rect">
            <a:avLst/>
          </a:prstGeom>
          <a:noFill/>
        </p:spPr>
        <p:txBody>
          <a:bodyPr wrap="square" rtlCol="0">
            <a:spAutoFit/>
          </a:bodyPr>
          <a:lstStyle/>
          <a:p>
            <a:r>
              <a:rPr lang="en-US" sz="2500" dirty="0"/>
              <a:t>Parallel Access 2</a:t>
            </a:r>
          </a:p>
        </p:txBody>
      </p:sp>
      <p:sp>
        <p:nvSpPr>
          <p:cNvPr id="15" name="TextBox 14">
            <a:extLst>
              <a:ext uri="{FF2B5EF4-FFF2-40B4-BE49-F238E27FC236}">
                <a16:creationId xmlns:a16="http://schemas.microsoft.com/office/drawing/2014/main" id="{B307C94B-06A7-9E9A-E3AF-8F853B029A13}"/>
              </a:ext>
            </a:extLst>
          </p:cNvPr>
          <p:cNvSpPr txBox="1"/>
          <p:nvPr/>
        </p:nvSpPr>
        <p:spPr>
          <a:xfrm>
            <a:off x="8602297" y="4650849"/>
            <a:ext cx="1905219" cy="477054"/>
          </a:xfrm>
          <a:prstGeom prst="rect">
            <a:avLst/>
          </a:prstGeom>
          <a:noFill/>
        </p:spPr>
        <p:txBody>
          <a:bodyPr wrap="square" rtlCol="0">
            <a:spAutoFit/>
          </a:bodyPr>
          <a:lstStyle/>
          <a:p>
            <a:r>
              <a:rPr lang="en-US" sz="2500" i="1" dirty="0">
                <a:solidFill>
                  <a:srgbClr val="548235"/>
                </a:solidFill>
                <a:cs typeface="Times New Roman" panose="02020603050405020304" pitchFamily="18" charset="0"/>
              </a:rPr>
              <a:t>Opportunity</a:t>
            </a:r>
          </a:p>
        </p:txBody>
      </p:sp>
      <p:sp>
        <p:nvSpPr>
          <p:cNvPr id="18" name="TextBox 17">
            <a:extLst>
              <a:ext uri="{FF2B5EF4-FFF2-40B4-BE49-F238E27FC236}">
                <a16:creationId xmlns:a16="http://schemas.microsoft.com/office/drawing/2014/main" id="{285835EB-EFBF-A1DA-4268-5001570D4BEA}"/>
              </a:ext>
            </a:extLst>
          </p:cNvPr>
          <p:cNvSpPr txBox="1"/>
          <p:nvPr/>
        </p:nvSpPr>
        <p:spPr>
          <a:xfrm>
            <a:off x="10739443" y="4888757"/>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cxnSp>
        <p:nvCxnSpPr>
          <p:cNvPr id="23" name="Straight Arrow Connector 22">
            <a:extLst>
              <a:ext uri="{FF2B5EF4-FFF2-40B4-BE49-F238E27FC236}">
                <a16:creationId xmlns:a16="http://schemas.microsoft.com/office/drawing/2014/main" id="{7DF27DA6-444C-2893-5414-87446D8ECB9C}"/>
              </a:ext>
            </a:extLst>
          </p:cNvPr>
          <p:cNvCxnSpPr>
            <a:cxnSpLocks/>
          </p:cNvCxnSpPr>
          <p:nvPr/>
        </p:nvCxnSpPr>
        <p:spPr>
          <a:xfrm>
            <a:off x="7753410" y="5322881"/>
            <a:ext cx="3819560" cy="0"/>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F612EC1-7BAD-3E01-09B4-61DECE767DBB}"/>
              </a:ext>
            </a:extLst>
          </p:cNvPr>
          <p:cNvSpPr txBox="1"/>
          <p:nvPr/>
        </p:nvSpPr>
        <p:spPr>
          <a:xfrm>
            <a:off x="7672875" y="5243817"/>
            <a:ext cx="5669281" cy="477054"/>
          </a:xfrm>
          <a:prstGeom prst="rect">
            <a:avLst/>
          </a:prstGeom>
          <a:noFill/>
        </p:spPr>
        <p:txBody>
          <a:bodyPr wrap="square" rtlCol="0">
            <a:spAutoFit/>
          </a:bodyPr>
          <a:lstStyle/>
          <a:p>
            <a:r>
              <a:rPr lang="en-US" sz="2500" b="1" dirty="0"/>
              <a:t>Opportunity to optimize</a:t>
            </a:r>
          </a:p>
        </p:txBody>
      </p:sp>
      <p:sp>
        <p:nvSpPr>
          <p:cNvPr id="25" name="Rounded Rectangle 24">
            <a:extLst>
              <a:ext uri="{FF2B5EF4-FFF2-40B4-BE49-F238E27FC236}">
                <a16:creationId xmlns:a16="http://schemas.microsoft.com/office/drawing/2014/main" id="{10B22AAC-415D-DCEA-EFB4-DB376AE15A86}"/>
              </a:ext>
            </a:extLst>
          </p:cNvPr>
          <p:cNvSpPr/>
          <p:nvPr/>
        </p:nvSpPr>
        <p:spPr>
          <a:xfrm>
            <a:off x="7773257" y="4968321"/>
            <a:ext cx="865606" cy="34045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26" name="Rounded Rectangle 25">
            <a:extLst>
              <a:ext uri="{FF2B5EF4-FFF2-40B4-BE49-F238E27FC236}">
                <a16:creationId xmlns:a16="http://schemas.microsoft.com/office/drawing/2014/main" id="{9A0B0D85-A7FE-72BF-A2ED-4BE003E8F709}"/>
              </a:ext>
            </a:extLst>
          </p:cNvPr>
          <p:cNvSpPr/>
          <p:nvPr/>
        </p:nvSpPr>
        <p:spPr>
          <a:xfrm>
            <a:off x="7766100" y="4617216"/>
            <a:ext cx="865606" cy="34045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27" name="TextBox 26">
            <a:extLst>
              <a:ext uri="{FF2B5EF4-FFF2-40B4-BE49-F238E27FC236}">
                <a16:creationId xmlns:a16="http://schemas.microsoft.com/office/drawing/2014/main" id="{07324716-AD96-77DF-CFB3-265A2AD489EA}"/>
              </a:ext>
            </a:extLst>
          </p:cNvPr>
          <p:cNvSpPr txBox="1"/>
          <p:nvPr/>
        </p:nvSpPr>
        <p:spPr>
          <a:xfrm>
            <a:off x="5397778" y="4563127"/>
            <a:ext cx="2612565" cy="477054"/>
          </a:xfrm>
          <a:prstGeom prst="rect">
            <a:avLst/>
          </a:prstGeom>
          <a:noFill/>
        </p:spPr>
        <p:txBody>
          <a:bodyPr wrap="square" rtlCol="0">
            <a:spAutoFit/>
          </a:bodyPr>
          <a:lstStyle/>
          <a:p>
            <a:r>
              <a:rPr lang="en-US" sz="2500" dirty="0"/>
              <a:t>Parallel Access 1</a:t>
            </a:r>
          </a:p>
        </p:txBody>
      </p:sp>
      <p:sp>
        <p:nvSpPr>
          <p:cNvPr id="28" name="TextBox 27">
            <a:extLst>
              <a:ext uri="{FF2B5EF4-FFF2-40B4-BE49-F238E27FC236}">
                <a16:creationId xmlns:a16="http://schemas.microsoft.com/office/drawing/2014/main" id="{361AB050-ADF7-B879-6BBF-B1B465A9146B}"/>
              </a:ext>
            </a:extLst>
          </p:cNvPr>
          <p:cNvSpPr txBox="1"/>
          <p:nvPr/>
        </p:nvSpPr>
        <p:spPr>
          <a:xfrm>
            <a:off x="5404935" y="4966825"/>
            <a:ext cx="2612565" cy="477054"/>
          </a:xfrm>
          <a:prstGeom prst="rect">
            <a:avLst/>
          </a:prstGeom>
          <a:noFill/>
        </p:spPr>
        <p:txBody>
          <a:bodyPr wrap="square" rtlCol="0">
            <a:spAutoFit/>
          </a:bodyPr>
          <a:lstStyle/>
          <a:p>
            <a:r>
              <a:rPr lang="en-US" sz="2500" dirty="0"/>
              <a:t>Parallel Access 2</a:t>
            </a:r>
          </a:p>
        </p:txBody>
      </p:sp>
      <p:sp>
        <p:nvSpPr>
          <p:cNvPr id="29" name="Rounded Rectangle 28">
            <a:extLst>
              <a:ext uri="{FF2B5EF4-FFF2-40B4-BE49-F238E27FC236}">
                <a16:creationId xmlns:a16="http://schemas.microsoft.com/office/drawing/2014/main" id="{8BA3C386-E14C-E701-FC84-95E7CDC73C52}"/>
              </a:ext>
            </a:extLst>
          </p:cNvPr>
          <p:cNvSpPr/>
          <p:nvPr/>
        </p:nvSpPr>
        <p:spPr>
          <a:xfrm>
            <a:off x="0" y="6173931"/>
            <a:ext cx="12192000" cy="669996"/>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lnSpc>
                <a:spcPts val="3500"/>
              </a:lnSpc>
            </a:pPr>
            <a:r>
              <a:rPr lang="en-US" sz="3200" b="1" dirty="0">
                <a:solidFill>
                  <a:schemeClr val="bg1"/>
                </a:solidFill>
              </a:rPr>
              <a:t>Is there any way to eliminate the overhead of cross-stack access?</a:t>
            </a:r>
          </a:p>
        </p:txBody>
      </p:sp>
      <p:cxnSp>
        <p:nvCxnSpPr>
          <p:cNvPr id="30" name="Straight Arrow Connector 29">
            <a:extLst>
              <a:ext uri="{FF2B5EF4-FFF2-40B4-BE49-F238E27FC236}">
                <a16:creationId xmlns:a16="http://schemas.microsoft.com/office/drawing/2014/main" id="{67C607D2-0536-20BC-CB00-C2AB23867C93}"/>
              </a:ext>
            </a:extLst>
          </p:cNvPr>
          <p:cNvCxnSpPr>
            <a:cxnSpLocks/>
          </p:cNvCxnSpPr>
          <p:nvPr/>
        </p:nvCxnSpPr>
        <p:spPr>
          <a:xfrm>
            <a:off x="8645643" y="5153822"/>
            <a:ext cx="1389987" cy="0"/>
          </a:xfrm>
          <a:prstGeom prst="straightConnector1">
            <a:avLst/>
          </a:prstGeom>
          <a:ln w="28575">
            <a:solidFill>
              <a:srgbClr val="548235"/>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43" name="TextBox 42">
            <a:extLst>
              <a:ext uri="{FF2B5EF4-FFF2-40B4-BE49-F238E27FC236}">
                <a16:creationId xmlns:a16="http://schemas.microsoft.com/office/drawing/2014/main" id="{F437CE81-E1E9-18F6-4521-3EDAE1F57E1C}"/>
              </a:ext>
            </a:extLst>
          </p:cNvPr>
          <p:cNvSpPr txBox="1"/>
          <p:nvPr/>
        </p:nvSpPr>
        <p:spPr>
          <a:xfrm>
            <a:off x="1350327" y="5399625"/>
            <a:ext cx="3168799" cy="861774"/>
          </a:xfrm>
          <a:prstGeom prst="rect">
            <a:avLst/>
          </a:prstGeom>
          <a:noFill/>
        </p:spPr>
        <p:txBody>
          <a:bodyPr wrap="square" rtlCol="0">
            <a:spAutoFit/>
          </a:bodyPr>
          <a:lstStyle/>
          <a:p>
            <a:pPr algn="ctr"/>
            <a:r>
              <a:rPr lang="en-US" sz="2500" b="1" dirty="0">
                <a:solidFill>
                  <a:srgbClr val="FF0000"/>
                </a:solidFill>
              </a:rPr>
              <a:t>Can we get rid of this cross-stack access? </a:t>
            </a:r>
          </a:p>
        </p:txBody>
      </p:sp>
      <p:sp>
        <p:nvSpPr>
          <p:cNvPr id="7" name="TextBox 6">
            <a:extLst>
              <a:ext uri="{FF2B5EF4-FFF2-40B4-BE49-F238E27FC236}">
                <a16:creationId xmlns:a16="http://schemas.microsoft.com/office/drawing/2014/main" id="{0ADE4036-FD62-B7F3-D9C2-FC5FEE444098}"/>
              </a:ext>
            </a:extLst>
          </p:cNvPr>
          <p:cNvSpPr txBox="1"/>
          <p:nvPr/>
        </p:nvSpPr>
        <p:spPr>
          <a:xfrm>
            <a:off x="7658753" y="2619925"/>
            <a:ext cx="2073517" cy="477054"/>
          </a:xfrm>
          <a:prstGeom prst="rect">
            <a:avLst/>
          </a:prstGeom>
          <a:noFill/>
        </p:spPr>
        <p:txBody>
          <a:bodyPr wrap="square" rtlCol="0">
            <a:spAutoFit/>
          </a:bodyPr>
          <a:lstStyle/>
          <a:p>
            <a:r>
              <a:rPr lang="en-US" sz="2500" b="1" dirty="0"/>
              <a:t>Cuckoo hash</a:t>
            </a:r>
          </a:p>
        </p:txBody>
      </p:sp>
    </p:spTree>
    <p:custDataLst>
      <p:tags r:id="rId1"/>
    </p:custDataLst>
    <p:extLst>
      <p:ext uri="{BB962C8B-B14F-4D97-AF65-F5344CB8AC3E}">
        <p14:creationId xmlns:p14="http://schemas.microsoft.com/office/powerpoint/2010/main" val="4540881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F21985C6-5814-BA93-C05F-7C550BB6EC80}"/>
              </a:ext>
            </a:extLst>
          </p:cNvPr>
          <p:cNvSpPr/>
          <p:nvPr/>
        </p:nvSpPr>
        <p:spPr>
          <a:xfrm>
            <a:off x="8869846" y="3481450"/>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BB352736-601F-6CB0-BB45-587B2CFB7A23}"/>
              </a:ext>
            </a:extLst>
          </p:cNvPr>
          <p:cNvSpPr/>
          <p:nvPr/>
        </p:nvSpPr>
        <p:spPr>
          <a:xfrm>
            <a:off x="8985006" y="3783421"/>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294C6CC-2BFA-C109-4B61-55A1D0D101CF}"/>
              </a:ext>
            </a:extLst>
          </p:cNvPr>
          <p:cNvSpPr/>
          <p:nvPr/>
        </p:nvSpPr>
        <p:spPr>
          <a:xfrm>
            <a:off x="10520776" y="3516775"/>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a:extLst>
              <a:ext uri="{FF2B5EF4-FFF2-40B4-BE49-F238E27FC236}">
                <a16:creationId xmlns:a16="http://schemas.microsoft.com/office/drawing/2014/main" id="{C877644B-F90A-D337-E1CB-C851975BBAE9}"/>
              </a:ext>
            </a:extLst>
          </p:cNvPr>
          <p:cNvSpPr/>
          <p:nvPr/>
        </p:nvSpPr>
        <p:spPr>
          <a:xfrm>
            <a:off x="10635936" y="3818746"/>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FBD09B62-5775-A182-EEF6-67B795632BAB}"/>
              </a:ext>
            </a:extLst>
          </p:cNvPr>
          <p:cNvSpPr/>
          <p:nvPr/>
        </p:nvSpPr>
        <p:spPr>
          <a:xfrm>
            <a:off x="8853150" y="5500753"/>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11E730A6-CA73-FFED-9B52-02DC534B76D4}"/>
              </a:ext>
            </a:extLst>
          </p:cNvPr>
          <p:cNvSpPr/>
          <p:nvPr/>
        </p:nvSpPr>
        <p:spPr>
          <a:xfrm>
            <a:off x="8989910" y="5802724"/>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270FE841-B4ED-6482-B190-2F8B9CB8D153}"/>
              </a:ext>
            </a:extLst>
          </p:cNvPr>
          <p:cNvSpPr/>
          <p:nvPr/>
        </p:nvSpPr>
        <p:spPr>
          <a:xfrm>
            <a:off x="10504080" y="5521678"/>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ounded Rectangle 179">
            <a:extLst>
              <a:ext uri="{FF2B5EF4-FFF2-40B4-BE49-F238E27FC236}">
                <a16:creationId xmlns:a16="http://schemas.microsoft.com/office/drawing/2014/main" id="{4F8907A3-918F-01D1-F829-4927DBA85EEF}"/>
              </a:ext>
            </a:extLst>
          </p:cNvPr>
          <p:cNvSpPr/>
          <p:nvPr/>
        </p:nvSpPr>
        <p:spPr>
          <a:xfrm>
            <a:off x="10619240" y="5838049"/>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0" y="-184075"/>
            <a:ext cx="12367260" cy="1325563"/>
          </a:xfrm>
        </p:spPr>
        <p:txBody>
          <a:bodyPr/>
          <a:lstStyle/>
          <a:p>
            <a:r>
              <a:rPr lang="en-US" dirty="0">
                <a:latin typeface="+mn-lt"/>
              </a:rPr>
              <a:t>Observation: PIM programs feature high parallelism  </a:t>
            </a:r>
          </a:p>
        </p:txBody>
      </p:sp>
      <p:sp>
        <p:nvSpPr>
          <p:cNvPr id="4" name="TextBox 3">
            <a:extLst>
              <a:ext uri="{FF2B5EF4-FFF2-40B4-BE49-F238E27FC236}">
                <a16:creationId xmlns:a16="http://schemas.microsoft.com/office/drawing/2014/main" id="{CDFD63BB-BA83-4F47-A7B9-74B93D7E0B1D}"/>
              </a:ext>
            </a:extLst>
          </p:cNvPr>
          <p:cNvSpPr txBox="1"/>
          <p:nvPr/>
        </p:nvSpPr>
        <p:spPr>
          <a:xfrm>
            <a:off x="0" y="1041715"/>
            <a:ext cx="12192000" cy="861774"/>
          </a:xfrm>
          <a:prstGeom prst="rect">
            <a:avLst/>
          </a:prstGeom>
          <a:noFill/>
        </p:spPr>
        <p:txBody>
          <a:bodyPr wrap="square" rtlCol="0">
            <a:spAutoFit/>
          </a:bodyPr>
          <a:lstStyle/>
          <a:p>
            <a:pPr marL="342900" indent="-342900">
              <a:buFont typeface="Arial" panose="020B0604020202020204" pitchFamily="34" charset="0"/>
              <a:buChar char="•"/>
            </a:pPr>
            <a:r>
              <a:rPr lang="en-US" sz="2500" dirty="0"/>
              <a:t>PIM suitable programs manifest as independent threads that can be assigned to different cores and execute in parallel</a:t>
            </a:r>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7127184" y="331385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5012698" y="513811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5858911" y="404734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4643332" y="291050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5519618" y="291050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4643332" y="364391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S1</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 name="矩形">
            <a:extLst>
              <a:ext uri="{FF2B5EF4-FFF2-40B4-BE49-F238E27FC236}">
                <a16:creationId xmlns:a16="http://schemas.microsoft.com/office/drawing/2014/main" id="{4C2843FE-74BB-1F21-BC44-A710A8973CAC}"/>
              </a:ext>
            </a:extLst>
          </p:cNvPr>
          <p:cNvSpPr/>
          <p:nvPr/>
        </p:nvSpPr>
        <p:spPr>
          <a:xfrm>
            <a:off x="5519618" y="364391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5006347" y="309471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5025396" y="382930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4822199" y="328956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5704836" y="328321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5006347" y="327686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5012697" y="328956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6745250" y="292647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1" name="矩形">
            <a:extLst>
              <a:ext uri="{FF2B5EF4-FFF2-40B4-BE49-F238E27FC236}">
                <a16:creationId xmlns:a16="http://schemas.microsoft.com/office/drawing/2014/main" id="{8C457A57-7DFD-30B8-36CD-EDECD3844001}"/>
              </a:ext>
            </a:extLst>
          </p:cNvPr>
          <p:cNvSpPr/>
          <p:nvPr/>
        </p:nvSpPr>
        <p:spPr>
          <a:xfrm>
            <a:off x="7624143" y="292158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6745250" y="365354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直线">
            <a:extLst>
              <a:ext uri="{FF2B5EF4-FFF2-40B4-BE49-F238E27FC236}">
                <a16:creationId xmlns:a16="http://schemas.microsoft.com/office/drawing/2014/main" id="{AB8AA74B-67A2-0856-4C5D-F87F2BE6D531}"/>
              </a:ext>
            </a:extLst>
          </p:cNvPr>
          <p:cNvSpPr/>
          <p:nvPr/>
        </p:nvSpPr>
        <p:spPr>
          <a:xfrm>
            <a:off x="7108265" y="311069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 name="直线">
            <a:extLst>
              <a:ext uri="{FF2B5EF4-FFF2-40B4-BE49-F238E27FC236}">
                <a16:creationId xmlns:a16="http://schemas.microsoft.com/office/drawing/2014/main" id="{61B15420-89EF-EA4F-E3B5-67FB833493F3}"/>
              </a:ext>
            </a:extLst>
          </p:cNvPr>
          <p:cNvSpPr/>
          <p:nvPr/>
        </p:nvSpPr>
        <p:spPr>
          <a:xfrm>
            <a:off x="7127314" y="384527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6924117" y="330553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7806754" y="329918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7108263" y="328232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5901683" y="310541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4637083" y="47457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5513369" y="47457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4637083" y="54791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5513369" y="54791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5000097" y="492994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5019147" y="566452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4815950" y="512478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5698586" y="511843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5000097" y="511208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6738999" y="47617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7623724" y="476247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6738999" y="549512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7623724" y="550787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7102013" y="494592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7121064" y="565002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6917867" y="514076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7800503" y="513441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7102013" y="512806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7108364" y="514076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5895432" y="567088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4815849" y="402615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7781255" y="403884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5901683" y="401345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2482246" y="4163043"/>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4163726" y="310830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4163726" y="567751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endCxn id="54" idx="1"/>
          </p:cNvCxnSpPr>
          <p:nvPr/>
        </p:nvCxnSpPr>
        <p:spPr>
          <a:xfrm rot="5400000" flipH="1">
            <a:off x="5869971" y="3949048"/>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7617323" y="36546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p:cNvCxnSpPr>
          <p:nvPr/>
        </p:nvCxnSpPr>
        <p:spPr>
          <a:xfrm rot="16200000" flipV="1">
            <a:off x="5868384" y="990901"/>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62" name="TextBox 61">
            <a:extLst>
              <a:ext uri="{FF2B5EF4-FFF2-40B4-BE49-F238E27FC236}">
                <a16:creationId xmlns:a16="http://schemas.microsoft.com/office/drawing/2014/main" id="{69DEE561-B443-7AD6-16D5-27A2E5A5CE03}"/>
              </a:ext>
            </a:extLst>
          </p:cNvPr>
          <p:cNvSpPr txBox="1"/>
          <p:nvPr/>
        </p:nvSpPr>
        <p:spPr>
          <a:xfrm>
            <a:off x="82867" y="3075624"/>
            <a:ext cx="3648324" cy="2092881"/>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ourier New" panose="02070309020205020404" pitchFamily="49" charset="0"/>
              </a:rPr>
              <a:t>#pragma </a:t>
            </a:r>
            <a:r>
              <a:rPr lang="en-US" sz="1800" b="0" i="0" u="none" strike="noStrike" dirty="0" err="1">
                <a:solidFill>
                  <a:srgbClr val="000000"/>
                </a:solidFill>
                <a:effectLst/>
                <a:latin typeface="Courier New" panose="02070309020205020404" pitchFamily="49" charset="0"/>
              </a:rPr>
              <a:t>omp</a:t>
            </a:r>
            <a:r>
              <a:rPr lang="en-US" sz="1800" b="0" i="0" u="none" strike="noStrike" dirty="0">
                <a:solidFill>
                  <a:srgbClr val="000000"/>
                </a:solidFill>
                <a:effectLst/>
                <a:latin typeface="Courier New" panose="02070309020205020404" pitchFamily="49" charset="0"/>
              </a:rPr>
              <a:t> parallel for </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for(...</a:t>
            </a:r>
            <a:r>
              <a:rPr lang="en-US" dirty="0">
                <a:solidFill>
                  <a:srgbClr val="000000"/>
                </a:solidFill>
                <a:latin typeface="Courier New" panose="02070309020205020404" pitchFamily="49" charset="0"/>
              </a:rPr>
              <a:t>)</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p>
          <a:p>
            <a:pPr rtl="0">
              <a:spcBef>
                <a:spcPts val="0"/>
              </a:spcBef>
              <a:spcAft>
                <a:spcPts val="0"/>
              </a:spcAft>
            </a:pPr>
            <a:r>
              <a:rPr lang="en-US" sz="2500" dirty="0">
                <a:solidFill>
                  <a:srgbClr val="000000"/>
                </a:solidFill>
                <a:latin typeface="Courier New" panose="02070309020205020404" pitchFamily="49" charset="0"/>
                <a:cs typeface="Courier New" panose="02070309020205020404" pitchFamily="49" charset="0"/>
              </a:rPr>
              <a:t>	</a:t>
            </a:r>
            <a:r>
              <a:rPr lang="en-US" sz="4000" dirty="0">
                <a:solidFill>
                  <a:srgbClr val="000000"/>
                </a:solidFill>
                <a:latin typeface="Courier New" panose="02070309020205020404" pitchFamily="49" charset="0"/>
                <a:cs typeface="Courier New" panose="02070309020205020404" pitchFamily="49" charset="0"/>
              </a:rPr>
              <a:t>…</a:t>
            </a:r>
            <a:endParaRPr lang="en-US" sz="4000" dirty="0">
              <a:effectLs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br>
              <a:rPr lang="en-US" dirty="0"/>
            </a:br>
            <a:endParaRPr lang="en-US" dirty="0"/>
          </a:p>
        </p:txBody>
      </p:sp>
      <p:sp>
        <p:nvSpPr>
          <p:cNvPr id="64" name="Rectangle 63">
            <a:extLst>
              <a:ext uri="{FF2B5EF4-FFF2-40B4-BE49-F238E27FC236}">
                <a16:creationId xmlns:a16="http://schemas.microsoft.com/office/drawing/2014/main" id="{DD30962B-9E19-69E5-24F0-AD6D10BDA2EA}"/>
              </a:ext>
            </a:extLst>
          </p:cNvPr>
          <p:cNvSpPr/>
          <p:nvPr/>
        </p:nvSpPr>
        <p:spPr>
          <a:xfrm>
            <a:off x="172933" y="3377175"/>
            <a:ext cx="331605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E07164-DD4F-A209-4CE3-C45BB0F6F20B}"/>
              </a:ext>
            </a:extLst>
          </p:cNvPr>
          <p:cNvSpPr/>
          <p:nvPr/>
        </p:nvSpPr>
        <p:spPr>
          <a:xfrm>
            <a:off x="10526893" y="2849821"/>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36E3A24-A8BA-FCD5-C892-42ABDD1CD063}"/>
              </a:ext>
            </a:extLst>
          </p:cNvPr>
          <p:cNvSpPr/>
          <p:nvPr/>
        </p:nvSpPr>
        <p:spPr>
          <a:xfrm>
            <a:off x="8869846" y="2515543"/>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2FF2C9-EB3F-81FE-B369-898166C6A388}"/>
              </a:ext>
            </a:extLst>
          </p:cNvPr>
          <p:cNvSpPr/>
          <p:nvPr/>
        </p:nvSpPr>
        <p:spPr>
          <a:xfrm>
            <a:off x="8869846" y="2796914"/>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2007D99-8EEF-D44D-85AD-61DCD44C365B}"/>
              </a:ext>
            </a:extLst>
          </p:cNvPr>
          <p:cNvSpPr txBox="1"/>
          <p:nvPr/>
        </p:nvSpPr>
        <p:spPr>
          <a:xfrm>
            <a:off x="9039152" y="2471563"/>
            <a:ext cx="968328"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9" name="Straight Arrow Connector 58">
            <a:extLst>
              <a:ext uri="{FF2B5EF4-FFF2-40B4-BE49-F238E27FC236}">
                <a16:creationId xmlns:a16="http://schemas.microsoft.com/office/drawing/2014/main" id="{C98D5873-17FB-D3F7-E14A-B1B2271CF104}"/>
              </a:ext>
            </a:extLst>
          </p:cNvPr>
          <p:cNvCxnSpPr>
            <a:cxnSpLocks/>
          </p:cNvCxnSpPr>
          <p:nvPr/>
        </p:nvCxnSpPr>
        <p:spPr>
          <a:xfrm>
            <a:off x="9462989" y="3211749"/>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46E5EC8C-1370-47E2-3FE8-8037A28A4B76}"/>
              </a:ext>
            </a:extLst>
          </p:cNvPr>
          <p:cNvSpPr txBox="1"/>
          <p:nvPr/>
        </p:nvSpPr>
        <p:spPr>
          <a:xfrm>
            <a:off x="9126034" y="3818665"/>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67" name="TextBox 66">
            <a:extLst>
              <a:ext uri="{FF2B5EF4-FFF2-40B4-BE49-F238E27FC236}">
                <a16:creationId xmlns:a16="http://schemas.microsoft.com/office/drawing/2014/main" id="{91C78003-D8CC-D4AE-52B0-6FE53CED6876}"/>
              </a:ext>
            </a:extLst>
          </p:cNvPr>
          <p:cNvSpPr txBox="1"/>
          <p:nvPr/>
        </p:nvSpPr>
        <p:spPr>
          <a:xfrm>
            <a:off x="8931489" y="2858510"/>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68" name="TextBox 67">
            <a:extLst>
              <a:ext uri="{FF2B5EF4-FFF2-40B4-BE49-F238E27FC236}">
                <a16:creationId xmlns:a16="http://schemas.microsoft.com/office/drawing/2014/main" id="{8CAAB3A2-AB8F-4E54-2EDB-5936C870334B}"/>
              </a:ext>
            </a:extLst>
          </p:cNvPr>
          <p:cNvSpPr txBox="1"/>
          <p:nvPr/>
        </p:nvSpPr>
        <p:spPr>
          <a:xfrm>
            <a:off x="8946883" y="3485595"/>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69" name="TextBox 68">
            <a:extLst>
              <a:ext uri="{FF2B5EF4-FFF2-40B4-BE49-F238E27FC236}">
                <a16:creationId xmlns:a16="http://schemas.microsoft.com/office/drawing/2014/main" id="{0D26CB83-E390-4004-4FAA-BCC72CDE4087}"/>
              </a:ext>
            </a:extLst>
          </p:cNvPr>
          <p:cNvSpPr txBox="1"/>
          <p:nvPr/>
        </p:nvSpPr>
        <p:spPr>
          <a:xfrm>
            <a:off x="10141238" y="3066780"/>
            <a:ext cx="280896"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70" name="Rectangle 69">
            <a:extLst>
              <a:ext uri="{FF2B5EF4-FFF2-40B4-BE49-F238E27FC236}">
                <a16:creationId xmlns:a16="http://schemas.microsoft.com/office/drawing/2014/main" id="{5C352B84-CD35-2223-9A3E-1A34299C0E84}"/>
              </a:ext>
            </a:extLst>
          </p:cNvPr>
          <p:cNvSpPr/>
          <p:nvPr/>
        </p:nvSpPr>
        <p:spPr>
          <a:xfrm>
            <a:off x="10520776" y="2550868"/>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ACA38A0-E709-2BE3-64AB-AC5641105961}"/>
              </a:ext>
            </a:extLst>
          </p:cNvPr>
          <p:cNvSpPr txBox="1"/>
          <p:nvPr/>
        </p:nvSpPr>
        <p:spPr>
          <a:xfrm>
            <a:off x="10607158" y="2515543"/>
            <a:ext cx="1248071" cy="369332"/>
          </a:xfrm>
          <a:prstGeom prst="rect">
            <a:avLst/>
          </a:prstGeom>
          <a:noFill/>
        </p:spPr>
        <p:txBody>
          <a:bodyPr wrap="square" rtlCol="0">
            <a:spAutoFit/>
          </a:bodyPr>
          <a:lstStyle/>
          <a:p>
            <a:r>
              <a:rPr lang="en-US" b="1" dirty="0">
                <a:cs typeface="Times New Roman" panose="02020603050405020304" pitchFamily="18" charset="0"/>
              </a:rPr>
              <a:t>Vault 29</a:t>
            </a:r>
          </a:p>
        </p:txBody>
      </p:sp>
      <p:cxnSp>
        <p:nvCxnSpPr>
          <p:cNvPr id="72" name="Straight Arrow Connector 71">
            <a:extLst>
              <a:ext uri="{FF2B5EF4-FFF2-40B4-BE49-F238E27FC236}">
                <a16:creationId xmlns:a16="http://schemas.microsoft.com/office/drawing/2014/main" id="{9887AD6F-7F64-0996-7741-C4124238C43F}"/>
              </a:ext>
            </a:extLst>
          </p:cNvPr>
          <p:cNvCxnSpPr>
            <a:cxnSpLocks/>
          </p:cNvCxnSpPr>
          <p:nvPr/>
        </p:nvCxnSpPr>
        <p:spPr>
          <a:xfrm>
            <a:off x="11113919" y="3247074"/>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E0458FE2-E8C9-0281-C88B-DA1521C18423}"/>
              </a:ext>
            </a:extLst>
          </p:cNvPr>
          <p:cNvSpPr txBox="1"/>
          <p:nvPr/>
        </p:nvSpPr>
        <p:spPr>
          <a:xfrm>
            <a:off x="10749516" y="3865824"/>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29</a:t>
            </a:r>
          </a:p>
        </p:txBody>
      </p:sp>
      <p:sp>
        <p:nvSpPr>
          <p:cNvPr id="76" name="TextBox 75">
            <a:extLst>
              <a:ext uri="{FF2B5EF4-FFF2-40B4-BE49-F238E27FC236}">
                <a16:creationId xmlns:a16="http://schemas.microsoft.com/office/drawing/2014/main" id="{089A6C11-8026-8EF1-8AE1-EAE8B55B7304}"/>
              </a:ext>
            </a:extLst>
          </p:cNvPr>
          <p:cNvSpPr txBox="1"/>
          <p:nvPr/>
        </p:nvSpPr>
        <p:spPr>
          <a:xfrm>
            <a:off x="10607158" y="2893590"/>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77" name="TextBox 76">
            <a:extLst>
              <a:ext uri="{FF2B5EF4-FFF2-40B4-BE49-F238E27FC236}">
                <a16:creationId xmlns:a16="http://schemas.microsoft.com/office/drawing/2014/main" id="{9F1F2F1F-F532-E0B1-07F9-7C3AFBA0934E}"/>
              </a:ext>
            </a:extLst>
          </p:cNvPr>
          <p:cNvSpPr txBox="1"/>
          <p:nvPr/>
        </p:nvSpPr>
        <p:spPr>
          <a:xfrm>
            <a:off x="10596390" y="3512417"/>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cxnSp>
        <p:nvCxnSpPr>
          <p:cNvPr id="84" name="Straight Connector 83">
            <a:extLst>
              <a:ext uri="{FF2B5EF4-FFF2-40B4-BE49-F238E27FC236}">
                <a16:creationId xmlns:a16="http://schemas.microsoft.com/office/drawing/2014/main" id="{D18CE8E5-BB7E-94F0-473C-5CB43845FFCA}"/>
              </a:ext>
            </a:extLst>
          </p:cNvPr>
          <p:cNvCxnSpPr>
            <a:cxnSpLocks/>
          </p:cNvCxnSpPr>
          <p:nvPr/>
        </p:nvCxnSpPr>
        <p:spPr>
          <a:xfrm flipV="1">
            <a:off x="7992018" y="2509782"/>
            <a:ext cx="857757" cy="1135372"/>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1A3233C9-C61B-9B3E-F690-3A950D3AF6A2}"/>
              </a:ext>
            </a:extLst>
          </p:cNvPr>
          <p:cNvCxnSpPr>
            <a:cxnSpLocks/>
          </p:cNvCxnSpPr>
          <p:nvPr/>
        </p:nvCxnSpPr>
        <p:spPr>
          <a:xfrm>
            <a:off x="7992018" y="4038848"/>
            <a:ext cx="823601" cy="222231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64" name="Rectangle 163">
            <a:extLst>
              <a:ext uri="{FF2B5EF4-FFF2-40B4-BE49-F238E27FC236}">
                <a16:creationId xmlns:a16="http://schemas.microsoft.com/office/drawing/2014/main" id="{5C8B284A-3AD7-133B-AB3F-670E4F0E1019}"/>
              </a:ext>
            </a:extLst>
          </p:cNvPr>
          <p:cNvSpPr/>
          <p:nvPr/>
        </p:nvSpPr>
        <p:spPr>
          <a:xfrm>
            <a:off x="10526893" y="4864672"/>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D5A9CF4-F6D9-0834-36B8-9728CF1284E6}"/>
              </a:ext>
            </a:extLst>
          </p:cNvPr>
          <p:cNvSpPr/>
          <p:nvPr/>
        </p:nvSpPr>
        <p:spPr>
          <a:xfrm>
            <a:off x="8869846" y="453039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CFF5982-97CD-B610-0DE5-A5CFEA041440}"/>
              </a:ext>
            </a:extLst>
          </p:cNvPr>
          <p:cNvSpPr/>
          <p:nvPr/>
        </p:nvSpPr>
        <p:spPr>
          <a:xfrm>
            <a:off x="8869846" y="4811765"/>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5EB6D5D2-22A8-E252-B574-80188C041080}"/>
              </a:ext>
            </a:extLst>
          </p:cNvPr>
          <p:cNvSpPr txBox="1"/>
          <p:nvPr/>
        </p:nvSpPr>
        <p:spPr>
          <a:xfrm>
            <a:off x="8961095" y="4486414"/>
            <a:ext cx="1155266" cy="369332"/>
          </a:xfrm>
          <a:prstGeom prst="rect">
            <a:avLst/>
          </a:prstGeom>
          <a:noFill/>
        </p:spPr>
        <p:txBody>
          <a:bodyPr wrap="square" rtlCol="0">
            <a:spAutoFit/>
          </a:bodyPr>
          <a:lstStyle/>
          <a:p>
            <a:r>
              <a:rPr lang="en-US" b="1" dirty="0">
                <a:cs typeface="Times New Roman" panose="02020603050405020304" pitchFamily="18" charset="0"/>
              </a:rPr>
              <a:t>Vault 30</a:t>
            </a:r>
          </a:p>
        </p:txBody>
      </p:sp>
      <p:cxnSp>
        <p:nvCxnSpPr>
          <p:cNvPr id="168" name="Straight Arrow Connector 167">
            <a:extLst>
              <a:ext uri="{FF2B5EF4-FFF2-40B4-BE49-F238E27FC236}">
                <a16:creationId xmlns:a16="http://schemas.microsoft.com/office/drawing/2014/main" id="{A100A78E-A326-C40D-9646-09F65197CB51}"/>
              </a:ext>
            </a:extLst>
          </p:cNvPr>
          <p:cNvCxnSpPr>
            <a:cxnSpLocks/>
          </p:cNvCxnSpPr>
          <p:nvPr/>
        </p:nvCxnSpPr>
        <p:spPr>
          <a:xfrm>
            <a:off x="9412350" y="5226111"/>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0" name="TextBox 169">
            <a:extLst>
              <a:ext uri="{FF2B5EF4-FFF2-40B4-BE49-F238E27FC236}">
                <a16:creationId xmlns:a16="http://schemas.microsoft.com/office/drawing/2014/main" id="{0687E76F-CE6F-CA8F-F138-DFFAC33DDA07}"/>
              </a:ext>
            </a:extLst>
          </p:cNvPr>
          <p:cNvSpPr txBox="1"/>
          <p:nvPr/>
        </p:nvSpPr>
        <p:spPr>
          <a:xfrm>
            <a:off x="9109338" y="5837968"/>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30</a:t>
            </a:r>
          </a:p>
        </p:txBody>
      </p:sp>
      <p:sp>
        <p:nvSpPr>
          <p:cNvPr id="172" name="TextBox 171">
            <a:extLst>
              <a:ext uri="{FF2B5EF4-FFF2-40B4-BE49-F238E27FC236}">
                <a16:creationId xmlns:a16="http://schemas.microsoft.com/office/drawing/2014/main" id="{E08F9227-6655-2ADD-A851-8C666BC862A8}"/>
              </a:ext>
            </a:extLst>
          </p:cNvPr>
          <p:cNvSpPr txBox="1"/>
          <p:nvPr/>
        </p:nvSpPr>
        <p:spPr>
          <a:xfrm>
            <a:off x="8931489" y="4873361"/>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73" name="TextBox 172">
            <a:extLst>
              <a:ext uri="{FF2B5EF4-FFF2-40B4-BE49-F238E27FC236}">
                <a16:creationId xmlns:a16="http://schemas.microsoft.com/office/drawing/2014/main" id="{CFB49E88-27D8-60A1-5FA5-3368A1C6D827}"/>
              </a:ext>
            </a:extLst>
          </p:cNvPr>
          <p:cNvSpPr txBox="1"/>
          <p:nvPr/>
        </p:nvSpPr>
        <p:spPr>
          <a:xfrm>
            <a:off x="8930187" y="5504898"/>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5" name="Rectangle 174">
            <a:extLst>
              <a:ext uri="{FF2B5EF4-FFF2-40B4-BE49-F238E27FC236}">
                <a16:creationId xmlns:a16="http://schemas.microsoft.com/office/drawing/2014/main" id="{E2CD030F-E570-A28E-15A1-CA78F04BC6ED}"/>
              </a:ext>
            </a:extLst>
          </p:cNvPr>
          <p:cNvSpPr/>
          <p:nvPr/>
        </p:nvSpPr>
        <p:spPr>
          <a:xfrm>
            <a:off x="10520776" y="4565719"/>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6A9DC7DC-E796-BFFE-372A-1B71236E3D7D}"/>
              </a:ext>
            </a:extLst>
          </p:cNvPr>
          <p:cNvSpPr txBox="1"/>
          <p:nvPr/>
        </p:nvSpPr>
        <p:spPr>
          <a:xfrm>
            <a:off x="10607158" y="4530394"/>
            <a:ext cx="1248071"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177" name="Straight Arrow Connector 176">
            <a:extLst>
              <a:ext uri="{FF2B5EF4-FFF2-40B4-BE49-F238E27FC236}">
                <a16:creationId xmlns:a16="http://schemas.microsoft.com/office/drawing/2014/main" id="{8946C47D-F973-F171-FF29-657ADD4276F5}"/>
              </a:ext>
            </a:extLst>
          </p:cNvPr>
          <p:cNvCxnSpPr>
            <a:cxnSpLocks/>
          </p:cNvCxnSpPr>
          <p:nvPr/>
        </p:nvCxnSpPr>
        <p:spPr>
          <a:xfrm>
            <a:off x="11063280" y="5261436"/>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9" name="TextBox 178">
            <a:extLst>
              <a:ext uri="{FF2B5EF4-FFF2-40B4-BE49-F238E27FC236}">
                <a16:creationId xmlns:a16="http://schemas.microsoft.com/office/drawing/2014/main" id="{8449977D-2789-1AB6-E213-B691FA9BC8F8}"/>
              </a:ext>
            </a:extLst>
          </p:cNvPr>
          <p:cNvSpPr txBox="1"/>
          <p:nvPr/>
        </p:nvSpPr>
        <p:spPr>
          <a:xfrm>
            <a:off x="10732820" y="5861719"/>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181" name="TextBox 180">
            <a:extLst>
              <a:ext uri="{FF2B5EF4-FFF2-40B4-BE49-F238E27FC236}">
                <a16:creationId xmlns:a16="http://schemas.microsoft.com/office/drawing/2014/main" id="{3ADA6EB4-6F90-7388-FCB8-313FB0E630BE}"/>
              </a:ext>
            </a:extLst>
          </p:cNvPr>
          <p:cNvSpPr txBox="1"/>
          <p:nvPr/>
        </p:nvSpPr>
        <p:spPr>
          <a:xfrm>
            <a:off x="10607158" y="4908441"/>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82" name="TextBox 181">
            <a:extLst>
              <a:ext uri="{FF2B5EF4-FFF2-40B4-BE49-F238E27FC236}">
                <a16:creationId xmlns:a16="http://schemas.microsoft.com/office/drawing/2014/main" id="{160C58A2-44A2-DE5D-98BB-9C3CAA0BE102}"/>
              </a:ext>
            </a:extLst>
          </p:cNvPr>
          <p:cNvSpPr txBox="1"/>
          <p:nvPr/>
        </p:nvSpPr>
        <p:spPr>
          <a:xfrm>
            <a:off x="10579694" y="5537112"/>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91" name="Rectangle 190">
            <a:extLst>
              <a:ext uri="{FF2B5EF4-FFF2-40B4-BE49-F238E27FC236}">
                <a16:creationId xmlns:a16="http://schemas.microsoft.com/office/drawing/2014/main" id="{22FDF270-1FEF-996C-55ED-65331DAB6D9C}"/>
              </a:ext>
            </a:extLst>
          </p:cNvPr>
          <p:cNvSpPr/>
          <p:nvPr/>
        </p:nvSpPr>
        <p:spPr>
          <a:xfrm>
            <a:off x="8824521" y="2509782"/>
            <a:ext cx="2880951" cy="37735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010997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F21985C6-5814-BA93-C05F-7C550BB6EC80}"/>
              </a:ext>
            </a:extLst>
          </p:cNvPr>
          <p:cNvSpPr/>
          <p:nvPr/>
        </p:nvSpPr>
        <p:spPr>
          <a:xfrm>
            <a:off x="8869846" y="3481450"/>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BB352736-601F-6CB0-BB45-587B2CFB7A23}"/>
              </a:ext>
            </a:extLst>
          </p:cNvPr>
          <p:cNvSpPr/>
          <p:nvPr/>
        </p:nvSpPr>
        <p:spPr>
          <a:xfrm>
            <a:off x="8985006" y="3783421"/>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294C6CC-2BFA-C109-4B61-55A1D0D101CF}"/>
              </a:ext>
            </a:extLst>
          </p:cNvPr>
          <p:cNvSpPr/>
          <p:nvPr/>
        </p:nvSpPr>
        <p:spPr>
          <a:xfrm>
            <a:off x="10520776" y="3516775"/>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a:extLst>
              <a:ext uri="{FF2B5EF4-FFF2-40B4-BE49-F238E27FC236}">
                <a16:creationId xmlns:a16="http://schemas.microsoft.com/office/drawing/2014/main" id="{C877644B-F90A-D337-E1CB-C851975BBAE9}"/>
              </a:ext>
            </a:extLst>
          </p:cNvPr>
          <p:cNvSpPr/>
          <p:nvPr/>
        </p:nvSpPr>
        <p:spPr>
          <a:xfrm>
            <a:off x="10635936" y="3818746"/>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FBD09B62-5775-A182-EEF6-67B795632BAB}"/>
              </a:ext>
            </a:extLst>
          </p:cNvPr>
          <p:cNvSpPr/>
          <p:nvPr/>
        </p:nvSpPr>
        <p:spPr>
          <a:xfrm>
            <a:off x="8853150" y="5500753"/>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11E730A6-CA73-FFED-9B52-02DC534B76D4}"/>
              </a:ext>
            </a:extLst>
          </p:cNvPr>
          <p:cNvSpPr/>
          <p:nvPr/>
        </p:nvSpPr>
        <p:spPr>
          <a:xfrm>
            <a:off x="8989910" y="5802724"/>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270FE841-B4ED-6482-B190-2F8B9CB8D153}"/>
              </a:ext>
            </a:extLst>
          </p:cNvPr>
          <p:cNvSpPr/>
          <p:nvPr/>
        </p:nvSpPr>
        <p:spPr>
          <a:xfrm>
            <a:off x="10504080" y="5521678"/>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ounded Rectangle 179">
            <a:extLst>
              <a:ext uri="{FF2B5EF4-FFF2-40B4-BE49-F238E27FC236}">
                <a16:creationId xmlns:a16="http://schemas.microsoft.com/office/drawing/2014/main" id="{4F8907A3-918F-01D1-F829-4927DBA85EEF}"/>
              </a:ext>
            </a:extLst>
          </p:cNvPr>
          <p:cNvSpPr/>
          <p:nvPr/>
        </p:nvSpPr>
        <p:spPr>
          <a:xfrm>
            <a:off x="10619240" y="5838049"/>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DFD63BB-BA83-4F47-A7B9-74B93D7E0B1D}"/>
              </a:ext>
            </a:extLst>
          </p:cNvPr>
          <p:cNvSpPr txBox="1"/>
          <p:nvPr/>
        </p:nvSpPr>
        <p:spPr>
          <a:xfrm>
            <a:off x="0" y="1041715"/>
            <a:ext cx="12192000" cy="861774"/>
          </a:xfrm>
          <a:prstGeom prst="rect">
            <a:avLst/>
          </a:prstGeom>
          <a:noFill/>
        </p:spPr>
        <p:txBody>
          <a:bodyPr wrap="square" rtlCol="0">
            <a:spAutoFit/>
          </a:bodyPr>
          <a:lstStyle/>
          <a:p>
            <a:pPr marL="342900" indent="-342900">
              <a:buFont typeface="Arial" panose="020B0604020202020204" pitchFamily="34" charset="0"/>
              <a:buChar char="•"/>
            </a:pPr>
            <a:r>
              <a:rPr lang="en-US" sz="2500" dirty="0"/>
              <a:t>PIM suitable programs manifest as independent threads that can be assigned to different cores and execute in parallel</a:t>
            </a:r>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7127184" y="331385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5012698" y="513811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5858911" y="404734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4643332" y="291050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5519618" y="291050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4643332" y="364391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S1</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 name="矩形">
            <a:extLst>
              <a:ext uri="{FF2B5EF4-FFF2-40B4-BE49-F238E27FC236}">
                <a16:creationId xmlns:a16="http://schemas.microsoft.com/office/drawing/2014/main" id="{4C2843FE-74BB-1F21-BC44-A710A8973CAC}"/>
              </a:ext>
            </a:extLst>
          </p:cNvPr>
          <p:cNvSpPr/>
          <p:nvPr/>
        </p:nvSpPr>
        <p:spPr>
          <a:xfrm>
            <a:off x="5519618" y="364391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5006347" y="309471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5025396" y="382930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4822199" y="328956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5704836" y="328321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5006347" y="327686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5012697" y="328956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6745250" y="292647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1" name="矩形">
            <a:extLst>
              <a:ext uri="{FF2B5EF4-FFF2-40B4-BE49-F238E27FC236}">
                <a16:creationId xmlns:a16="http://schemas.microsoft.com/office/drawing/2014/main" id="{8C457A57-7DFD-30B8-36CD-EDECD3844001}"/>
              </a:ext>
            </a:extLst>
          </p:cNvPr>
          <p:cNvSpPr/>
          <p:nvPr/>
        </p:nvSpPr>
        <p:spPr>
          <a:xfrm>
            <a:off x="7624143" y="292158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6745250" y="365354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直线">
            <a:extLst>
              <a:ext uri="{FF2B5EF4-FFF2-40B4-BE49-F238E27FC236}">
                <a16:creationId xmlns:a16="http://schemas.microsoft.com/office/drawing/2014/main" id="{AB8AA74B-67A2-0856-4C5D-F87F2BE6D531}"/>
              </a:ext>
            </a:extLst>
          </p:cNvPr>
          <p:cNvSpPr/>
          <p:nvPr/>
        </p:nvSpPr>
        <p:spPr>
          <a:xfrm>
            <a:off x="7108265" y="311069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 name="直线">
            <a:extLst>
              <a:ext uri="{FF2B5EF4-FFF2-40B4-BE49-F238E27FC236}">
                <a16:creationId xmlns:a16="http://schemas.microsoft.com/office/drawing/2014/main" id="{61B15420-89EF-EA4F-E3B5-67FB833493F3}"/>
              </a:ext>
            </a:extLst>
          </p:cNvPr>
          <p:cNvSpPr/>
          <p:nvPr/>
        </p:nvSpPr>
        <p:spPr>
          <a:xfrm>
            <a:off x="7127314" y="384527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6924117" y="330553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7806754" y="329918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7108263" y="328232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5901683" y="310541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4637083" y="47457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5513369" y="47457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4637083" y="54791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5513369" y="54791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5000097" y="492994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5019147" y="566452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4815950" y="512478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5698586" y="511843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5000097" y="511208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6738999" y="47617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7623724" y="476247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6738999" y="549512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7623724" y="550787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7102013" y="494592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7121064" y="565002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6917867" y="514076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7800503" y="513441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7102013" y="512806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7108364" y="514076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5895432" y="567088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4815849" y="402615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7781255" y="403884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5901683" y="401345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2482246" y="4163043"/>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4163726" y="310830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4163726" y="567751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endCxn id="54" idx="1"/>
          </p:cNvCxnSpPr>
          <p:nvPr/>
        </p:nvCxnSpPr>
        <p:spPr>
          <a:xfrm rot="5400000" flipH="1">
            <a:off x="5869971" y="3949048"/>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7617323" y="36546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p:cNvCxnSpPr>
          <p:nvPr/>
        </p:nvCxnSpPr>
        <p:spPr>
          <a:xfrm rot="16200000" flipV="1">
            <a:off x="5868384" y="990901"/>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62" name="TextBox 61">
            <a:extLst>
              <a:ext uri="{FF2B5EF4-FFF2-40B4-BE49-F238E27FC236}">
                <a16:creationId xmlns:a16="http://schemas.microsoft.com/office/drawing/2014/main" id="{69DEE561-B443-7AD6-16D5-27A2E5A5CE03}"/>
              </a:ext>
            </a:extLst>
          </p:cNvPr>
          <p:cNvSpPr txBox="1"/>
          <p:nvPr/>
        </p:nvSpPr>
        <p:spPr>
          <a:xfrm>
            <a:off x="82867" y="3075624"/>
            <a:ext cx="3648324" cy="2092881"/>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ourier New" panose="02070309020205020404" pitchFamily="49" charset="0"/>
              </a:rPr>
              <a:t>#pragma </a:t>
            </a:r>
            <a:r>
              <a:rPr lang="en-US" sz="1800" b="0" i="0" u="none" strike="noStrike" dirty="0" err="1">
                <a:solidFill>
                  <a:srgbClr val="000000"/>
                </a:solidFill>
                <a:effectLst/>
                <a:latin typeface="Courier New" panose="02070309020205020404" pitchFamily="49" charset="0"/>
              </a:rPr>
              <a:t>omp</a:t>
            </a:r>
            <a:r>
              <a:rPr lang="en-US" sz="1800" b="0" i="0" u="none" strike="noStrike" dirty="0">
                <a:solidFill>
                  <a:srgbClr val="000000"/>
                </a:solidFill>
                <a:effectLst/>
                <a:latin typeface="Courier New" panose="02070309020205020404" pitchFamily="49" charset="0"/>
              </a:rPr>
              <a:t> parallel for </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for(...</a:t>
            </a:r>
            <a:r>
              <a:rPr lang="en-US" dirty="0">
                <a:solidFill>
                  <a:srgbClr val="000000"/>
                </a:solidFill>
                <a:latin typeface="Courier New" panose="02070309020205020404" pitchFamily="49" charset="0"/>
              </a:rPr>
              <a:t>)</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p>
          <a:p>
            <a:pPr rtl="0">
              <a:spcBef>
                <a:spcPts val="0"/>
              </a:spcBef>
              <a:spcAft>
                <a:spcPts val="0"/>
              </a:spcAft>
            </a:pPr>
            <a:r>
              <a:rPr lang="en-US" sz="2500" dirty="0">
                <a:solidFill>
                  <a:srgbClr val="000000"/>
                </a:solidFill>
                <a:latin typeface="Courier New" panose="02070309020205020404" pitchFamily="49" charset="0"/>
                <a:cs typeface="Courier New" panose="02070309020205020404" pitchFamily="49" charset="0"/>
              </a:rPr>
              <a:t>	</a:t>
            </a:r>
            <a:r>
              <a:rPr lang="en-US" sz="4000" dirty="0">
                <a:solidFill>
                  <a:srgbClr val="000000"/>
                </a:solidFill>
                <a:latin typeface="Courier New" panose="02070309020205020404" pitchFamily="49" charset="0"/>
                <a:cs typeface="Courier New" panose="02070309020205020404" pitchFamily="49" charset="0"/>
              </a:rPr>
              <a:t>…</a:t>
            </a:r>
            <a:endParaRPr lang="en-US" sz="4000" dirty="0">
              <a:effectLs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br>
              <a:rPr lang="en-US" dirty="0"/>
            </a:br>
            <a:endParaRPr lang="en-US" dirty="0"/>
          </a:p>
        </p:txBody>
      </p:sp>
      <p:sp>
        <p:nvSpPr>
          <p:cNvPr id="64" name="Rectangle 63">
            <a:extLst>
              <a:ext uri="{FF2B5EF4-FFF2-40B4-BE49-F238E27FC236}">
                <a16:creationId xmlns:a16="http://schemas.microsoft.com/office/drawing/2014/main" id="{DD30962B-9E19-69E5-24F0-AD6D10BDA2EA}"/>
              </a:ext>
            </a:extLst>
          </p:cNvPr>
          <p:cNvSpPr/>
          <p:nvPr/>
        </p:nvSpPr>
        <p:spPr>
          <a:xfrm>
            <a:off x="172933" y="3377175"/>
            <a:ext cx="331605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E07164-DD4F-A209-4CE3-C45BB0F6F20B}"/>
              </a:ext>
            </a:extLst>
          </p:cNvPr>
          <p:cNvSpPr/>
          <p:nvPr/>
        </p:nvSpPr>
        <p:spPr>
          <a:xfrm>
            <a:off x="10526893" y="2849821"/>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36E3A24-A8BA-FCD5-C892-42ABDD1CD063}"/>
              </a:ext>
            </a:extLst>
          </p:cNvPr>
          <p:cNvSpPr/>
          <p:nvPr/>
        </p:nvSpPr>
        <p:spPr>
          <a:xfrm>
            <a:off x="8869846" y="2515543"/>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2FF2C9-EB3F-81FE-B369-898166C6A388}"/>
              </a:ext>
            </a:extLst>
          </p:cNvPr>
          <p:cNvSpPr/>
          <p:nvPr/>
        </p:nvSpPr>
        <p:spPr>
          <a:xfrm>
            <a:off x="8869846" y="2796914"/>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2007D99-8EEF-D44D-85AD-61DCD44C365B}"/>
              </a:ext>
            </a:extLst>
          </p:cNvPr>
          <p:cNvSpPr txBox="1"/>
          <p:nvPr/>
        </p:nvSpPr>
        <p:spPr>
          <a:xfrm>
            <a:off x="9039152" y="2471563"/>
            <a:ext cx="968328"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9" name="Straight Arrow Connector 58">
            <a:extLst>
              <a:ext uri="{FF2B5EF4-FFF2-40B4-BE49-F238E27FC236}">
                <a16:creationId xmlns:a16="http://schemas.microsoft.com/office/drawing/2014/main" id="{C98D5873-17FB-D3F7-E14A-B1B2271CF104}"/>
              </a:ext>
            </a:extLst>
          </p:cNvPr>
          <p:cNvCxnSpPr>
            <a:cxnSpLocks/>
          </p:cNvCxnSpPr>
          <p:nvPr/>
        </p:nvCxnSpPr>
        <p:spPr>
          <a:xfrm>
            <a:off x="9462989" y="3211749"/>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46E5EC8C-1370-47E2-3FE8-8037A28A4B76}"/>
              </a:ext>
            </a:extLst>
          </p:cNvPr>
          <p:cNvSpPr txBox="1"/>
          <p:nvPr/>
        </p:nvSpPr>
        <p:spPr>
          <a:xfrm>
            <a:off x="9126034" y="3818665"/>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67" name="TextBox 66">
            <a:extLst>
              <a:ext uri="{FF2B5EF4-FFF2-40B4-BE49-F238E27FC236}">
                <a16:creationId xmlns:a16="http://schemas.microsoft.com/office/drawing/2014/main" id="{91C78003-D8CC-D4AE-52B0-6FE53CED6876}"/>
              </a:ext>
            </a:extLst>
          </p:cNvPr>
          <p:cNvSpPr txBox="1"/>
          <p:nvPr/>
        </p:nvSpPr>
        <p:spPr>
          <a:xfrm>
            <a:off x="8931489" y="2858510"/>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68" name="TextBox 67">
            <a:extLst>
              <a:ext uri="{FF2B5EF4-FFF2-40B4-BE49-F238E27FC236}">
                <a16:creationId xmlns:a16="http://schemas.microsoft.com/office/drawing/2014/main" id="{8CAAB3A2-AB8F-4E54-2EDB-5936C870334B}"/>
              </a:ext>
            </a:extLst>
          </p:cNvPr>
          <p:cNvSpPr txBox="1"/>
          <p:nvPr/>
        </p:nvSpPr>
        <p:spPr>
          <a:xfrm>
            <a:off x="8946883" y="3485595"/>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69" name="TextBox 68">
            <a:extLst>
              <a:ext uri="{FF2B5EF4-FFF2-40B4-BE49-F238E27FC236}">
                <a16:creationId xmlns:a16="http://schemas.microsoft.com/office/drawing/2014/main" id="{0D26CB83-E390-4004-4FAA-BCC72CDE4087}"/>
              </a:ext>
            </a:extLst>
          </p:cNvPr>
          <p:cNvSpPr txBox="1"/>
          <p:nvPr/>
        </p:nvSpPr>
        <p:spPr>
          <a:xfrm>
            <a:off x="10141238" y="3066780"/>
            <a:ext cx="280896"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70" name="Rectangle 69">
            <a:extLst>
              <a:ext uri="{FF2B5EF4-FFF2-40B4-BE49-F238E27FC236}">
                <a16:creationId xmlns:a16="http://schemas.microsoft.com/office/drawing/2014/main" id="{5C352B84-CD35-2223-9A3E-1A34299C0E84}"/>
              </a:ext>
            </a:extLst>
          </p:cNvPr>
          <p:cNvSpPr/>
          <p:nvPr/>
        </p:nvSpPr>
        <p:spPr>
          <a:xfrm>
            <a:off x="10520776" y="2550868"/>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ACA38A0-E709-2BE3-64AB-AC5641105961}"/>
              </a:ext>
            </a:extLst>
          </p:cNvPr>
          <p:cNvSpPr txBox="1"/>
          <p:nvPr/>
        </p:nvSpPr>
        <p:spPr>
          <a:xfrm>
            <a:off x="10607158" y="2515543"/>
            <a:ext cx="1248071" cy="369332"/>
          </a:xfrm>
          <a:prstGeom prst="rect">
            <a:avLst/>
          </a:prstGeom>
          <a:noFill/>
        </p:spPr>
        <p:txBody>
          <a:bodyPr wrap="square" rtlCol="0">
            <a:spAutoFit/>
          </a:bodyPr>
          <a:lstStyle/>
          <a:p>
            <a:r>
              <a:rPr lang="en-US" b="1" dirty="0">
                <a:cs typeface="Times New Roman" panose="02020603050405020304" pitchFamily="18" charset="0"/>
              </a:rPr>
              <a:t>Vault 29</a:t>
            </a:r>
          </a:p>
        </p:txBody>
      </p:sp>
      <p:cxnSp>
        <p:nvCxnSpPr>
          <p:cNvPr id="72" name="Straight Arrow Connector 71">
            <a:extLst>
              <a:ext uri="{FF2B5EF4-FFF2-40B4-BE49-F238E27FC236}">
                <a16:creationId xmlns:a16="http://schemas.microsoft.com/office/drawing/2014/main" id="{9887AD6F-7F64-0996-7741-C4124238C43F}"/>
              </a:ext>
            </a:extLst>
          </p:cNvPr>
          <p:cNvCxnSpPr>
            <a:cxnSpLocks/>
          </p:cNvCxnSpPr>
          <p:nvPr/>
        </p:nvCxnSpPr>
        <p:spPr>
          <a:xfrm>
            <a:off x="11113919" y="3247074"/>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E0458FE2-E8C9-0281-C88B-DA1521C18423}"/>
              </a:ext>
            </a:extLst>
          </p:cNvPr>
          <p:cNvSpPr txBox="1"/>
          <p:nvPr/>
        </p:nvSpPr>
        <p:spPr>
          <a:xfrm>
            <a:off x="10749516" y="3865824"/>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29</a:t>
            </a:r>
          </a:p>
        </p:txBody>
      </p:sp>
      <p:sp>
        <p:nvSpPr>
          <p:cNvPr id="76" name="TextBox 75">
            <a:extLst>
              <a:ext uri="{FF2B5EF4-FFF2-40B4-BE49-F238E27FC236}">
                <a16:creationId xmlns:a16="http://schemas.microsoft.com/office/drawing/2014/main" id="{089A6C11-8026-8EF1-8AE1-EAE8B55B7304}"/>
              </a:ext>
            </a:extLst>
          </p:cNvPr>
          <p:cNvSpPr txBox="1"/>
          <p:nvPr/>
        </p:nvSpPr>
        <p:spPr>
          <a:xfrm>
            <a:off x="10607158" y="2893590"/>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77" name="TextBox 76">
            <a:extLst>
              <a:ext uri="{FF2B5EF4-FFF2-40B4-BE49-F238E27FC236}">
                <a16:creationId xmlns:a16="http://schemas.microsoft.com/office/drawing/2014/main" id="{9F1F2F1F-F532-E0B1-07F9-7C3AFBA0934E}"/>
              </a:ext>
            </a:extLst>
          </p:cNvPr>
          <p:cNvSpPr txBox="1"/>
          <p:nvPr/>
        </p:nvSpPr>
        <p:spPr>
          <a:xfrm>
            <a:off x="10596390" y="3512417"/>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cxnSp>
        <p:nvCxnSpPr>
          <p:cNvPr id="84" name="Straight Connector 83">
            <a:extLst>
              <a:ext uri="{FF2B5EF4-FFF2-40B4-BE49-F238E27FC236}">
                <a16:creationId xmlns:a16="http://schemas.microsoft.com/office/drawing/2014/main" id="{D18CE8E5-BB7E-94F0-473C-5CB43845FFCA}"/>
              </a:ext>
            </a:extLst>
          </p:cNvPr>
          <p:cNvCxnSpPr>
            <a:cxnSpLocks/>
          </p:cNvCxnSpPr>
          <p:nvPr/>
        </p:nvCxnSpPr>
        <p:spPr>
          <a:xfrm flipV="1">
            <a:off x="7992018" y="2509782"/>
            <a:ext cx="857757" cy="1135372"/>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1A3233C9-C61B-9B3E-F690-3A950D3AF6A2}"/>
              </a:ext>
            </a:extLst>
          </p:cNvPr>
          <p:cNvCxnSpPr>
            <a:cxnSpLocks/>
          </p:cNvCxnSpPr>
          <p:nvPr/>
        </p:nvCxnSpPr>
        <p:spPr>
          <a:xfrm>
            <a:off x="7992018" y="4038848"/>
            <a:ext cx="823601" cy="222231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64" name="Rectangle 163">
            <a:extLst>
              <a:ext uri="{FF2B5EF4-FFF2-40B4-BE49-F238E27FC236}">
                <a16:creationId xmlns:a16="http://schemas.microsoft.com/office/drawing/2014/main" id="{5C8B284A-3AD7-133B-AB3F-670E4F0E1019}"/>
              </a:ext>
            </a:extLst>
          </p:cNvPr>
          <p:cNvSpPr/>
          <p:nvPr/>
        </p:nvSpPr>
        <p:spPr>
          <a:xfrm>
            <a:off x="10526893" y="4864672"/>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D5A9CF4-F6D9-0834-36B8-9728CF1284E6}"/>
              </a:ext>
            </a:extLst>
          </p:cNvPr>
          <p:cNvSpPr/>
          <p:nvPr/>
        </p:nvSpPr>
        <p:spPr>
          <a:xfrm>
            <a:off x="8869846" y="453039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CFF5982-97CD-B610-0DE5-A5CFEA041440}"/>
              </a:ext>
            </a:extLst>
          </p:cNvPr>
          <p:cNvSpPr/>
          <p:nvPr/>
        </p:nvSpPr>
        <p:spPr>
          <a:xfrm>
            <a:off x="8869846" y="4811765"/>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5EB6D5D2-22A8-E252-B574-80188C041080}"/>
              </a:ext>
            </a:extLst>
          </p:cNvPr>
          <p:cNvSpPr txBox="1"/>
          <p:nvPr/>
        </p:nvSpPr>
        <p:spPr>
          <a:xfrm>
            <a:off x="8961094" y="4486414"/>
            <a:ext cx="1180143" cy="369332"/>
          </a:xfrm>
          <a:prstGeom prst="rect">
            <a:avLst/>
          </a:prstGeom>
          <a:noFill/>
        </p:spPr>
        <p:txBody>
          <a:bodyPr wrap="square" rtlCol="0">
            <a:spAutoFit/>
          </a:bodyPr>
          <a:lstStyle/>
          <a:p>
            <a:r>
              <a:rPr lang="en-US" b="1" dirty="0">
                <a:cs typeface="Times New Roman" panose="02020603050405020304" pitchFamily="18" charset="0"/>
              </a:rPr>
              <a:t>Vault 30</a:t>
            </a:r>
          </a:p>
        </p:txBody>
      </p:sp>
      <p:cxnSp>
        <p:nvCxnSpPr>
          <p:cNvPr id="168" name="Straight Arrow Connector 167">
            <a:extLst>
              <a:ext uri="{FF2B5EF4-FFF2-40B4-BE49-F238E27FC236}">
                <a16:creationId xmlns:a16="http://schemas.microsoft.com/office/drawing/2014/main" id="{A100A78E-A326-C40D-9646-09F65197CB51}"/>
              </a:ext>
            </a:extLst>
          </p:cNvPr>
          <p:cNvCxnSpPr>
            <a:cxnSpLocks/>
          </p:cNvCxnSpPr>
          <p:nvPr/>
        </p:nvCxnSpPr>
        <p:spPr>
          <a:xfrm>
            <a:off x="9412350" y="5226111"/>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0" name="TextBox 169">
            <a:extLst>
              <a:ext uri="{FF2B5EF4-FFF2-40B4-BE49-F238E27FC236}">
                <a16:creationId xmlns:a16="http://schemas.microsoft.com/office/drawing/2014/main" id="{0687E76F-CE6F-CA8F-F138-DFFAC33DDA07}"/>
              </a:ext>
            </a:extLst>
          </p:cNvPr>
          <p:cNvSpPr txBox="1"/>
          <p:nvPr/>
        </p:nvSpPr>
        <p:spPr>
          <a:xfrm>
            <a:off x="9109338" y="5837968"/>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30</a:t>
            </a:r>
          </a:p>
        </p:txBody>
      </p:sp>
      <p:sp>
        <p:nvSpPr>
          <p:cNvPr id="172" name="TextBox 171">
            <a:extLst>
              <a:ext uri="{FF2B5EF4-FFF2-40B4-BE49-F238E27FC236}">
                <a16:creationId xmlns:a16="http://schemas.microsoft.com/office/drawing/2014/main" id="{E08F9227-6655-2ADD-A851-8C666BC862A8}"/>
              </a:ext>
            </a:extLst>
          </p:cNvPr>
          <p:cNvSpPr txBox="1"/>
          <p:nvPr/>
        </p:nvSpPr>
        <p:spPr>
          <a:xfrm>
            <a:off x="8931489" y="4873361"/>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73" name="TextBox 172">
            <a:extLst>
              <a:ext uri="{FF2B5EF4-FFF2-40B4-BE49-F238E27FC236}">
                <a16:creationId xmlns:a16="http://schemas.microsoft.com/office/drawing/2014/main" id="{CFB49E88-27D8-60A1-5FA5-3368A1C6D827}"/>
              </a:ext>
            </a:extLst>
          </p:cNvPr>
          <p:cNvSpPr txBox="1"/>
          <p:nvPr/>
        </p:nvSpPr>
        <p:spPr>
          <a:xfrm>
            <a:off x="8930187" y="5504898"/>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5" name="Rectangle 174">
            <a:extLst>
              <a:ext uri="{FF2B5EF4-FFF2-40B4-BE49-F238E27FC236}">
                <a16:creationId xmlns:a16="http://schemas.microsoft.com/office/drawing/2014/main" id="{E2CD030F-E570-A28E-15A1-CA78F04BC6ED}"/>
              </a:ext>
            </a:extLst>
          </p:cNvPr>
          <p:cNvSpPr/>
          <p:nvPr/>
        </p:nvSpPr>
        <p:spPr>
          <a:xfrm>
            <a:off x="10520776" y="4565719"/>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6A9DC7DC-E796-BFFE-372A-1B71236E3D7D}"/>
              </a:ext>
            </a:extLst>
          </p:cNvPr>
          <p:cNvSpPr txBox="1"/>
          <p:nvPr/>
        </p:nvSpPr>
        <p:spPr>
          <a:xfrm>
            <a:off x="10607158" y="4530394"/>
            <a:ext cx="1248071"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177" name="Straight Arrow Connector 176">
            <a:extLst>
              <a:ext uri="{FF2B5EF4-FFF2-40B4-BE49-F238E27FC236}">
                <a16:creationId xmlns:a16="http://schemas.microsoft.com/office/drawing/2014/main" id="{8946C47D-F973-F171-FF29-657ADD4276F5}"/>
              </a:ext>
            </a:extLst>
          </p:cNvPr>
          <p:cNvCxnSpPr>
            <a:cxnSpLocks/>
          </p:cNvCxnSpPr>
          <p:nvPr/>
        </p:nvCxnSpPr>
        <p:spPr>
          <a:xfrm>
            <a:off x="11063280" y="5261436"/>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9" name="TextBox 178">
            <a:extLst>
              <a:ext uri="{FF2B5EF4-FFF2-40B4-BE49-F238E27FC236}">
                <a16:creationId xmlns:a16="http://schemas.microsoft.com/office/drawing/2014/main" id="{8449977D-2789-1AB6-E213-B691FA9BC8F8}"/>
              </a:ext>
            </a:extLst>
          </p:cNvPr>
          <p:cNvSpPr txBox="1"/>
          <p:nvPr/>
        </p:nvSpPr>
        <p:spPr>
          <a:xfrm>
            <a:off x="10732820" y="5861719"/>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181" name="TextBox 180">
            <a:extLst>
              <a:ext uri="{FF2B5EF4-FFF2-40B4-BE49-F238E27FC236}">
                <a16:creationId xmlns:a16="http://schemas.microsoft.com/office/drawing/2014/main" id="{3ADA6EB4-6F90-7388-FCB8-313FB0E630BE}"/>
              </a:ext>
            </a:extLst>
          </p:cNvPr>
          <p:cNvSpPr txBox="1"/>
          <p:nvPr/>
        </p:nvSpPr>
        <p:spPr>
          <a:xfrm>
            <a:off x="10607158" y="4908441"/>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82" name="TextBox 181">
            <a:extLst>
              <a:ext uri="{FF2B5EF4-FFF2-40B4-BE49-F238E27FC236}">
                <a16:creationId xmlns:a16="http://schemas.microsoft.com/office/drawing/2014/main" id="{160C58A2-44A2-DE5D-98BB-9C3CAA0BE102}"/>
              </a:ext>
            </a:extLst>
          </p:cNvPr>
          <p:cNvSpPr txBox="1"/>
          <p:nvPr/>
        </p:nvSpPr>
        <p:spPr>
          <a:xfrm>
            <a:off x="10579694" y="5537112"/>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91" name="Rectangle 190">
            <a:extLst>
              <a:ext uri="{FF2B5EF4-FFF2-40B4-BE49-F238E27FC236}">
                <a16:creationId xmlns:a16="http://schemas.microsoft.com/office/drawing/2014/main" id="{22FDF270-1FEF-996C-55ED-65331DAB6D9C}"/>
              </a:ext>
            </a:extLst>
          </p:cNvPr>
          <p:cNvSpPr/>
          <p:nvPr/>
        </p:nvSpPr>
        <p:spPr>
          <a:xfrm>
            <a:off x="8824521" y="2509782"/>
            <a:ext cx="2880951" cy="37735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5EC4160B-6E58-4B80-1B19-5A449E2D8211}"/>
              </a:ext>
            </a:extLst>
          </p:cNvPr>
          <p:cNvSpPr txBox="1"/>
          <p:nvPr/>
        </p:nvSpPr>
        <p:spPr>
          <a:xfrm>
            <a:off x="0" y="1975212"/>
            <a:ext cx="4620407" cy="738664"/>
          </a:xfrm>
          <a:prstGeom prst="rect">
            <a:avLst/>
          </a:prstGeom>
          <a:noFill/>
        </p:spPr>
        <p:txBody>
          <a:bodyPr wrap="square" rtlCol="0">
            <a:spAutoFit/>
          </a:bodyPr>
          <a:lstStyle/>
          <a:p>
            <a:pPr algn="ctr"/>
            <a:r>
              <a:rPr lang="en-US" sz="2100" b="1" dirty="0"/>
              <a:t>Iterations are evenly distributed </a:t>
            </a:r>
          </a:p>
          <a:p>
            <a:pPr algn="ctr"/>
            <a:r>
              <a:rPr lang="en-US" sz="2100" b="1" dirty="0"/>
              <a:t>across the PIM stacks for computation</a:t>
            </a:r>
          </a:p>
        </p:txBody>
      </p:sp>
      <p:sp>
        <p:nvSpPr>
          <p:cNvPr id="5" name="Rectangle 4">
            <a:extLst>
              <a:ext uri="{FF2B5EF4-FFF2-40B4-BE49-F238E27FC236}">
                <a16:creationId xmlns:a16="http://schemas.microsoft.com/office/drawing/2014/main" id="{9C6D3F9E-A9CC-4FC4-0371-8F526D70BA30}"/>
              </a:ext>
            </a:extLst>
          </p:cNvPr>
          <p:cNvSpPr/>
          <p:nvPr/>
        </p:nvSpPr>
        <p:spPr>
          <a:xfrm>
            <a:off x="5764495" y="4649345"/>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281BA43-5422-BDCF-EDB3-A7A333854FF2}"/>
              </a:ext>
            </a:extLst>
          </p:cNvPr>
          <p:cNvSpPr/>
          <p:nvPr/>
        </p:nvSpPr>
        <p:spPr>
          <a:xfrm>
            <a:off x="7904637" y="358223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8ABE10C-D907-C55F-180E-19436D6B4473}"/>
              </a:ext>
            </a:extLst>
          </p:cNvPr>
          <p:cNvSpPr/>
          <p:nvPr/>
        </p:nvSpPr>
        <p:spPr>
          <a:xfrm>
            <a:off x="4884586" y="465473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DAE7D44-8958-E52A-1E7E-C688B23B610E}"/>
              </a:ext>
            </a:extLst>
          </p:cNvPr>
          <p:cNvSpPr/>
          <p:nvPr/>
        </p:nvSpPr>
        <p:spPr>
          <a:xfrm>
            <a:off x="6989055" y="465265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3373A3B-C23A-1A63-7C88-3ADAEDD19858}"/>
              </a:ext>
            </a:extLst>
          </p:cNvPr>
          <p:cNvSpPr/>
          <p:nvPr/>
        </p:nvSpPr>
        <p:spPr>
          <a:xfrm>
            <a:off x="4883844" y="542201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C205384-7A59-B56A-8A77-3AA7F580D7DE}"/>
              </a:ext>
            </a:extLst>
          </p:cNvPr>
          <p:cNvSpPr/>
          <p:nvPr/>
        </p:nvSpPr>
        <p:spPr>
          <a:xfrm>
            <a:off x="7873254" y="542715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90B61AE3-0D6C-68E8-A831-7E02017FC4BB}"/>
              </a:ext>
            </a:extLst>
          </p:cNvPr>
          <p:cNvSpPr/>
          <p:nvPr/>
        </p:nvSpPr>
        <p:spPr>
          <a:xfrm>
            <a:off x="4883843" y="283686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F729F69-295E-1466-B41C-26213D6B3D93}"/>
              </a:ext>
            </a:extLst>
          </p:cNvPr>
          <p:cNvSpPr/>
          <p:nvPr/>
        </p:nvSpPr>
        <p:spPr>
          <a:xfrm>
            <a:off x="7016771" y="3585193"/>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C4897DF-EED3-3487-6A41-9CF193FBBF85}"/>
              </a:ext>
            </a:extLst>
          </p:cNvPr>
          <p:cNvSpPr/>
          <p:nvPr/>
        </p:nvSpPr>
        <p:spPr>
          <a:xfrm>
            <a:off x="7894882" y="465001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DA720265-2D5D-0A84-C7DF-B37B81C59F98}"/>
              </a:ext>
            </a:extLst>
          </p:cNvPr>
          <p:cNvSpPr/>
          <p:nvPr/>
        </p:nvSpPr>
        <p:spPr>
          <a:xfrm>
            <a:off x="7843029" y="282904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876A6515-B8D3-1839-06A9-738760B0E94B}"/>
              </a:ext>
            </a:extLst>
          </p:cNvPr>
          <p:cNvSpPr/>
          <p:nvPr/>
        </p:nvSpPr>
        <p:spPr>
          <a:xfrm>
            <a:off x="5762497" y="543160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14DA6203-2D77-6F9A-1148-08420084F719}"/>
              </a:ext>
            </a:extLst>
          </p:cNvPr>
          <p:cNvSpPr/>
          <p:nvPr/>
        </p:nvSpPr>
        <p:spPr>
          <a:xfrm>
            <a:off x="4849135" y="357295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70F7B3F7-456D-1416-38E0-63B414A7F4A6}"/>
              </a:ext>
            </a:extLst>
          </p:cNvPr>
          <p:cNvSpPr/>
          <p:nvPr/>
        </p:nvSpPr>
        <p:spPr>
          <a:xfrm>
            <a:off x="6947011" y="542715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B4EA686-3F71-E264-7A90-5477B35838A6}"/>
              </a:ext>
            </a:extLst>
          </p:cNvPr>
          <p:cNvSpPr/>
          <p:nvPr/>
        </p:nvSpPr>
        <p:spPr>
          <a:xfrm>
            <a:off x="6994608" y="284106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EA96C35-EDC4-3DAA-2C61-24588391EEE0}"/>
              </a:ext>
            </a:extLst>
          </p:cNvPr>
          <p:cNvSpPr/>
          <p:nvPr/>
        </p:nvSpPr>
        <p:spPr>
          <a:xfrm>
            <a:off x="5777965" y="3570167"/>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92F1729E-C479-51E6-A912-4001037B26F3}"/>
              </a:ext>
            </a:extLst>
          </p:cNvPr>
          <p:cNvSpPr/>
          <p:nvPr/>
        </p:nvSpPr>
        <p:spPr>
          <a:xfrm>
            <a:off x="5764495" y="283443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itle 1">
            <a:extLst>
              <a:ext uri="{FF2B5EF4-FFF2-40B4-BE49-F238E27FC236}">
                <a16:creationId xmlns:a16="http://schemas.microsoft.com/office/drawing/2014/main" id="{983E374F-28CD-A131-1174-11F693AF87E0}"/>
              </a:ext>
            </a:extLst>
          </p:cNvPr>
          <p:cNvSpPr txBox="1">
            <a:spLocks/>
          </p:cNvSpPr>
          <p:nvPr/>
        </p:nvSpPr>
        <p:spPr>
          <a:xfrm>
            <a:off x="0" y="-184075"/>
            <a:ext cx="123672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solidFill>
                <a:latin typeface="+mj-lt"/>
                <a:ea typeface="+mj-ea"/>
                <a:cs typeface="+mj-cs"/>
              </a:defRPr>
            </a:lvl1pPr>
          </a:lstStyle>
          <a:p>
            <a:r>
              <a:rPr lang="en-US">
                <a:latin typeface="+mn-lt"/>
              </a:rPr>
              <a:t>Observation: PIM programs feature high parallelism  </a:t>
            </a:r>
            <a:endParaRPr lang="en-US" dirty="0">
              <a:latin typeface="+mn-lt"/>
            </a:endParaRPr>
          </a:p>
        </p:txBody>
      </p:sp>
    </p:spTree>
    <p:custDataLst>
      <p:tags r:id="rId1"/>
    </p:custDataLst>
    <p:extLst>
      <p:ext uri="{BB962C8B-B14F-4D97-AF65-F5344CB8AC3E}">
        <p14:creationId xmlns:p14="http://schemas.microsoft.com/office/powerpoint/2010/main" val="35758985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F21985C6-5814-BA93-C05F-7C550BB6EC80}"/>
              </a:ext>
            </a:extLst>
          </p:cNvPr>
          <p:cNvSpPr/>
          <p:nvPr/>
        </p:nvSpPr>
        <p:spPr>
          <a:xfrm>
            <a:off x="8869846" y="3481450"/>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BB352736-601F-6CB0-BB45-587B2CFB7A23}"/>
              </a:ext>
            </a:extLst>
          </p:cNvPr>
          <p:cNvSpPr/>
          <p:nvPr/>
        </p:nvSpPr>
        <p:spPr>
          <a:xfrm>
            <a:off x="8985006" y="3783421"/>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294C6CC-2BFA-C109-4B61-55A1D0D101CF}"/>
              </a:ext>
            </a:extLst>
          </p:cNvPr>
          <p:cNvSpPr/>
          <p:nvPr/>
        </p:nvSpPr>
        <p:spPr>
          <a:xfrm>
            <a:off x="10520776" y="3516775"/>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a:extLst>
              <a:ext uri="{FF2B5EF4-FFF2-40B4-BE49-F238E27FC236}">
                <a16:creationId xmlns:a16="http://schemas.microsoft.com/office/drawing/2014/main" id="{C877644B-F90A-D337-E1CB-C851975BBAE9}"/>
              </a:ext>
            </a:extLst>
          </p:cNvPr>
          <p:cNvSpPr/>
          <p:nvPr/>
        </p:nvSpPr>
        <p:spPr>
          <a:xfrm>
            <a:off x="10635936" y="3818746"/>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FBD09B62-5775-A182-EEF6-67B795632BAB}"/>
              </a:ext>
            </a:extLst>
          </p:cNvPr>
          <p:cNvSpPr/>
          <p:nvPr/>
        </p:nvSpPr>
        <p:spPr>
          <a:xfrm>
            <a:off x="8853150" y="5500753"/>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11E730A6-CA73-FFED-9B52-02DC534B76D4}"/>
              </a:ext>
            </a:extLst>
          </p:cNvPr>
          <p:cNvSpPr/>
          <p:nvPr/>
        </p:nvSpPr>
        <p:spPr>
          <a:xfrm>
            <a:off x="8989910" y="5802724"/>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270FE841-B4ED-6482-B190-2F8B9CB8D153}"/>
              </a:ext>
            </a:extLst>
          </p:cNvPr>
          <p:cNvSpPr/>
          <p:nvPr/>
        </p:nvSpPr>
        <p:spPr>
          <a:xfrm>
            <a:off x="10504080" y="5521678"/>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ounded Rectangle 179">
            <a:extLst>
              <a:ext uri="{FF2B5EF4-FFF2-40B4-BE49-F238E27FC236}">
                <a16:creationId xmlns:a16="http://schemas.microsoft.com/office/drawing/2014/main" id="{4F8907A3-918F-01D1-F829-4927DBA85EEF}"/>
              </a:ext>
            </a:extLst>
          </p:cNvPr>
          <p:cNvSpPr/>
          <p:nvPr/>
        </p:nvSpPr>
        <p:spPr>
          <a:xfrm>
            <a:off x="10619240" y="5838049"/>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DFD63BB-BA83-4F47-A7B9-74B93D7E0B1D}"/>
              </a:ext>
            </a:extLst>
          </p:cNvPr>
          <p:cNvSpPr txBox="1"/>
          <p:nvPr/>
        </p:nvSpPr>
        <p:spPr>
          <a:xfrm>
            <a:off x="0" y="1041715"/>
            <a:ext cx="12192000" cy="861774"/>
          </a:xfrm>
          <a:prstGeom prst="rect">
            <a:avLst/>
          </a:prstGeom>
          <a:noFill/>
        </p:spPr>
        <p:txBody>
          <a:bodyPr wrap="square" rtlCol="0">
            <a:spAutoFit/>
          </a:bodyPr>
          <a:lstStyle/>
          <a:p>
            <a:pPr marL="342900" indent="-342900">
              <a:buFont typeface="Arial" panose="020B0604020202020204" pitchFamily="34" charset="0"/>
              <a:buChar char="•"/>
            </a:pPr>
            <a:r>
              <a:rPr lang="en-US" sz="2500" dirty="0"/>
              <a:t>PIM suitable programs manifest as independent threads that can be assigned to different cores and execute in parallel</a:t>
            </a:r>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7127184" y="331385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5012698" y="513811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5858911" y="404734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4643332" y="291050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5519618" y="291050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4643332" y="364391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S1</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 name="矩形">
            <a:extLst>
              <a:ext uri="{FF2B5EF4-FFF2-40B4-BE49-F238E27FC236}">
                <a16:creationId xmlns:a16="http://schemas.microsoft.com/office/drawing/2014/main" id="{4C2843FE-74BB-1F21-BC44-A710A8973CAC}"/>
              </a:ext>
            </a:extLst>
          </p:cNvPr>
          <p:cNvSpPr/>
          <p:nvPr/>
        </p:nvSpPr>
        <p:spPr>
          <a:xfrm>
            <a:off x="5519618" y="364391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5006347" y="309471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5025396" y="382930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4822199" y="328956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5704836" y="328321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5006347" y="327686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5012697" y="328956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6745250" y="292647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1" name="矩形">
            <a:extLst>
              <a:ext uri="{FF2B5EF4-FFF2-40B4-BE49-F238E27FC236}">
                <a16:creationId xmlns:a16="http://schemas.microsoft.com/office/drawing/2014/main" id="{8C457A57-7DFD-30B8-36CD-EDECD3844001}"/>
              </a:ext>
            </a:extLst>
          </p:cNvPr>
          <p:cNvSpPr/>
          <p:nvPr/>
        </p:nvSpPr>
        <p:spPr>
          <a:xfrm>
            <a:off x="7624143" y="292158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6745250" y="365354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直线">
            <a:extLst>
              <a:ext uri="{FF2B5EF4-FFF2-40B4-BE49-F238E27FC236}">
                <a16:creationId xmlns:a16="http://schemas.microsoft.com/office/drawing/2014/main" id="{AB8AA74B-67A2-0856-4C5D-F87F2BE6D531}"/>
              </a:ext>
            </a:extLst>
          </p:cNvPr>
          <p:cNvSpPr/>
          <p:nvPr/>
        </p:nvSpPr>
        <p:spPr>
          <a:xfrm>
            <a:off x="7108265" y="311069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 name="直线">
            <a:extLst>
              <a:ext uri="{FF2B5EF4-FFF2-40B4-BE49-F238E27FC236}">
                <a16:creationId xmlns:a16="http://schemas.microsoft.com/office/drawing/2014/main" id="{61B15420-89EF-EA4F-E3B5-67FB833493F3}"/>
              </a:ext>
            </a:extLst>
          </p:cNvPr>
          <p:cNvSpPr/>
          <p:nvPr/>
        </p:nvSpPr>
        <p:spPr>
          <a:xfrm>
            <a:off x="7127314" y="384527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6924117" y="330553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7806754" y="329918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7108263" y="328232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5901683" y="310541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4637083" y="47457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5513369" y="47457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4637083" y="54791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5513369" y="54791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5000097" y="492994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5019147" y="566452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4815950" y="512478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5698586" y="511843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5000097" y="511208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6738999" y="47617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7623724" y="476247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6738999" y="549512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7623724" y="550787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7102013" y="494592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7121064" y="565002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6917867" y="514076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7800503" y="513441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7102013" y="512806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7108364" y="514076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5895432" y="567088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4815849" y="402615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7781255" y="403884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5901683" y="401345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2482246" y="4163043"/>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4163726" y="310830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4163726" y="567751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endCxn id="54" idx="1"/>
          </p:cNvCxnSpPr>
          <p:nvPr/>
        </p:nvCxnSpPr>
        <p:spPr>
          <a:xfrm rot="5400000" flipH="1">
            <a:off x="5869971" y="3949048"/>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7617323" y="36546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p:cNvCxnSpPr>
          <p:nvPr/>
        </p:nvCxnSpPr>
        <p:spPr>
          <a:xfrm rot="16200000" flipV="1">
            <a:off x="5868384" y="990901"/>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62" name="TextBox 61">
            <a:extLst>
              <a:ext uri="{FF2B5EF4-FFF2-40B4-BE49-F238E27FC236}">
                <a16:creationId xmlns:a16="http://schemas.microsoft.com/office/drawing/2014/main" id="{69DEE561-B443-7AD6-16D5-27A2E5A5CE03}"/>
              </a:ext>
            </a:extLst>
          </p:cNvPr>
          <p:cNvSpPr txBox="1"/>
          <p:nvPr/>
        </p:nvSpPr>
        <p:spPr>
          <a:xfrm>
            <a:off x="82867" y="3075624"/>
            <a:ext cx="3648324" cy="2092881"/>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ourier New" panose="02070309020205020404" pitchFamily="49" charset="0"/>
              </a:rPr>
              <a:t>#pragma </a:t>
            </a:r>
            <a:r>
              <a:rPr lang="en-US" sz="1800" b="0" i="0" u="none" strike="noStrike" dirty="0" err="1">
                <a:solidFill>
                  <a:srgbClr val="000000"/>
                </a:solidFill>
                <a:effectLst/>
                <a:latin typeface="Courier New" panose="02070309020205020404" pitchFamily="49" charset="0"/>
              </a:rPr>
              <a:t>omp</a:t>
            </a:r>
            <a:r>
              <a:rPr lang="en-US" sz="1800" b="0" i="0" u="none" strike="noStrike" dirty="0">
                <a:solidFill>
                  <a:srgbClr val="000000"/>
                </a:solidFill>
                <a:effectLst/>
                <a:latin typeface="Courier New" panose="02070309020205020404" pitchFamily="49" charset="0"/>
              </a:rPr>
              <a:t> parallel for </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for(...</a:t>
            </a:r>
            <a:r>
              <a:rPr lang="en-US" dirty="0">
                <a:solidFill>
                  <a:srgbClr val="000000"/>
                </a:solidFill>
                <a:latin typeface="Courier New" panose="02070309020205020404" pitchFamily="49" charset="0"/>
              </a:rPr>
              <a:t>)</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p>
          <a:p>
            <a:pPr rtl="0">
              <a:spcBef>
                <a:spcPts val="0"/>
              </a:spcBef>
              <a:spcAft>
                <a:spcPts val="0"/>
              </a:spcAft>
            </a:pPr>
            <a:r>
              <a:rPr lang="en-US" sz="2500" dirty="0">
                <a:solidFill>
                  <a:srgbClr val="000000"/>
                </a:solidFill>
                <a:latin typeface="Courier New" panose="02070309020205020404" pitchFamily="49" charset="0"/>
                <a:cs typeface="Courier New" panose="02070309020205020404" pitchFamily="49" charset="0"/>
              </a:rPr>
              <a:t>	</a:t>
            </a:r>
            <a:r>
              <a:rPr lang="en-US" sz="4000" dirty="0">
                <a:solidFill>
                  <a:srgbClr val="000000"/>
                </a:solidFill>
                <a:latin typeface="Courier New" panose="02070309020205020404" pitchFamily="49" charset="0"/>
                <a:cs typeface="Courier New" panose="02070309020205020404" pitchFamily="49" charset="0"/>
              </a:rPr>
              <a:t>…</a:t>
            </a:r>
            <a:endParaRPr lang="en-US" sz="4000" dirty="0">
              <a:effectLs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br>
              <a:rPr lang="en-US" dirty="0"/>
            </a:br>
            <a:endParaRPr lang="en-US" dirty="0"/>
          </a:p>
        </p:txBody>
      </p:sp>
      <p:sp>
        <p:nvSpPr>
          <p:cNvPr id="64" name="Rectangle 63">
            <a:extLst>
              <a:ext uri="{FF2B5EF4-FFF2-40B4-BE49-F238E27FC236}">
                <a16:creationId xmlns:a16="http://schemas.microsoft.com/office/drawing/2014/main" id="{DD30962B-9E19-69E5-24F0-AD6D10BDA2EA}"/>
              </a:ext>
            </a:extLst>
          </p:cNvPr>
          <p:cNvSpPr/>
          <p:nvPr/>
        </p:nvSpPr>
        <p:spPr>
          <a:xfrm>
            <a:off x="172933" y="3377175"/>
            <a:ext cx="331605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E07164-DD4F-A209-4CE3-C45BB0F6F20B}"/>
              </a:ext>
            </a:extLst>
          </p:cNvPr>
          <p:cNvSpPr/>
          <p:nvPr/>
        </p:nvSpPr>
        <p:spPr>
          <a:xfrm>
            <a:off x="10526893" y="2849821"/>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36E3A24-A8BA-FCD5-C892-42ABDD1CD063}"/>
              </a:ext>
            </a:extLst>
          </p:cNvPr>
          <p:cNvSpPr/>
          <p:nvPr/>
        </p:nvSpPr>
        <p:spPr>
          <a:xfrm>
            <a:off x="8869846" y="2515543"/>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2FF2C9-EB3F-81FE-B369-898166C6A388}"/>
              </a:ext>
            </a:extLst>
          </p:cNvPr>
          <p:cNvSpPr/>
          <p:nvPr/>
        </p:nvSpPr>
        <p:spPr>
          <a:xfrm>
            <a:off x="8869846" y="2796914"/>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2007D99-8EEF-D44D-85AD-61DCD44C365B}"/>
              </a:ext>
            </a:extLst>
          </p:cNvPr>
          <p:cNvSpPr txBox="1"/>
          <p:nvPr/>
        </p:nvSpPr>
        <p:spPr>
          <a:xfrm>
            <a:off x="9039152" y="2471563"/>
            <a:ext cx="968328"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9" name="Straight Arrow Connector 58">
            <a:extLst>
              <a:ext uri="{FF2B5EF4-FFF2-40B4-BE49-F238E27FC236}">
                <a16:creationId xmlns:a16="http://schemas.microsoft.com/office/drawing/2014/main" id="{C98D5873-17FB-D3F7-E14A-B1B2271CF104}"/>
              </a:ext>
            </a:extLst>
          </p:cNvPr>
          <p:cNvCxnSpPr>
            <a:cxnSpLocks/>
          </p:cNvCxnSpPr>
          <p:nvPr/>
        </p:nvCxnSpPr>
        <p:spPr>
          <a:xfrm>
            <a:off x="9462989" y="3211749"/>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46E5EC8C-1370-47E2-3FE8-8037A28A4B76}"/>
              </a:ext>
            </a:extLst>
          </p:cNvPr>
          <p:cNvSpPr txBox="1"/>
          <p:nvPr/>
        </p:nvSpPr>
        <p:spPr>
          <a:xfrm>
            <a:off x="9126034" y="3818665"/>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67" name="TextBox 66">
            <a:extLst>
              <a:ext uri="{FF2B5EF4-FFF2-40B4-BE49-F238E27FC236}">
                <a16:creationId xmlns:a16="http://schemas.microsoft.com/office/drawing/2014/main" id="{91C78003-D8CC-D4AE-52B0-6FE53CED6876}"/>
              </a:ext>
            </a:extLst>
          </p:cNvPr>
          <p:cNvSpPr txBox="1"/>
          <p:nvPr/>
        </p:nvSpPr>
        <p:spPr>
          <a:xfrm>
            <a:off x="8931489" y="2858510"/>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68" name="TextBox 67">
            <a:extLst>
              <a:ext uri="{FF2B5EF4-FFF2-40B4-BE49-F238E27FC236}">
                <a16:creationId xmlns:a16="http://schemas.microsoft.com/office/drawing/2014/main" id="{8CAAB3A2-AB8F-4E54-2EDB-5936C870334B}"/>
              </a:ext>
            </a:extLst>
          </p:cNvPr>
          <p:cNvSpPr txBox="1"/>
          <p:nvPr/>
        </p:nvSpPr>
        <p:spPr>
          <a:xfrm>
            <a:off x="8946883" y="3485595"/>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69" name="TextBox 68">
            <a:extLst>
              <a:ext uri="{FF2B5EF4-FFF2-40B4-BE49-F238E27FC236}">
                <a16:creationId xmlns:a16="http://schemas.microsoft.com/office/drawing/2014/main" id="{0D26CB83-E390-4004-4FAA-BCC72CDE4087}"/>
              </a:ext>
            </a:extLst>
          </p:cNvPr>
          <p:cNvSpPr txBox="1"/>
          <p:nvPr/>
        </p:nvSpPr>
        <p:spPr>
          <a:xfrm>
            <a:off x="10141238" y="3066780"/>
            <a:ext cx="280896"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70" name="Rectangle 69">
            <a:extLst>
              <a:ext uri="{FF2B5EF4-FFF2-40B4-BE49-F238E27FC236}">
                <a16:creationId xmlns:a16="http://schemas.microsoft.com/office/drawing/2014/main" id="{5C352B84-CD35-2223-9A3E-1A34299C0E84}"/>
              </a:ext>
            </a:extLst>
          </p:cNvPr>
          <p:cNvSpPr/>
          <p:nvPr/>
        </p:nvSpPr>
        <p:spPr>
          <a:xfrm>
            <a:off x="10520776" y="2550868"/>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ACA38A0-E709-2BE3-64AB-AC5641105961}"/>
              </a:ext>
            </a:extLst>
          </p:cNvPr>
          <p:cNvSpPr txBox="1"/>
          <p:nvPr/>
        </p:nvSpPr>
        <p:spPr>
          <a:xfrm>
            <a:off x="10607158" y="2515543"/>
            <a:ext cx="1248071" cy="369332"/>
          </a:xfrm>
          <a:prstGeom prst="rect">
            <a:avLst/>
          </a:prstGeom>
          <a:noFill/>
        </p:spPr>
        <p:txBody>
          <a:bodyPr wrap="square" rtlCol="0">
            <a:spAutoFit/>
          </a:bodyPr>
          <a:lstStyle/>
          <a:p>
            <a:r>
              <a:rPr lang="en-US" b="1" dirty="0">
                <a:cs typeface="Times New Roman" panose="02020603050405020304" pitchFamily="18" charset="0"/>
              </a:rPr>
              <a:t>Vault 29</a:t>
            </a:r>
          </a:p>
        </p:txBody>
      </p:sp>
      <p:cxnSp>
        <p:nvCxnSpPr>
          <p:cNvPr id="72" name="Straight Arrow Connector 71">
            <a:extLst>
              <a:ext uri="{FF2B5EF4-FFF2-40B4-BE49-F238E27FC236}">
                <a16:creationId xmlns:a16="http://schemas.microsoft.com/office/drawing/2014/main" id="{9887AD6F-7F64-0996-7741-C4124238C43F}"/>
              </a:ext>
            </a:extLst>
          </p:cNvPr>
          <p:cNvCxnSpPr>
            <a:cxnSpLocks/>
          </p:cNvCxnSpPr>
          <p:nvPr/>
        </p:nvCxnSpPr>
        <p:spPr>
          <a:xfrm>
            <a:off x="11113919" y="3247074"/>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E0458FE2-E8C9-0281-C88B-DA1521C18423}"/>
              </a:ext>
            </a:extLst>
          </p:cNvPr>
          <p:cNvSpPr txBox="1"/>
          <p:nvPr/>
        </p:nvSpPr>
        <p:spPr>
          <a:xfrm>
            <a:off x="10749516" y="3865824"/>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29</a:t>
            </a:r>
          </a:p>
        </p:txBody>
      </p:sp>
      <p:sp>
        <p:nvSpPr>
          <p:cNvPr id="76" name="TextBox 75">
            <a:extLst>
              <a:ext uri="{FF2B5EF4-FFF2-40B4-BE49-F238E27FC236}">
                <a16:creationId xmlns:a16="http://schemas.microsoft.com/office/drawing/2014/main" id="{089A6C11-8026-8EF1-8AE1-EAE8B55B7304}"/>
              </a:ext>
            </a:extLst>
          </p:cNvPr>
          <p:cNvSpPr txBox="1"/>
          <p:nvPr/>
        </p:nvSpPr>
        <p:spPr>
          <a:xfrm>
            <a:off x="10607158" y="2893590"/>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77" name="TextBox 76">
            <a:extLst>
              <a:ext uri="{FF2B5EF4-FFF2-40B4-BE49-F238E27FC236}">
                <a16:creationId xmlns:a16="http://schemas.microsoft.com/office/drawing/2014/main" id="{9F1F2F1F-F532-E0B1-07F9-7C3AFBA0934E}"/>
              </a:ext>
            </a:extLst>
          </p:cNvPr>
          <p:cNvSpPr txBox="1"/>
          <p:nvPr/>
        </p:nvSpPr>
        <p:spPr>
          <a:xfrm>
            <a:off x="10596390" y="3512417"/>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cxnSp>
        <p:nvCxnSpPr>
          <p:cNvPr id="84" name="Straight Connector 83">
            <a:extLst>
              <a:ext uri="{FF2B5EF4-FFF2-40B4-BE49-F238E27FC236}">
                <a16:creationId xmlns:a16="http://schemas.microsoft.com/office/drawing/2014/main" id="{D18CE8E5-BB7E-94F0-473C-5CB43845FFCA}"/>
              </a:ext>
            </a:extLst>
          </p:cNvPr>
          <p:cNvCxnSpPr>
            <a:cxnSpLocks/>
          </p:cNvCxnSpPr>
          <p:nvPr/>
        </p:nvCxnSpPr>
        <p:spPr>
          <a:xfrm flipV="1">
            <a:off x="7992018" y="2509782"/>
            <a:ext cx="857757" cy="1135372"/>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1A3233C9-C61B-9B3E-F690-3A950D3AF6A2}"/>
              </a:ext>
            </a:extLst>
          </p:cNvPr>
          <p:cNvCxnSpPr>
            <a:cxnSpLocks/>
          </p:cNvCxnSpPr>
          <p:nvPr/>
        </p:nvCxnSpPr>
        <p:spPr>
          <a:xfrm>
            <a:off x="7992018" y="4038848"/>
            <a:ext cx="823601" cy="222231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64" name="Rectangle 163">
            <a:extLst>
              <a:ext uri="{FF2B5EF4-FFF2-40B4-BE49-F238E27FC236}">
                <a16:creationId xmlns:a16="http://schemas.microsoft.com/office/drawing/2014/main" id="{5C8B284A-3AD7-133B-AB3F-670E4F0E1019}"/>
              </a:ext>
            </a:extLst>
          </p:cNvPr>
          <p:cNvSpPr/>
          <p:nvPr/>
        </p:nvSpPr>
        <p:spPr>
          <a:xfrm>
            <a:off x="10526893" y="4864672"/>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D5A9CF4-F6D9-0834-36B8-9728CF1284E6}"/>
              </a:ext>
            </a:extLst>
          </p:cNvPr>
          <p:cNvSpPr/>
          <p:nvPr/>
        </p:nvSpPr>
        <p:spPr>
          <a:xfrm>
            <a:off x="8869846" y="453039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CFF5982-97CD-B610-0DE5-A5CFEA041440}"/>
              </a:ext>
            </a:extLst>
          </p:cNvPr>
          <p:cNvSpPr/>
          <p:nvPr/>
        </p:nvSpPr>
        <p:spPr>
          <a:xfrm>
            <a:off x="8869846" y="4811765"/>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5EB6D5D2-22A8-E252-B574-80188C041080}"/>
              </a:ext>
            </a:extLst>
          </p:cNvPr>
          <p:cNvSpPr txBox="1"/>
          <p:nvPr/>
        </p:nvSpPr>
        <p:spPr>
          <a:xfrm>
            <a:off x="8961094" y="4486414"/>
            <a:ext cx="1180143" cy="369332"/>
          </a:xfrm>
          <a:prstGeom prst="rect">
            <a:avLst/>
          </a:prstGeom>
          <a:noFill/>
        </p:spPr>
        <p:txBody>
          <a:bodyPr wrap="square" rtlCol="0">
            <a:spAutoFit/>
          </a:bodyPr>
          <a:lstStyle/>
          <a:p>
            <a:r>
              <a:rPr lang="en-US" b="1" dirty="0">
                <a:cs typeface="Times New Roman" panose="02020603050405020304" pitchFamily="18" charset="0"/>
              </a:rPr>
              <a:t>Vault 30</a:t>
            </a:r>
          </a:p>
        </p:txBody>
      </p:sp>
      <p:cxnSp>
        <p:nvCxnSpPr>
          <p:cNvPr id="168" name="Straight Arrow Connector 167">
            <a:extLst>
              <a:ext uri="{FF2B5EF4-FFF2-40B4-BE49-F238E27FC236}">
                <a16:creationId xmlns:a16="http://schemas.microsoft.com/office/drawing/2014/main" id="{A100A78E-A326-C40D-9646-09F65197CB51}"/>
              </a:ext>
            </a:extLst>
          </p:cNvPr>
          <p:cNvCxnSpPr>
            <a:cxnSpLocks/>
          </p:cNvCxnSpPr>
          <p:nvPr/>
        </p:nvCxnSpPr>
        <p:spPr>
          <a:xfrm>
            <a:off x="9412350" y="5226111"/>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0" name="TextBox 169">
            <a:extLst>
              <a:ext uri="{FF2B5EF4-FFF2-40B4-BE49-F238E27FC236}">
                <a16:creationId xmlns:a16="http://schemas.microsoft.com/office/drawing/2014/main" id="{0687E76F-CE6F-CA8F-F138-DFFAC33DDA07}"/>
              </a:ext>
            </a:extLst>
          </p:cNvPr>
          <p:cNvSpPr txBox="1"/>
          <p:nvPr/>
        </p:nvSpPr>
        <p:spPr>
          <a:xfrm>
            <a:off x="9109338" y="5837968"/>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30</a:t>
            </a:r>
          </a:p>
        </p:txBody>
      </p:sp>
      <p:sp>
        <p:nvSpPr>
          <p:cNvPr id="172" name="TextBox 171">
            <a:extLst>
              <a:ext uri="{FF2B5EF4-FFF2-40B4-BE49-F238E27FC236}">
                <a16:creationId xmlns:a16="http://schemas.microsoft.com/office/drawing/2014/main" id="{E08F9227-6655-2ADD-A851-8C666BC862A8}"/>
              </a:ext>
            </a:extLst>
          </p:cNvPr>
          <p:cNvSpPr txBox="1"/>
          <p:nvPr/>
        </p:nvSpPr>
        <p:spPr>
          <a:xfrm>
            <a:off x="8931489" y="4873361"/>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73" name="TextBox 172">
            <a:extLst>
              <a:ext uri="{FF2B5EF4-FFF2-40B4-BE49-F238E27FC236}">
                <a16:creationId xmlns:a16="http://schemas.microsoft.com/office/drawing/2014/main" id="{CFB49E88-27D8-60A1-5FA5-3368A1C6D827}"/>
              </a:ext>
            </a:extLst>
          </p:cNvPr>
          <p:cNvSpPr txBox="1"/>
          <p:nvPr/>
        </p:nvSpPr>
        <p:spPr>
          <a:xfrm>
            <a:off x="8930187" y="5504898"/>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5" name="Rectangle 174">
            <a:extLst>
              <a:ext uri="{FF2B5EF4-FFF2-40B4-BE49-F238E27FC236}">
                <a16:creationId xmlns:a16="http://schemas.microsoft.com/office/drawing/2014/main" id="{E2CD030F-E570-A28E-15A1-CA78F04BC6ED}"/>
              </a:ext>
            </a:extLst>
          </p:cNvPr>
          <p:cNvSpPr/>
          <p:nvPr/>
        </p:nvSpPr>
        <p:spPr>
          <a:xfrm>
            <a:off x="10520776" y="4565719"/>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6A9DC7DC-E796-BFFE-372A-1B71236E3D7D}"/>
              </a:ext>
            </a:extLst>
          </p:cNvPr>
          <p:cNvSpPr txBox="1"/>
          <p:nvPr/>
        </p:nvSpPr>
        <p:spPr>
          <a:xfrm>
            <a:off x="10607158" y="4530394"/>
            <a:ext cx="1248071"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177" name="Straight Arrow Connector 176">
            <a:extLst>
              <a:ext uri="{FF2B5EF4-FFF2-40B4-BE49-F238E27FC236}">
                <a16:creationId xmlns:a16="http://schemas.microsoft.com/office/drawing/2014/main" id="{8946C47D-F973-F171-FF29-657ADD4276F5}"/>
              </a:ext>
            </a:extLst>
          </p:cNvPr>
          <p:cNvCxnSpPr>
            <a:cxnSpLocks/>
          </p:cNvCxnSpPr>
          <p:nvPr/>
        </p:nvCxnSpPr>
        <p:spPr>
          <a:xfrm>
            <a:off x="11063280" y="5261436"/>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9" name="TextBox 178">
            <a:extLst>
              <a:ext uri="{FF2B5EF4-FFF2-40B4-BE49-F238E27FC236}">
                <a16:creationId xmlns:a16="http://schemas.microsoft.com/office/drawing/2014/main" id="{8449977D-2789-1AB6-E213-B691FA9BC8F8}"/>
              </a:ext>
            </a:extLst>
          </p:cNvPr>
          <p:cNvSpPr txBox="1"/>
          <p:nvPr/>
        </p:nvSpPr>
        <p:spPr>
          <a:xfrm>
            <a:off x="10732820" y="5861719"/>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181" name="TextBox 180">
            <a:extLst>
              <a:ext uri="{FF2B5EF4-FFF2-40B4-BE49-F238E27FC236}">
                <a16:creationId xmlns:a16="http://schemas.microsoft.com/office/drawing/2014/main" id="{3ADA6EB4-6F90-7388-FCB8-313FB0E630BE}"/>
              </a:ext>
            </a:extLst>
          </p:cNvPr>
          <p:cNvSpPr txBox="1"/>
          <p:nvPr/>
        </p:nvSpPr>
        <p:spPr>
          <a:xfrm>
            <a:off x="10607158" y="4908441"/>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82" name="TextBox 181">
            <a:extLst>
              <a:ext uri="{FF2B5EF4-FFF2-40B4-BE49-F238E27FC236}">
                <a16:creationId xmlns:a16="http://schemas.microsoft.com/office/drawing/2014/main" id="{160C58A2-44A2-DE5D-98BB-9C3CAA0BE102}"/>
              </a:ext>
            </a:extLst>
          </p:cNvPr>
          <p:cNvSpPr txBox="1"/>
          <p:nvPr/>
        </p:nvSpPr>
        <p:spPr>
          <a:xfrm>
            <a:off x="10579694" y="5537112"/>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91" name="Rectangle 190">
            <a:extLst>
              <a:ext uri="{FF2B5EF4-FFF2-40B4-BE49-F238E27FC236}">
                <a16:creationId xmlns:a16="http://schemas.microsoft.com/office/drawing/2014/main" id="{22FDF270-1FEF-996C-55ED-65331DAB6D9C}"/>
              </a:ext>
            </a:extLst>
          </p:cNvPr>
          <p:cNvSpPr/>
          <p:nvPr/>
        </p:nvSpPr>
        <p:spPr>
          <a:xfrm>
            <a:off x="8824521" y="2509782"/>
            <a:ext cx="2880951" cy="37735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5EC4160B-6E58-4B80-1B19-5A449E2D8211}"/>
              </a:ext>
            </a:extLst>
          </p:cNvPr>
          <p:cNvSpPr txBox="1"/>
          <p:nvPr/>
        </p:nvSpPr>
        <p:spPr>
          <a:xfrm>
            <a:off x="0" y="1975212"/>
            <a:ext cx="4620407" cy="738664"/>
          </a:xfrm>
          <a:prstGeom prst="rect">
            <a:avLst/>
          </a:prstGeom>
          <a:noFill/>
        </p:spPr>
        <p:txBody>
          <a:bodyPr wrap="square" rtlCol="0">
            <a:spAutoFit/>
          </a:bodyPr>
          <a:lstStyle/>
          <a:p>
            <a:pPr algn="ctr"/>
            <a:r>
              <a:rPr lang="en-US" sz="2100" b="1" dirty="0"/>
              <a:t>Iterations are evenly distributed </a:t>
            </a:r>
          </a:p>
          <a:p>
            <a:pPr algn="ctr"/>
            <a:r>
              <a:rPr lang="en-US" sz="2100" b="1" dirty="0"/>
              <a:t>across the PIM stacks for computation</a:t>
            </a:r>
          </a:p>
        </p:txBody>
      </p:sp>
      <p:sp>
        <p:nvSpPr>
          <p:cNvPr id="5" name="Rectangle 4">
            <a:extLst>
              <a:ext uri="{FF2B5EF4-FFF2-40B4-BE49-F238E27FC236}">
                <a16:creationId xmlns:a16="http://schemas.microsoft.com/office/drawing/2014/main" id="{9C6D3F9E-A9CC-4FC4-0371-8F526D70BA30}"/>
              </a:ext>
            </a:extLst>
          </p:cNvPr>
          <p:cNvSpPr/>
          <p:nvPr/>
        </p:nvSpPr>
        <p:spPr>
          <a:xfrm>
            <a:off x="5764495" y="4649345"/>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281BA43-5422-BDCF-EDB3-A7A333854FF2}"/>
              </a:ext>
            </a:extLst>
          </p:cNvPr>
          <p:cNvSpPr/>
          <p:nvPr/>
        </p:nvSpPr>
        <p:spPr>
          <a:xfrm>
            <a:off x="7904637" y="358223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8ABE10C-D907-C55F-180E-19436D6B4473}"/>
              </a:ext>
            </a:extLst>
          </p:cNvPr>
          <p:cNvSpPr/>
          <p:nvPr/>
        </p:nvSpPr>
        <p:spPr>
          <a:xfrm>
            <a:off x="4884586" y="465473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DAE7D44-8958-E52A-1E7E-C688B23B610E}"/>
              </a:ext>
            </a:extLst>
          </p:cNvPr>
          <p:cNvSpPr/>
          <p:nvPr/>
        </p:nvSpPr>
        <p:spPr>
          <a:xfrm>
            <a:off x="6989055" y="465265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3373A3B-C23A-1A63-7C88-3ADAEDD19858}"/>
              </a:ext>
            </a:extLst>
          </p:cNvPr>
          <p:cNvSpPr/>
          <p:nvPr/>
        </p:nvSpPr>
        <p:spPr>
          <a:xfrm>
            <a:off x="4883844" y="542201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C205384-7A59-B56A-8A77-3AA7F580D7DE}"/>
              </a:ext>
            </a:extLst>
          </p:cNvPr>
          <p:cNvSpPr/>
          <p:nvPr/>
        </p:nvSpPr>
        <p:spPr>
          <a:xfrm>
            <a:off x="7873254" y="542715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90B61AE3-0D6C-68E8-A831-7E02017FC4BB}"/>
              </a:ext>
            </a:extLst>
          </p:cNvPr>
          <p:cNvSpPr/>
          <p:nvPr/>
        </p:nvSpPr>
        <p:spPr>
          <a:xfrm>
            <a:off x="4883843" y="283686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F729F69-295E-1466-B41C-26213D6B3D93}"/>
              </a:ext>
            </a:extLst>
          </p:cNvPr>
          <p:cNvSpPr/>
          <p:nvPr/>
        </p:nvSpPr>
        <p:spPr>
          <a:xfrm>
            <a:off x="7016771" y="3585193"/>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C4897DF-EED3-3487-6A41-9CF193FBBF85}"/>
              </a:ext>
            </a:extLst>
          </p:cNvPr>
          <p:cNvSpPr/>
          <p:nvPr/>
        </p:nvSpPr>
        <p:spPr>
          <a:xfrm>
            <a:off x="7894882" y="465001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DA720265-2D5D-0A84-C7DF-B37B81C59F98}"/>
              </a:ext>
            </a:extLst>
          </p:cNvPr>
          <p:cNvSpPr/>
          <p:nvPr/>
        </p:nvSpPr>
        <p:spPr>
          <a:xfrm>
            <a:off x="7843029" y="282904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876A6515-B8D3-1839-06A9-738760B0E94B}"/>
              </a:ext>
            </a:extLst>
          </p:cNvPr>
          <p:cNvSpPr/>
          <p:nvPr/>
        </p:nvSpPr>
        <p:spPr>
          <a:xfrm>
            <a:off x="5762497" y="543160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14DA6203-2D77-6F9A-1148-08420084F719}"/>
              </a:ext>
            </a:extLst>
          </p:cNvPr>
          <p:cNvSpPr/>
          <p:nvPr/>
        </p:nvSpPr>
        <p:spPr>
          <a:xfrm>
            <a:off x="4849135" y="357295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70F7B3F7-456D-1416-38E0-63B414A7F4A6}"/>
              </a:ext>
            </a:extLst>
          </p:cNvPr>
          <p:cNvSpPr/>
          <p:nvPr/>
        </p:nvSpPr>
        <p:spPr>
          <a:xfrm>
            <a:off x="6947011" y="542715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B4EA686-3F71-E264-7A90-5477B35838A6}"/>
              </a:ext>
            </a:extLst>
          </p:cNvPr>
          <p:cNvSpPr/>
          <p:nvPr/>
        </p:nvSpPr>
        <p:spPr>
          <a:xfrm>
            <a:off x="6994608" y="284106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EA96C35-EDC4-3DAA-2C61-24588391EEE0}"/>
              </a:ext>
            </a:extLst>
          </p:cNvPr>
          <p:cNvSpPr/>
          <p:nvPr/>
        </p:nvSpPr>
        <p:spPr>
          <a:xfrm>
            <a:off x="5777965" y="3570167"/>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92F1729E-C479-51E6-A912-4001037B26F3}"/>
              </a:ext>
            </a:extLst>
          </p:cNvPr>
          <p:cNvSpPr/>
          <p:nvPr/>
        </p:nvSpPr>
        <p:spPr>
          <a:xfrm>
            <a:off x="5764495" y="283443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E05AC66A-C688-04DF-3949-F1A56680871F}"/>
              </a:ext>
            </a:extLst>
          </p:cNvPr>
          <p:cNvSpPr txBox="1"/>
          <p:nvPr/>
        </p:nvSpPr>
        <p:spPr>
          <a:xfrm>
            <a:off x="6279832" y="1706821"/>
            <a:ext cx="4118260" cy="738664"/>
          </a:xfrm>
          <a:prstGeom prst="rect">
            <a:avLst/>
          </a:prstGeom>
          <a:noFill/>
        </p:spPr>
        <p:txBody>
          <a:bodyPr wrap="square" rtlCol="0">
            <a:spAutoFit/>
          </a:bodyPr>
          <a:lstStyle/>
          <a:p>
            <a:pPr algn="ctr"/>
            <a:r>
              <a:rPr lang="en-US" sz="2100" b="1" dirty="0"/>
              <a:t>Iterations are further distributed </a:t>
            </a:r>
          </a:p>
          <a:p>
            <a:pPr algn="ctr"/>
            <a:r>
              <a:rPr lang="en-US" sz="2100" b="1" dirty="0"/>
              <a:t>across the vaults within a stack</a:t>
            </a:r>
          </a:p>
        </p:txBody>
      </p:sp>
      <p:sp>
        <p:nvSpPr>
          <p:cNvPr id="83" name="Rectangle 82">
            <a:extLst>
              <a:ext uri="{FF2B5EF4-FFF2-40B4-BE49-F238E27FC236}">
                <a16:creationId xmlns:a16="http://schemas.microsoft.com/office/drawing/2014/main" id="{05764F20-2550-DFDA-0301-A82449E230AE}"/>
              </a:ext>
            </a:extLst>
          </p:cNvPr>
          <p:cNvSpPr/>
          <p:nvPr/>
        </p:nvSpPr>
        <p:spPr>
          <a:xfrm>
            <a:off x="9747750" y="395211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57D8C969-1006-E5E7-8919-BBE9AD367C0D}"/>
              </a:ext>
            </a:extLst>
          </p:cNvPr>
          <p:cNvSpPr/>
          <p:nvPr/>
        </p:nvSpPr>
        <p:spPr>
          <a:xfrm>
            <a:off x="10434334" y="595049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D33934B-956B-4525-EB75-EAF1BA9A2999}"/>
              </a:ext>
            </a:extLst>
          </p:cNvPr>
          <p:cNvSpPr/>
          <p:nvPr/>
        </p:nvSpPr>
        <p:spPr>
          <a:xfrm>
            <a:off x="10419366" y="3972675"/>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B7BCB3EF-8E0C-4F8D-8F00-30F8D3283FEA}"/>
              </a:ext>
            </a:extLst>
          </p:cNvPr>
          <p:cNvSpPr/>
          <p:nvPr/>
        </p:nvSpPr>
        <p:spPr>
          <a:xfrm>
            <a:off x="9792233" y="5926843"/>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itle 1">
            <a:extLst>
              <a:ext uri="{FF2B5EF4-FFF2-40B4-BE49-F238E27FC236}">
                <a16:creationId xmlns:a16="http://schemas.microsoft.com/office/drawing/2014/main" id="{C48606BD-705B-EEC3-572E-7108A46E8928}"/>
              </a:ext>
            </a:extLst>
          </p:cNvPr>
          <p:cNvSpPr txBox="1">
            <a:spLocks/>
          </p:cNvSpPr>
          <p:nvPr/>
        </p:nvSpPr>
        <p:spPr>
          <a:xfrm>
            <a:off x="0" y="-184075"/>
            <a:ext cx="123672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solidFill>
                <a:latin typeface="+mj-lt"/>
                <a:ea typeface="+mj-ea"/>
                <a:cs typeface="+mj-cs"/>
              </a:defRPr>
            </a:lvl1pPr>
          </a:lstStyle>
          <a:p>
            <a:r>
              <a:rPr lang="en-US">
                <a:latin typeface="+mn-lt"/>
              </a:rPr>
              <a:t>Observation: PIM programs feature high parallelism  </a:t>
            </a:r>
            <a:endParaRPr lang="en-US" dirty="0">
              <a:latin typeface="+mn-lt"/>
            </a:endParaRPr>
          </a:p>
        </p:txBody>
      </p:sp>
    </p:spTree>
    <p:custDataLst>
      <p:tags r:id="rId1"/>
    </p:custDataLst>
    <p:extLst>
      <p:ext uri="{BB962C8B-B14F-4D97-AF65-F5344CB8AC3E}">
        <p14:creationId xmlns:p14="http://schemas.microsoft.com/office/powerpoint/2010/main" val="1331610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F21985C6-5814-BA93-C05F-7C550BB6EC80}"/>
              </a:ext>
            </a:extLst>
          </p:cNvPr>
          <p:cNvSpPr/>
          <p:nvPr/>
        </p:nvSpPr>
        <p:spPr>
          <a:xfrm>
            <a:off x="8869846" y="3481450"/>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BB352736-601F-6CB0-BB45-587B2CFB7A23}"/>
              </a:ext>
            </a:extLst>
          </p:cNvPr>
          <p:cNvSpPr/>
          <p:nvPr/>
        </p:nvSpPr>
        <p:spPr>
          <a:xfrm>
            <a:off x="8985006" y="3783421"/>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294C6CC-2BFA-C109-4B61-55A1D0D101CF}"/>
              </a:ext>
            </a:extLst>
          </p:cNvPr>
          <p:cNvSpPr/>
          <p:nvPr/>
        </p:nvSpPr>
        <p:spPr>
          <a:xfrm>
            <a:off x="10520776" y="3516775"/>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a:extLst>
              <a:ext uri="{FF2B5EF4-FFF2-40B4-BE49-F238E27FC236}">
                <a16:creationId xmlns:a16="http://schemas.microsoft.com/office/drawing/2014/main" id="{C877644B-F90A-D337-E1CB-C851975BBAE9}"/>
              </a:ext>
            </a:extLst>
          </p:cNvPr>
          <p:cNvSpPr/>
          <p:nvPr/>
        </p:nvSpPr>
        <p:spPr>
          <a:xfrm>
            <a:off x="10635936" y="3818746"/>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FBD09B62-5775-A182-EEF6-67B795632BAB}"/>
              </a:ext>
            </a:extLst>
          </p:cNvPr>
          <p:cNvSpPr/>
          <p:nvPr/>
        </p:nvSpPr>
        <p:spPr>
          <a:xfrm>
            <a:off x="8853150" y="5500753"/>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11E730A6-CA73-FFED-9B52-02DC534B76D4}"/>
              </a:ext>
            </a:extLst>
          </p:cNvPr>
          <p:cNvSpPr/>
          <p:nvPr/>
        </p:nvSpPr>
        <p:spPr>
          <a:xfrm>
            <a:off x="8989910" y="5802724"/>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270FE841-B4ED-6482-B190-2F8B9CB8D153}"/>
              </a:ext>
            </a:extLst>
          </p:cNvPr>
          <p:cNvSpPr/>
          <p:nvPr/>
        </p:nvSpPr>
        <p:spPr>
          <a:xfrm>
            <a:off x="10504080" y="5521678"/>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ounded Rectangle 179">
            <a:extLst>
              <a:ext uri="{FF2B5EF4-FFF2-40B4-BE49-F238E27FC236}">
                <a16:creationId xmlns:a16="http://schemas.microsoft.com/office/drawing/2014/main" id="{4F8907A3-918F-01D1-F829-4927DBA85EEF}"/>
              </a:ext>
            </a:extLst>
          </p:cNvPr>
          <p:cNvSpPr/>
          <p:nvPr/>
        </p:nvSpPr>
        <p:spPr>
          <a:xfrm>
            <a:off x="10619240" y="5838049"/>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DFD63BB-BA83-4F47-A7B9-74B93D7E0B1D}"/>
              </a:ext>
            </a:extLst>
          </p:cNvPr>
          <p:cNvSpPr txBox="1"/>
          <p:nvPr/>
        </p:nvSpPr>
        <p:spPr>
          <a:xfrm>
            <a:off x="0" y="1041715"/>
            <a:ext cx="12192000"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Reduction in throughput has minimal impact on performance</a:t>
            </a:r>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7127184" y="331385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5012698" y="513811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5858911" y="404734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4643332" y="291050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5519618" y="291050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4643332" y="364391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S1</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 name="矩形">
            <a:extLst>
              <a:ext uri="{FF2B5EF4-FFF2-40B4-BE49-F238E27FC236}">
                <a16:creationId xmlns:a16="http://schemas.microsoft.com/office/drawing/2014/main" id="{4C2843FE-74BB-1F21-BC44-A710A8973CAC}"/>
              </a:ext>
            </a:extLst>
          </p:cNvPr>
          <p:cNvSpPr/>
          <p:nvPr/>
        </p:nvSpPr>
        <p:spPr>
          <a:xfrm>
            <a:off x="5519618" y="364391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5006347" y="309471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5025396" y="382930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4822199" y="328956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5704836" y="328321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5006347" y="327686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5012697" y="328956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6745250" y="292647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1" name="矩形">
            <a:extLst>
              <a:ext uri="{FF2B5EF4-FFF2-40B4-BE49-F238E27FC236}">
                <a16:creationId xmlns:a16="http://schemas.microsoft.com/office/drawing/2014/main" id="{8C457A57-7DFD-30B8-36CD-EDECD3844001}"/>
              </a:ext>
            </a:extLst>
          </p:cNvPr>
          <p:cNvSpPr/>
          <p:nvPr/>
        </p:nvSpPr>
        <p:spPr>
          <a:xfrm>
            <a:off x="7624143" y="292158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6745250" y="365354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直线">
            <a:extLst>
              <a:ext uri="{FF2B5EF4-FFF2-40B4-BE49-F238E27FC236}">
                <a16:creationId xmlns:a16="http://schemas.microsoft.com/office/drawing/2014/main" id="{AB8AA74B-67A2-0856-4C5D-F87F2BE6D531}"/>
              </a:ext>
            </a:extLst>
          </p:cNvPr>
          <p:cNvSpPr/>
          <p:nvPr/>
        </p:nvSpPr>
        <p:spPr>
          <a:xfrm>
            <a:off x="7108265" y="311069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 name="直线">
            <a:extLst>
              <a:ext uri="{FF2B5EF4-FFF2-40B4-BE49-F238E27FC236}">
                <a16:creationId xmlns:a16="http://schemas.microsoft.com/office/drawing/2014/main" id="{61B15420-89EF-EA4F-E3B5-67FB833493F3}"/>
              </a:ext>
            </a:extLst>
          </p:cNvPr>
          <p:cNvSpPr/>
          <p:nvPr/>
        </p:nvSpPr>
        <p:spPr>
          <a:xfrm>
            <a:off x="7127314" y="384527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6924117" y="330553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7806754" y="329918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7108263" y="328232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5901683" y="310541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4637083" y="47457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5513369" y="47457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4637083" y="54791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5513369" y="547914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5000097" y="492994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5019147" y="566452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4815950" y="512478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5698586" y="511843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5000097" y="511208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6738999" y="47617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7623724" y="476247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6738999" y="549512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7623724" y="550787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7102013" y="494592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7121064" y="565002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6917867" y="514076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7800503" y="513441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7102013" y="512806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7108364" y="514076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5895432" y="567088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4815849" y="402615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7781255" y="403884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5901683" y="401345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2482246" y="4163043"/>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4163726" y="310830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4163726" y="567751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endCxn id="54" idx="1"/>
          </p:cNvCxnSpPr>
          <p:nvPr/>
        </p:nvCxnSpPr>
        <p:spPr>
          <a:xfrm rot="5400000" flipH="1">
            <a:off x="5869971" y="3949048"/>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7617323" y="36546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p:cNvCxnSpPr>
          <p:nvPr/>
        </p:nvCxnSpPr>
        <p:spPr>
          <a:xfrm rot="16200000" flipV="1">
            <a:off x="5868384" y="990901"/>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62" name="TextBox 61">
            <a:extLst>
              <a:ext uri="{FF2B5EF4-FFF2-40B4-BE49-F238E27FC236}">
                <a16:creationId xmlns:a16="http://schemas.microsoft.com/office/drawing/2014/main" id="{69DEE561-B443-7AD6-16D5-27A2E5A5CE03}"/>
              </a:ext>
            </a:extLst>
          </p:cNvPr>
          <p:cNvSpPr txBox="1"/>
          <p:nvPr/>
        </p:nvSpPr>
        <p:spPr>
          <a:xfrm>
            <a:off x="82867" y="3075624"/>
            <a:ext cx="3648324" cy="2092881"/>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ourier New" panose="02070309020205020404" pitchFamily="49" charset="0"/>
              </a:rPr>
              <a:t>#pragma </a:t>
            </a:r>
            <a:r>
              <a:rPr lang="en-US" sz="1800" b="0" i="0" u="none" strike="noStrike" dirty="0" err="1">
                <a:solidFill>
                  <a:srgbClr val="000000"/>
                </a:solidFill>
                <a:effectLst/>
                <a:latin typeface="Courier New" panose="02070309020205020404" pitchFamily="49" charset="0"/>
              </a:rPr>
              <a:t>omp</a:t>
            </a:r>
            <a:r>
              <a:rPr lang="en-US" sz="1800" b="0" i="0" u="none" strike="noStrike" dirty="0">
                <a:solidFill>
                  <a:srgbClr val="000000"/>
                </a:solidFill>
                <a:effectLst/>
                <a:latin typeface="Courier New" panose="02070309020205020404" pitchFamily="49" charset="0"/>
              </a:rPr>
              <a:t> parallel for </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for(...</a:t>
            </a:r>
            <a:r>
              <a:rPr lang="en-US" dirty="0">
                <a:solidFill>
                  <a:srgbClr val="000000"/>
                </a:solidFill>
                <a:latin typeface="Courier New" panose="02070309020205020404" pitchFamily="49" charset="0"/>
              </a:rPr>
              <a:t>)</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p>
          <a:p>
            <a:pPr rtl="0">
              <a:spcBef>
                <a:spcPts val="0"/>
              </a:spcBef>
              <a:spcAft>
                <a:spcPts val="0"/>
              </a:spcAft>
            </a:pPr>
            <a:r>
              <a:rPr lang="en-US" sz="2500" dirty="0">
                <a:solidFill>
                  <a:srgbClr val="000000"/>
                </a:solidFill>
                <a:latin typeface="Courier New" panose="02070309020205020404" pitchFamily="49" charset="0"/>
                <a:cs typeface="Courier New" panose="02070309020205020404" pitchFamily="49" charset="0"/>
              </a:rPr>
              <a:t>	</a:t>
            </a:r>
            <a:r>
              <a:rPr lang="en-US" sz="4000" dirty="0">
                <a:solidFill>
                  <a:srgbClr val="000000"/>
                </a:solidFill>
                <a:latin typeface="Courier New" panose="02070309020205020404" pitchFamily="49" charset="0"/>
                <a:cs typeface="Courier New" panose="02070309020205020404" pitchFamily="49" charset="0"/>
              </a:rPr>
              <a:t>…</a:t>
            </a:r>
            <a:endParaRPr lang="en-US" sz="4000" dirty="0">
              <a:effectLs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br>
              <a:rPr lang="en-US" dirty="0"/>
            </a:br>
            <a:endParaRPr lang="en-US" dirty="0"/>
          </a:p>
        </p:txBody>
      </p:sp>
      <p:sp>
        <p:nvSpPr>
          <p:cNvPr id="64" name="Rectangle 63">
            <a:extLst>
              <a:ext uri="{FF2B5EF4-FFF2-40B4-BE49-F238E27FC236}">
                <a16:creationId xmlns:a16="http://schemas.microsoft.com/office/drawing/2014/main" id="{DD30962B-9E19-69E5-24F0-AD6D10BDA2EA}"/>
              </a:ext>
            </a:extLst>
          </p:cNvPr>
          <p:cNvSpPr/>
          <p:nvPr/>
        </p:nvSpPr>
        <p:spPr>
          <a:xfrm>
            <a:off x="172933" y="3377175"/>
            <a:ext cx="331605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E07164-DD4F-A209-4CE3-C45BB0F6F20B}"/>
              </a:ext>
            </a:extLst>
          </p:cNvPr>
          <p:cNvSpPr/>
          <p:nvPr/>
        </p:nvSpPr>
        <p:spPr>
          <a:xfrm>
            <a:off x="10526893" y="2849821"/>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36E3A24-A8BA-FCD5-C892-42ABDD1CD063}"/>
              </a:ext>
            </a:extLst>
          </p:cNvPr>
          <p:cNvSpPr/>
          <p:nvPr/>
        </p:nvSpPr>
        <p:spPr>
          <a:xfrm>
            <a:off x="8869846" y="2515543"/>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2FF2C9-EB3F-81FE-B369-898166C6A388}"/>
              </a:ext>
            </a:extLst>
          </p:cNvPr>
          <p:cNvSpPr/>
          <p:nvPr/>
        </p:nvSpPr>
        <p:spPr>
          <a:xfrm>
            <a:off x="8869846" y="2796914"/>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2007D99-8EEF-D44D-85AD-61DCD44C365B}"/>
              </a:ext>
            </a:extLst>
          </p:cNvPr>
          <p:cNvSpPr txBox="1"/>
          <p:nvPr/>
        </p:nvSpPr>
        <p:spPr>
          <a:xfrm>
            <a:off x="9039152" y="2471563"/>
            <a:ext cx="968328"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9" name="Straight Arrow Connector 58">
            <a:extLst>
              <a:ext uri="{FF2B5EF4-FFF2-40B4-BE49-F238E27FC236}">
                <a16:creationId xmlns:a16="http://schemas.microsoft.com/office/drawing/2014/main" id="{C98D5873-17FB-D3F7-E14A-B1B2271CF104}"/>
              </a:ext>
            </a:extLst>
          </p:cNvPr>
          <p:cNvCxnSpPr>
            <a:cxnSpLocks/>
          </p:cNvCxnSpPr>
          <p:nvPr/>
        </p:nvCxnSpPr>
        <p:spPr>
          <a:xfrm>
            <a:off x="9462989" y="3211749"/>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46E5EC8C-1370-47E2-3FE8-8037A28A4B76}"/>
              </a:ext>
            </a:extLst>
          </p:cNvPr>
          <p:cNvSpPr txBox="1"/>
          <p:nvPr/>
        </p:nvSpPr>
        <p:spPr>
          <a:xfrm>
            <a:off x="9126034" y="3818665"/>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67" name="TextBox 66">
            <a:extLst>
              <a:ext uri="{FF2B5EF4-FFF2-40B4-BE49-F238E27FC236}">
                <a16:creationId xmlns:a16="http://schemas.microsoft.com/office/drawing/2014/main" id="{91C78003-D8CC-D4AE-52B0-6FE53CED6876}"/>
              </a:ext>
            </a:extLst>
          </p:cNvPr>
          <p:cNvSpPr txBox="1"/>
          <p:nvPr/>
        </p:nvSpPr>
        <p:spPr>
          <a:xfrm>
            <a:off x="8931489" y="2858510"/>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68" name="TextBox 67">
            <a:extLst>
              <a:ext uri="{FF2B5EF4-FFF2-40B4-BE49-F238E27FC236}">
                <a16:creationId xmlns:a16="http://schemas.microsoft.com/office/drawing/2014/main" id="{8CAAB3A2-AB8F-4E54-2EDB-5936C870334B}"/>
              </a:ext>
            </a:extLst>
          </p:cNvPr>
          <p:cNvSpPr txBox="1"/>
          <p:nvPr/>
        </p:nvSpPr>
        <p:spPr>
          <a:xfrm>
            <a:off x="8946883" y="3485595"/>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69" name="TextBox 68">
            <a:extLst>
              <a:ext uri="{FF2B5EF4-FFF2-40B4-BE49-F238E27FC236}">
                <a16:creationId xmlns:a16="http://schemas.microsoft.com/office/drawing/2014/main" id="{0D26CB83-E390-4004-4FAA-BCC72CDE4087}"/>
              </a:ext>
            </a:extLst>
          </p:cNvPr>
          <p:cNvSpPr txBox="1"/>
          <p:nvPr/>
        </p:nvSpPr>
        <p:spPr>
          <a:xfrm>
            <a:off x="10141238" y="3066780"/>
            <a:ext cx="280896"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70" name="Rectangle 69">
            <a:extLst>
              <a:ext uri="{FF2B5EF4-FFF2-40B4-BE49-F238E27FC236}">
                <a16:creationId xmlns:a16="http://schemas.microsoft.com/office/drawing/2014/main" id="{5C352B84-CD35-2223-9A3E-1A34299C0E84}"/>
              </a:ext>
            </a:extLst>
          </p:cNvPr>
          <p:cNvSpPr/>
          <p:nvPr/>
        </p:nvSpPr>
        <p:spPr>
          <a:xfrm>
            <a:off x="10520776" y="2550868"/>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ACA38A0-E709-2BE3-64AB-AC5641105961}"/>
              </a:ext>
            </a:extLst>
          </p:cNvPr>
          <p:cNvSpPr txBox="1"/>
          <p:nvPr/>
        </p:nvSpPr>
        <p:spPr>
          <a:xfrm>
            <a:off x="10607158" y="2515543"/>
            <a:ext cx="1248071" cy="369332"/>
          </a:xfrm>
          <a:prstGeom prst="rect">
            <a:avLst/>
          </a:prstGeom>
          <a:noFill/>
        </p:spPr>
        <p:txBody>
          <a:bodyPr wrap="square" rtlCol="0">
            <a:spAutoFit/>
          </a:bodyPr>
          <a:lstStyle/>
          <a:p>
            <a:r>
              <a:rPr lang="en-US" b="1" dirty="0">
                <a:cs typeface="Times New Roman" panose="02020603050405020304" pitchFamily="18" charset="0"/>
              </a:rPr>
              <a:t>Vault 29</a:t>
            </a:r>
          </a:p>
        </p:txBody>
      </p:sp>
      <p:cxnSp>
        <p:nvCxnSpPr>
          <p:cNvPr id="72" name="Straight Arrow Connector 71">
            <a:extLst>
              <a:ext uri="{FF2B5EF4-FFF2-40B4-BE49-F238E27FC236}">
                <a16:creationId xmlns:a16="http://schemas.microsoft.com/office/drawing/2014/main" id="{9887AD6F-7F64-0996-7741-C4124238C43F}"/>
              </a:ext>
            </a:extLst>
          </p:cNvPr>
          <p:cNvCxnSpPr>
            <a:cxnSpLocks/>
          </p:cNvCxnSpPr>
          <p:nvPr/>
        </p:nvCxnSpPr>
        <p:spPr>
          <a:xfrm>
            <a:off x="11113919" y="3247074"/>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E0458FE2-E8C9-0281-C88B-DA1521C18423}"/>
              </a:ext>
            </a:extLst>
          </p:cNvPr>
          <p:cNvSpPr txBox="1"/>
          <p:nvPr/>
        </p:nvSpPr>
        <p:spPr>
          <a:xfrm>
            <a:off x="10749516" y="3865824"/>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29</a:t>
            </a:r>
          </a:p>
        </p:txBody>
      </p:sp>
      <p:sp>
        <p:nvSpPr>
          <p:cNvPr id="76" name="TextBox 75">
            <a:extLst>
              <a:ext uri="{FF2B5EF4-FFF2-40B4-BE49-F238E27FC236}">
                <a16:creationId xmlns:a16="http://schemas.microsoft.com/office/drawing/2014/main" id="{089A6C11-8026-8EF1-8AE1-EAE8B55B7304}"/>
              </a:ext>
            </a:extLst>
          </p:cNvPr>
          <p:cNvSpPr txBox="1"/>
          <p:nvPr/>
        </p:nvSpPr>
        <p:spPr>
          <a:xfrm>
            <a:off x="10607158" y="2893590"/>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77" name="TextBox 76">
            <a:extLst>
              <a:ext uri="{FF2B5EF4-FFF2-40B4-BE49-F238E27FC236}">
                <a16:creationId xmlns:a16="http://schemas.microsoft.com/office/drawing/2014/main" id="{9F1F2F1F-F532-E0B1-07F9-7C3AFBA0934E}"/>
              </a:ext>
            </a:extLst>
          </p:cNvPr>
          <p:cNvSpPr txBox="1"/>
          <p:nvPr/>
        </p:nvSpPr>
        <p:spPr>
          <a:xfrm>
            <a:off x="10596390" y="3512417"/>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cxnSp>
        <p:nvCxnSpPr>
          <p:cNvPr id="84" name="Straight Connector 83">
            <a:extLst>
              <a:ext uri="{FF2B5EF4-FFF2-40B4-BE49-F238E27FC236}">
                <a16:creationId xmlns:a16="http://schemas.microsoft.com/office/drawing/2014/main" id="{D18CE8E5-BB7E-94F0-473C-5CB43845FFCA}"/>
              </a:ext>
            </a:extLst>
          </p:cNvPr>
          <p:cNvCxnSpPr>
            <a:cxnSpLocks/>
          </p:cNvCxnSpPr>
          <p:nvPr/>
        </p:nvCxnSpPr>
        <p:spPr>
          <a:xfrm flipV="1">
            <a:off x="7992018" y="2509782"/>
            <a:ext cx="857757" cy="1135372"/>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1A3233C9-C61B-9B3E-F690-3A950D3AF6A2}"/>
              </a:ext>
            </a:extLst>
          </p:cNvPr>
          <p:cNvCxnSpPr>
            <a:cxnSpLocks/>
          </p:cNvCxnSpPr>
          <p:nvPr/>
        </p:nvCxnSpPr>
        <p:spPr>
          <a:xfrm>
            <a:off x="7992018" y="4038848"/>
            <a:ext cx="823601" cy="222231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64" name="Rectangle 163">
            <a:extLst>
              <a:ext uri="{FF2B5EF4-FFF2-40B4-BE49-F238E27FC236}">
                <a16:creationId xmlns:a16="http://schemas.microsoft.com/office/drawing/2014/main" id="{5C8B284A-3AD7-133B-AB3F-670E4F0E1019}"/>
              </a:ext>
            </a:extLst>
          </p:cNvPr>
          <p:cNvSpPr/>
          <p:nvPr/>
        </p:nvSpPr>
        <p:spPr>
          <a:xfrm>
            <a:off x="10526893" y="4864672"/>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D5A9CF4-F6D9-0834-36B8-9728CF1284E6}"/>
              </a:ext>
            </a:extLst>
          </p:cNvPr>
          <p:cNvSpPr/>
          <p:nvPr/>
        </p:nvSpPr>
        <p:spPr>
          <a:xfrm>
            <a:off x="8869846" y="453039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CFF5982-97CD-B610-0DE5-A5CFEA041440}"/>
              </a:ext>
            </a:extLst>
          </p:cNvPr>
          <p:cNvSpPr/>
          <p:nvPr/>
        </p:nvSpPr>
        <p:spPr>
          <a:xfrm>
            <a:off x="8869846" y="4811765"/>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5EB6D5D2-22A8-E252-B574-80188C041080}"/>
              </a:ext>
            </a:extLst>
          </p:cNvPr>
          <p:cNvSpPr txBox="1"/>
          <p:nvPr/>
        </p:nvSpPr>
        <p:spPr>
          <a:xfrm>
            <a:off x="8961095" y="4486414"/>
            <a:ext cx="1155266" cy="369332"/>
          </a:xfrm>
          <a:prstGeom prst="rect">
            <a:avLst/>
          </a:prstGeom>
          <a:noFill/>
        </p:spPr>
        <p:txBody>
          <a:bodyPr wrap="square" rtlCol="0">
            <a:spAutoFit/>
          </a:bodyPr>
          <a:lstStyle/>
          <a:p>
            <a:r>
              <a:rPr lang="en-US" b="1" dirty="0">
                <a:cs typeface="Times New Roman" panose="02020603050405020304" pitchFamily="18" charset="0"/>
              </a:rPr>
              <a:t>Vault 30</a:t>
            </a:r>
          </a:p>
        </p:txBody>
      </p:sp>
      <p:cxnSp>
        <p:nvCxnSpPr>
          <p:cNvPr id="168" name="Straight Arrow Connector 167">
            <a:extLst>
              <a:ext uri="{FF2B5EF4-FFF2-40B4-BE49-F238E27FC236}">
                <a16:creationId xmlns:a16="http://schemas.microsoft.com/office/drawing/2014/main" id="{A100A78E-A326-C40D-9646-09F65197CB51}"/>
              </a:ext>
            </a:extLst>
          </p:cNvPr>
          <p:cNvCxnSpPr>
            <a:cxnSpLocks/>
          </p:cNvCxnSpPr>
          <p:nvPr/>
        </p:nvCxnSpPr>
        <p:spPr>
          <a:xfrm>
            <a:off x="9412350" y="5226111"/>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0" name="TextBox 169">
            <a:extLst>
              <a:ext uri="{FF2B5EF4-FFF2-40B4-BE49-F238E27FC236}">
                <a16:creationId xmlns:a16="http://schemas.microsoft.com/office/drawing/2014/main" id="{0687E76F-CE6F-CA8F-F138-DFFAC33DDA07}"/>
              </a:ext>
            </a:extLst>
          </p:cNvPr>
          <p:cNvSpPr txBox="1"/>
          <p:nvPr/>
        </p:nvSpPr>
        <p:spPr>
          <a:xfrm>
            <a:off x="9109338" y="5837968"/>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30</a:t>
            </a:r>
          </a:p>
        </p:txBody>
      </p:sp>
      <p:sp>
        <p:nvSpPr>
          <p:cNvPr id="172" name="TextBox 171">
            <a:extLst>
              <a:ext uri="{FF2B5EF4-FFF2-40B4-BE49-F238E27FC236}">
                <a16:creationId xmlns:a16="http://schemas.microsoft.com/office/drawing/2014/main" id="{E08F9227-6655-2ADD-A851-8C666BC862A8}"/>
              </a:ext>
            </a:extLst>
          </p:cNvPr>
          <p:cNvSpPr txBox="1"/>
          <p:nvPr/>
        </p:nvSpPr>
        <p:spPr>
          <a:xfrm>
            <a:off x="8931489" y="4873361"/>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73" name="TextBox 172">
            <a:extLst>
              <a:ext uri="{FF2B5EF4-FFF2-40B4-BE49-F238E27FC236}">
                <a16:creationId xmlns:a16="http://schemas.microsoft.com/office/drawing/2014/main" id="{CFB49E88-27D8-60A1-5FA5-3368A1C6D827}"/>
              </a:ext>
            </a:extLst>
          </p:cNvPr>
          <p:cNvSpPr txBox="1"/>
          <p:nvPr/>
        </p:nvSpPr>
        <p:spPr>
          <a:xfrm>
            <a:off x="8930187" y="5504898"/>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5" name="Rectangle 174">
            <a:extLst>
              <a:ext uri="{FF2B5EF4-FFF2-40B4-BE49-F238E27FC236}">
                <a16:creationId xmlns:a16="http://schemas.microsoft.com/office/drawing/2014/main" id="{E2CD030F-E570-A28E-15A1-CA78F04BC6ED}"/>
              </a:ext>
            </a:extLst>
          </p:cNvPr>
          <p:cNvSpPr/>
          <p:nvPr/>
        </p:nvSpPr>
        <p:spPr>
          <a:xfrm>
            <a:off x="10520776" y="4565719"/>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6A9DC7DC-E796-BFFE-372A-1B71236E3D7D}"/>
              </a:ext>
            </a:extLst>
          </p:cNvPr>
          <p:cNvSpPr txBox="1"/>
          <p:nvPr/>
        </p:nvSpPr>
        <p:spPr>
          <a:xfrm>
            <a:off x="10607158" y="4530394"/>
            <a:ext cx="1248071"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177" name="Straight Arrow Connector 176">
            <a:extLst>
              <a:ext uri="{FF2B5EF4-FFF2-40B4-BE49-F238E27FC236}">
                <a16:creationId xmlns:a16="http://schemas.microsoft.com/office/drawing/2014/main" id="{8946C47D-F973-F171-FF29-657ADD4276F5}"/>
              </a:ext>
            </a:extLst>
          </p:cNvPr>
          <p:cNvCxnSpPr>
            <a:cxnSpLocks/>
          </p:cNvCxnSpPr>
          <p:nvPr/>
        </p:nvCxnSpPr>
        <p:spPr>
          <a:xfrm>
            <a:off x="11063280" y="5261436"/>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9" name="TextBox 178">
            <a:extLst>
              <a:ext uri="{FF2B5EF4-FFF2-40B4-BE49-F238E27FC236}">
                <a16:creationId xmlns:a16="http://schemas.microsoft.com/office/drawing/2014/main" id="{8449977D-2789-1AB6-E213-B691FA9BC8F8}"/>
              </a:ext>
            </a:extLst>
          </p:cNvPr>
          <p:cNvSpPr txBox="1"/>
          <p:nvPr/>
        </p:nvSpPr>
        <p:spPr>
          <a:xfrm>
            <a:off x="10732820" y="5861719"/>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181" name="TextBox 180">
            <a:extLst>
              <a:ext uri="{FF2B5EF4-FFF2-40B4-BE49-F238E27FC236}">
                <a16:creationId xmlns:a16="http://schemas.microsoft.com/office/drawing/2014/main" id="{3ADA6EB4-6F90-7388-FCB8-313FB0E630BE}"/>
              </a:ext>
            </a:extLst>
          </p:cNvPr>
          <p:cNvSpPr txBox="1"/>
          <p:nvPr/>
        </p:nvSpPr>
        <p:spPr>
          <a:xfrm>
            <a:off x="10607158" y="4908441"/>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82" name="TextBox 181">
            <a:extLst>
              <a:ext uri="{FF2B5EF4-FFF2-40B4-BE49-F238E27FC236}">
                <a16:creationId xmlns:a16="http://schemas.microsoft.com/office/drawing/2014/main" id="{160C58A2-44A2-DE5D-98BB-9C3CAA0BE102}"/>
              </a:ext>
            </a:extLst>
          </p:cNvPr>
          <p:cNvSpPr txBox="1"/>
          <p:nvPr/>
        </p:nvSpPr>
        <p:spPr>
          <a:xfrm>
            <a:off x="10579694" y="5537112"/>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91" name="Rectangle 190">
            <a:extLst>
              <a:ext uri="{FF2B5EF4-FFF2-40B4-BE49-F238E27FC236}">
                <a16:creationId xmlns:a16="http://schemas.microsoft.com/office/drawing/2014/main" id="{22FDF270-1FEF-996C-55ED-65331DAB6D9C}"/>
              </a:ext>
            </a:extLst>
          </p:cNvPr>
          <p:cNvSpPr/>
          <p:nvPr/>
        </p:nvSpPr>
        <p:spPr>
          <a:xfrm>
            <a:off x="8824521" y="2509782"/>
            <a:ext cx="2880951" cy="37735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C6D3F9E-A9CC-4FC4-0371-8F526D70BA30}"/>
              </a:ext>
            </a:extLst>
          </p:cNvPr>
          <p:cNvSpPr/>
          <p:nvPr/>
        </p:nvSpPr>
        <p:spPr>
          <a:xfrm>
            <a:off x="5764495" y="4649345"/>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281BA43-5422-BDCF-EDB3-A7A333854FF2}"/>
              </a:ext>
            </a:extLst>
          </p:cNvPr>
          <p:cNvSpPr/>
          <p:nvPr/>
        </p:nvSpPr>
        <p:spPr>
          <a:xfrm>
            <a:off x="7904637" y="358223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8ABE10C-D907-C55F-180E-19436D6B4473}"/>
              </a:ext>
            </a:extLst>
          </p:cNvPr>
          <p:cNvSpPr/>
          <p:nvPr/>
        </p:nvSpPr>
        <p:spPr>
          <a:xfrm>
            <a:off x="4884586" y="465473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DAE7D44-8958-E52A-1E7E-C688B23B610E}"/>
              </a:ext>
            </a:extLst>
          </p:cNvPr>
          <p:cNvSpPr/>
          <p:nvPr/>
        </p:nvSpPr>
        <p:spPr>
          <a:xfrm>
            <a:off x="6989055" y="465265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3373A3B-C23A-1A63-7C88-3ADAEDD19858}"/>
              </a:ext>
            </a:extLst>
          </p:cNvPr>
          <p:cNvSpPr/>
          <p:nvPr/>
        </p:nvSpPr>
        <p:spPr>
          <a:xfrm>
            <a:off x="4883844" y="542201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C205384-7A59-B56A-8A77-3AA7F580D7DE}"/>
              </a:ext>
            </a:extLst>
          </p:cNvPr>
          <p:cNvSpPr/>
          <p:nvPr/>
        </p:nvSpPr>
        <p:spPr>
          <a:xfrm>
            <a:off x="7873254" y="542715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90B61AE3-0D6C-68E8-A831-7E02017FC4BB}"/>
              </a:ext>
            </a:extLst>
          </p:cNvPr>
          <p:cNvSpPr/>
          <p:nvPr/>
        </p:nvSpPr>
        <p:spPr>
          <a:xfrm>
            <a:off x="4883843" y="283686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4F729F69-295E-1466-B41C-26213D6B3D93}"/>
              </a:ext>
            </a:extLst>
          </p:cNvPr>
          <p:cNvSpPr/>
          <p:nvPr/>
        </p:nvSpPr>
        <p:spPr>
          <a:xfrm>
            <a:off x="7016771" y="3585193"/>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C4897DF-EED3-3487-6A41-9CF193FBBF85}"/>
              </a:ext>
            </a:extLst>
          </p:cNvPr>
          <p:cNvSpPr/>
          <p:nvPr/>
        </p:nvSpPr>
        <p:spPr>
          <a:xfrm>
            <a:off x="7894882" y="465001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DA720265-2D5D-0A84-C7DF-B37B81C59F98}"/>
              </a:ext>
            </a:extLst>
          </p:cNvPr>
          <p:cNvSpPr/>
          <p:nvPr/>
        </p:nvSpPr>
        <p:spPr>
          <a:xfrm>
            <a:off x="7843029" y="282904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876A6515-B8D3-1839-06A9-738760B0E94B}"/>
              </a:ext>
            </a:extLst>
          </p:cNvPr>
          <p:cNvSpPr/>
          <p:nvPr/>
        </p:nvSpPr>
        <p:spPr>
          <a:xfrm>
            <a:off x="5762497" y="543160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14DA6203-2D77-6F9A-1148-08420084F719}"/>
              </a:ext>
            </a:extLst>
          </p:cNvPr>
          <p:cNvSpPr/>
          <p:nvPr/>
        </p:nvSpPr>
        <p:spPr>
          <a:xfrm>
            <a:off x="4849135" y="357295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70F7B3F7-456D-1416-38E0-63B414A7F4A6}"/>
              </a:ext>
            </a:extLst>
          </p:cNvPr>
          <p:cNvSpPr/>
          <p:nvPr/>
        </p:nvSpPr>
        <p:spPr>
          <a:xfrm>
            <a:off x="6947011" y="542715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B4EA686-3F71-E264-7A90-5477B35838A6}"/>
              </a:ext>
            </a:extLst>
          </p:cNvPr>
          <p:cNvSpPr/>
          <p:nvPr/>
        </p:nvSpPr>
        <p:spPr>
          <a:xfrm>
            <a:off x="6994608" y="284106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CEA96C35-EDC4-3DAA-2C61-24588391EEE0}"/>
              </a:ext>
            </a:extLst>
          </p:cNvPr>
          <p:cNvSpPr/>
          <p:nvPr/>
        </p:nvSpPr>
        <p:spPr>
          <a:xfrm>
            <a:off x="5777965" y="3570167"/>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92F1729E-C479-51E6-A912-4001037B26F3}"/>
              </a:ext>
            </a:extLst>
          </p:cNvPr>
          <p:cNvSpPr/>
          <p:nvPr/>
        </p:nvSpPr>
        <p:spPr>
          <a:xfrm>
            <a:off x="5764495" y="283443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5764F20-2550-DFDA-0301-A82449E230AE}"/>
              </a:ext>
            </a:extLst>
          </p:cNvPr>
          <p:cNvSpPr/>
          <p:nvPr/>
        </p:nvSpPr>
        <p:spPr>
          <a:xfrm>
            <a:off x="9747750" y="395211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D33934B-956B-4525-EB75-EAF1BA9A2999}"/>
              </a:ext>
            </a:extLst>
          </p:cNvPr>
          <p:cNvSpPr/>
          <p:nvPr/>
        </p:nvSpPr>
        <p:spPr>
          <a:xfrm>
            <a:off x="10419366" y="3972675"/>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itle 1">
            <a:extLst>
              <a:ext uri="{FF2B5EF4-FFF2-40B4-BE49-F238E27FC236}">
                <a16:creationId xmlns:a16="http://schemas.microsoft.com/office/drawing/2014/main" id="{ECF20878-068B-7D14-8737-C4EAFA7C4C24}"/>
              </a:ext>
            </a:extLst>
          </p:cNvPr>
          <p:cNvSpPr txBox="1">
            <a:spLocks/>
          </p:cNvSpPr>
          <p:nvPr/>
        </p:nvSpPr>
        <p:spPr>
          <a:xfrm>
            <a:off x="0" y="-183055"/>
            <a:ext cx="1218037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solidFill>
                <a:latin typeface="+mj-lt"/>
                <a:ea typeface="+mj-ea"/>
                <a:cs typeface="+mj-cs"/>
              </a:defRPr>
            </a:lvl1pPr>
          </a:lstStyle>
          <a:p>
            <a:r>
              <a:rPr lang="en-US" dirty="0">
                <a:latin typeface="+mn-lt"/>
              </a:rPr>
              <a:t>Observation: Fewer cores cause minimal slowdown</a:t>
            </a:r>
          </a:p>
        </p:txBody>
      </p:sp>
    </p:spTree>
    <p:custDataLst>
      <p:tags r:id="rId1"/>
    </p:custDataLst>
    <p:extLst>
      <p:ext uri="{BB962C8B-B14F-4D97-AF65-F5344CB8AC3E}">
        <p14:creationId xmlns:p14="http://schemas.microsoft.com/office/powerpoint/2010/main" val="2974326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Page table walk overhead</a:t>
            </a:r>
          </a:p>
        </p:txBody>
      </p:sp>
      <p:sp>
        <p:nvSpPr>
          <p:cNvPr id="4" name="TextBox 3">
            <a:extLst>
              <a:ext uri="{FF2B5EF4-FFF2-40B4-BE49-F238E27FC236}">
                <a16:creationId xmlns:a16="http://schemas.microsoft.com/office/drawing/2014/main" id="{CDFD63BB-BA83-4F47-A7B9-74B93D7E0B1D}"/>
              </a:ext>
            </a:extLst>
          </p:cNvPr>
          <p:cNvSpPr txBox="1"/>
          <p:nvPr/>
        </p:nvSpPr>
        <p:spPr>
          <a:xfrm>
            <a:off x="0" y="1041715"/>
            <a:ext cx="12192000" cy="861774"/>
          </a:xfrm>
          <a:prstGeom prst="rect">
            <a:avLst/>
          </a:prstGeom>
          <a:noFill/>
        </p:spPr>
        <p:txBody>
          <a:bodyPr wrap="square" rtlCol="0">
            <a:spAutoFit/>
          </a:bodyPr>
          <a:lstStyle/>
          <a:p>
            <a:pPr marL="342900" indent="-342900">
              <a:buFont typeface="Arial" panose="020B0604020202020204" pitchFamily="34" charset="0"/>
              <a:buChar char="•"/>
            </a:pPr>
            <a:r>
              <a:rPr lang="en-US" sz="2500" dirty="0"/>
              <a:t>Observation: PIM suitable programs feature high parallelism and manifest as independent loops that can be assigned to different cores and be executed in parallel</a:t>
            </a:r>
          </a:p>
        </p:txBody>
      </p:sp>
      <p:sp>
        <p:nvSpPr>
          <p:cNvPr id="5" name="TextBox 4">
            <a:extLst>
              <a:ext uri="{FF2B5EF4-FFF2-40B4-BE49-F238E27FC236}">
                <a16:creationId xmlns:a16="http://schemas.microsoft.com/office/drawing/2014/main" id="{4E00B4C8-1D20-A68E-21D8-92CFF940D608}"/>
              </a:ext>
            </a:extLst>
          </p:cNvPr>
          <p:cNvSpPr txBox="1"/>
          <p:nvPr/>
        </p:nvSpPr>
        <p:spPr>
          <a:xfrm>
            <a:off x="-15061" y="1944048"/>
            <a:ext cx="12192000"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Observation: Reduction in throughput has minimal impact on performance  </a:t>
            </a:r>
          </a:p>
        </p:txBody>
      </p:sp>
      <p:pic>
        <p:nvPicPr>
          <p:cNvPr id="6" name="Picture 5">
            <a:extLst>
              <a:ext uri="{FF2B5EF4-FFF2-40B4-BE49-F238E27FC236}">
                <a16:creationId xmlns:a16="http://schemas.microsoft.com/office/drawing/2014/main" id="{7397396F-47DB-A363-A8F6-D2A335934EB9}"/>
              </a:ext>
            </a:extLst>
          </p:cNvPr>
          <p:cNvPicPr>
            <a:picLocks noChangeAspect="1"/>
          </p:cNvPicPr>
          <p:nvPr/>
        </p:nvPicPr>
        <p:blipFill rotWithShape="1">
          <a:blip r:embed="rId4"/>
          <a:srcRect t="8527" b="3051"/>
          <a:stretch/>
        </p:blipFill>
        <p:spPr>
          <a:xfrm>
            <a:off x="1300976" y="2606040"/>
            <a:ext cx="7772400" cy="3440430"/>
          </a:xfrm>
          <a:prstGeom prst="rect">
            <a:avLst/>
          </a:prstGeom>
        </p:spPr>
      </p:pic>
    </p:spTree>
    <p:custDataLst>
      <p:tags r:id="rId1"/>
    </p:custDataLst>
    <p:extLst>
      <p:ext uri="{BB962C8B-B14F-4D97-AF65-F5344CB8AC3E}">
        <p14:creationId xmlns:p14="http://schemas.microsoft.com/office/powerpoint/2010/main" val="37121581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9D25DD-0B26-08AA-4D8D-0A03C399EC82}"/>
              </a:ext>
            </a:extLst>
          </p:cNvPr>
          <p:cNvPicPr>
            <a:picLocks noChangeAspect="1"/>
          </p:cNvPicPr>
          <p:nvPr/>
        </p:nvPicPr>
        <p:blipFill rotWithShape="1">
          <a:blip r:embed="rId4"/>
          <a:srcRect t="8527" b="3051"/>
          <a:stretch/>
        </p:blipFill>
        <p:spPr>
          <a:xfrm>
            <a:off x="1300976" y="2606040"/>
            <a:ext cx="7772400" cy="3440430"/>
          </a:xfrm>
          <a:prstGeom prst="rect">
            <a:avLst/>
          </a:prstGeom>
        </p:spPr>
      </p:pic>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Page table walk overhead</a:t>
            </a:r>
          </a:p>
        </p:txBody>
      </p:sp>
      <p:sp>
        <p:nvSpPr>
          <p:cNvPr id="4" name="TextBox 3">
            <a:extLst>
              <a:ext uri="{FF2B5EF4-FFF2-40B4-BE49-F238E27FC236}">
                <a16:creationId xmlns:a16="http://schemas.microsoft.com/office/drawing/2014/main" id="{CDFD63BB-BA83-4F47-A7B9-74B93D7E0B1D}"/>
              </a:ext>
            </a:extLst>
          </p:cNvPr>
          <p:cNvSpPr txBox="1"/>
          <p:nvPr/>
        </p:nvSpPr>
        <p:spPr>
          <a:xfrm>
            <a:off x="0" y="1041715"/>
            <a:ext cx="12192000" cy="861774"/>
          </a:xfrm>
          <a:prstGeom prst="rect">
            <a:avLst/>
          </a:prstGeom>
          <a:noFill/>
        </p:spPr>
        <p:txBody>
          <a:bodyPr wrap="square" rtlCol="0">
            <a:spAutoFit/>
          </a:bodyPr>
          <a:lstStyle/>
          <a:p>
            <a:pPr marL="342900" indent="-342900">
              <a:buFont typeface="Arial" panose="020B0604020202020204" pitchFamily="34" charset="0"/>
              <a:buChar char="•"/>
            </a:pPr>
            <a:r>
              <a:rPr lang="en-US" sz="2500" dirty="0"/>
              <a:t>Observation: PIM suitable programs feature high parallelism and manifest as independent loops that can be assigned to different cores and be executed in parallel</a:t>
            </a:r>
          </a:p>
        </p:txBody>
      </p:sp>
      <p:sp>
        <p:nvSpPr>
          <p:cNvPr id="5" name="TextBox 4">
            <a:extLst>
              <a:ext uri="{FF2B5EF4-FFF2-40B4-BE49-F238E27FC236}">
                <a16:creationId xmlns:a16="http://schemas.microsoft.com/office/drawing/2014/main" id="{4E00B4C8-1D20-A68E-21D8-92CFF940D608}"/>
              </a:ext>
            </a:extLst>
          </p:cNvPr>
          <p:cNvSpPr txBox="1"/>
          <p:nvPr/>
        </p:nvSpPr>
        <p:spPr>
          <a:xfrm>
            <a:off x="-15061" y="1944048"/>
            <a:ext cx="12192000"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Observation: Reduction in throughput has minimal impact on performance  </a:t>
            </a:r>
          </a:p>
        </p:txBody>
      </p:sp>
      <p:sp>
        <p:nvSpPr>
          <p:cNvPr id="79" name="Right Arrow 78">
            <a:extLst>
              <a:ext uri="{FF2B5EF4-FFF2-40B4-BE49-F238E27FC236}">
                <a16:creationId xmlns:a16="http://schemas.microsoft.com/office/drawing/2014/main" id="{5A357400-F619-6324-2F25-059D0D896E31}"/>
              </a:ext>
            </a:extLst>
          </p:cNvPr>
          <p:cNvSpPr/>
          <p:nvPr/>
        </p:nvSpPr>
        <p:spPr>
          <a:xfrm rot="161241">
            <a:off x="4450694" y="3863639"/>
            <a:ext cx="3532280" cy="519693"/>
          </a:xfrm>
          <a:prstGeom prst="rightArrow">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890523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F6ED19-9429-1126-FFF1-55295A662D9A}"/>
              </a:ext>
            </a:extLst>
          </p:cNvPr>
          <p:cNvPicPr>
            <a:picLocks noChangeAspect="1"/>
          </p:cNvPicPr>
          <p:nvPr/>
        </p:nvPicPr>
        <p:blipFill rotWithShape="1">
          <a:blip r:embed="rId4"/>
          <a:srcRect t="8527" b="3051"/>
          <a:stretch/>
        </p:blipFill>
        <p:spPr>
          <a:xfrm>
            <a:off x="1300976" y="2606040"/>
            <a:ext cx="7772400" cy="3440430"/>
          </a:xfrm>
          <a:prstGeom prst="rect">
            <a:avLst/>
          </a:prstGeom>
        </p:spPr>
      </p:pic>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Page table walk overhead</a:t>
            </a:r>
          </a:p>
        </p:txBody>
      </p:sp>
      <p:sp>
        <p:nvSpPr>
          <p:cNvPr id="4" name="TextBox 3">
            <a:extLst>
              <a:ext uri="{FF2B5EF4-FFF2-40B4-BE49-F238E27FC236}">
                <a16:creationId xmlns:a16="http://schemas.microsoft.com/office/drawing/2014/main" id="{CDFD63BB-BA83-4F47-A7B9-74B93D7E0B1D}"/>
              </a:ext>
            </a:extLst>
          </p:cNvPr>
          <p:cNvSpPr txBox="1"/>
          <p:nvPr/>
        </p:nvSpPr>
        <p:spPr>
          <a:xfrm>
            <a:off x="0" y="1041715"/>
            <a:ext cx="12192000" cy="861774"/>
          </a:xfrm>
          <a:prstGeom prst="rect">
            <a:avLst/>
          </a:prstGeom>
          <a:noFill/>
        </p:spPr>
        <p:txBody>
          <a:bodyPr wrap="square" rtlCol="0">
            <a:spAutoFit/>
          </a:bodyPr>
          <a:lstStyle/>
          <a:p>
            <a:pPr marL="342900" indent="-342900">
              <a:buFont typeface="Arial" panose="020B0604020202020204" pitchFamily="34" charset="0"/>
              <a:buChar char="•"/>
            </a:pPr>
            <a:r>
              <a:rPr lang="en-US" sz="2500" dirty="0"/>
              <a:t>Observation: PIM suitable programs feature high parallelism and manifest as independent loops that can be assigned to different cores and be executed in parallel</a:t>
            </a:r>
          </a:p>
        </p:txBody>
      </p:sp>
      <p:sp>
        <p:nvSpPr>
          <p:cNvPr id="5" name="TextBox 4">
            <a:extLst>
              <a:ext uri="{FF2B5EF4-FFF2-40B4-BE49-F238E27FC236}">
                <a16:creationId xmlns:a16="http://schemas.microsoft.com/office/drawing/2014/main" id="{4E00B4C8-1D20-A68E-21D8-92CFF940D608}"/>
              </a:ext>
            </a:extLst>
          </p:cNvPr>
          <p:cNvSpPr txBox="1"/>
          <p:nvPr/>
        </p:nvSpPr>
        <p:spPr>
          <a:xfrm>
            <a:off x="-15061" y="1944048"/>
            <a:ext cx="12192000" cy="477054"/>
          </a:xfrm>
          <a:prstGeom prst="rect">
            <a:avLst/>
          </a:prstGeom>
          <a:noFill/>
        </p:spPr>
        <p:txBody>
          <a:bodyPr wrap="square" rtlCol="0">
            <a:spAutoFit/>
          </a:bodyPr>
          <a:lstStyle/>
          <a:p>
            <a:pPr marL="342900" indent="-342900">
              <a:buFont typeface="Arial" panose="020B0604020202020204" pitchFamily="34" charset="0"/>
              <a:buChar char="•"/>
            </a:pPr>
            <a:r>
              <a:rPr lang="en-US" sz="2500" dirty="0"/>
              <a:t>Observation: Reduction in throughput has minimal impact on performance  </a:t>
            </a:r>
          </a:p>
        </p:txBody>
      </p:sp>
      <p:sp>
        <p:nvSpPr>
          <p:cNvPr id="8" name="Rounded Rectangle 7">
            <a:extLst>
              <a:ext uri="{FF2B5EF4-FFF2-40B4-BE49-F238E27FC236}">
                <a16:creationId xmlns:a16="http://schemas.microsoft.com/office/drawing/2014/main" id="{CF7CD522-A853-0D1B-725F-9805B4C646AE}"/>
              </a:ext>
            </a:extLst>
          </p:cNvPr>
          <p:cNvSpPr/>
          <p:nvPr/>
        </p:nvSpPr>
        <p:spPr>
          <a:xfrm>
            <a:off x="0" y="6165500"/>
            <a:ext cx="12192000" cy="692500"/>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a:solidFill>
                  <a:schemeClr val="bg1"/>
                </a:solidFill>
              </a:rPr>
              <a:t>Performance is bottlenecked by the page table walk overhead</a:t>
            </a:r>
          </a:p>
        </p:txBody>
      </p:sp>
      <p:sp>
        <p:nvSpPr>
          <p:cNvPr id="11" name="Up-Down Arrow 10">
            <a:extLst>
              <a:ext uri="{FF2B5EF4-FFF2-40B4-BE49-F238E27FC236}">
                <a16:creationId xmlns:a16="http://schemas.microsoft.com/office/drawing/2014/main" id="{EA7DB7F2-800B-7511-3D28-B6EA1CE0AE6E}"/>
              </a:ext>
            </a:extLst>
          </p:cNvPr>
          <p:cNvSpPr/>
          <p:nvPr/>
        </p:nvSpPr>
        <p:spPr>
          <a:xfrm>
            <a:off x="7403921" y="3335780"/>
            <a:ext cx="445379" cy="684737"/>
          </a:xfrm>
          <a:prstGeom prst="upDownArrow">
            <a:avLst/>
          </a:prstGeom>
          <a:solidFill>
            <a:srgbClr val="FF0000">
              <a:alpha val="4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557111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F21985C6-5814-BA93-C05F-7C550BB6EC80}"/>
              </a:ext>
            </a:extLst>
          </p:cNvPr>
          <p:cNvSpPr/>
          <p:nvPr/>
        </p:nvSpPr>
        <p:spPr>
          <a:xfrm>
            <a:off x="9187532" y="3120515"/>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BB352736-601F-6CB0-BB45-587B2CFB7A23}"/>
              </a:ext>
            </a:extLst>
          </p:cNvPr>
          <p:cNvSpPr/>
          <p:nvPr/>
        </p:nvSpPr>
        <p:spPr>
          <a:xfrm>
            <a:off x="9302692" y="3422486"/>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294C6CC-2BFA-C109-4B61-55A1D0D101CF}"/>
              </a:ext>
            </a:extLst>
          </p:cNvPr>
          <p:cNvSpPr/>
          <p:nvPr/>
        </p:nvSpPr>
        <p:spPr>
          <a:xfrm>
            <a:off x="10838462" y="3119264"/>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a:extLst>
              <a:ext uri="{FF2B5EF4-FFF2-40B4-BE49-F238E27FC236}">
                <a16:creationId xmlns:a16="http://schemas.microsoft.com/office/drawing/2014/main" id="{C877644B-F90A-D337-E1CB-C851975BBAE9}"/>
              </a:ext>
            </a:extLst>
          </p:cNvPr>
          <p:cNvSpPr/>
          <p:nvPr/>
        </p:nvSpPr>
        <p:spPr>
          <a:xfrm>
            <a:off x="10953622" y="3421235"/>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FBD09B62-5775-A182-EEF6-67B795632BAB}"/>
              </a:ext>
            </a:extLst>
          </p:cNvPr>
          <p:cNvSpPr/>
          <p:nvPr/>
        </p:nvSpPr>
        <p:spPr>
          <a:xfrm>
            <a:off x="9170836" y="5222114"/>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11E730A6-CA73-FFED-9B52-02DC534B76D4}"/>
              </a:ext>
            </a:extLst>
          </p:cNvPr>
          <p:cNvSpPr/>
          <p:nvPr/>
        </p:nvSpPr>
        <p:spPr>
          <a:xfrm>
            <a:off x="9307596" y="5524085"/>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270FE841-B4ED-6482-B190-2F8B9CB8D153}"/>
              </a:ext>
            </a:extLst>
          </p:cNvPr>
          <p:cNvSpPr/>
          <p:nvPr/>
        </p:nvSpPr>
        <p:spPr>
          <a:xfrm>
            <a:off x="10821766" y="5243039"/>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ounded Rectangle 179">
            <a:extLst>
              <a:ext uri="{FF2B5EF4-FFF2-40B4-BE49-F238E27FC236}">
                <a16:creationId xmlns:a16="http://schemas.microsoft.com/office/drawing/2014/main" id="{4F8907A3-918F-01D1-F829-4927DBA85EEF}"/>
              </a:ext>
            </a:extLst>
          </p:cNvPr>
          <p:cNvSpPr/>
          <p:nvPr/>
        </p:nvSpPr>
        <p:spPr>
          <a:xfrm>
            <a:off x="10936926" y="5559410"/>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69DEE561-B443-7AD6-16D5-27A2E5A5CE03}"/>
              </a:ext>
            </a:extLst>
          </p:cNvPr>
          <p:cNvSpPr txBox="1"/>
          <p:nvPr/>
        </p:nvSpPr>
        <p:spPr>
          <a:xfrm>
            <a:off x="-13176" y="2120624"/>
            <a:ext cx="3638471" cy="4247317"/>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ourier New" panose="02070309020205020404" pitchFamily="49" charset="0"/>
              </a:rPr>
              <a:t>#pragma </a:t>
            </a:r>
            <a:r>
              <a:rPr lang="en-US" sz="1800" b="0" i="0" u="none" strike="noStrike" dirty="0" err="1">
                <a:solidFill>
                  <a:srgbClr val="000000"/>
                </a:solidFill>
                <a:effectLst/>
                <a:latin typeface="Courier New" panose="02070309020205020404" pitchFamily="49" charset="0"/>
              </a:rPr>
              <a:t>omp</a:t>
            </a:r>
            <a:r>
              <a:rPr lang="en-US" sz="1800" b="0" i="0" u="none" strike="noStrike" dirty="0">
                <a:solidFill>
                  <a:srgbClr val="000000"/>
                </a:solidFill>
                <a:effectLst/>
                <a:latin typeface="Courier New" panose="02070309020205020404" pitchFamily="49" charset="0"/>
              </a:rPr>
              <a:t> parallel for </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for(...)</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p>
          <a:p>
            <a:pPr rtl="0">
              <a:spcBef>
                <a:spcPts val="0"/>
              </a:spcBef>
              <a:spcAft>
                <a:spcPts val="0"/>
              </a:spcAft>
            </a:pPr>
            <a:r>
              <a:rPr lang="en-US" dirty="0">
                <a:solidFill>
                  <a:srgbClr val="000000"/>
                </a:solidFill>
                <a:latin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sum+=x</a:t>
            </a: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for(...)</a:t>
            </a:r>
            <a:endParaRPr lang="en-US" dirty="0"/>
          </a:p>
          <a:p>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a:t>
            </a:r>
          </a:p>
          <a:p>
            <a:r>
              <a:rPr lang="en-US" dirty="0">
                <a:solidFill>
                  <a:srgbClr val="000000"/>
                </a:solidFill>
                <a:latin typeface="Courier New" panose="02070309020205020404" pitchFamily="49" charset="0"/>
                <a:cs typeface="Courier New" panose="02070309020205020404" pitchFamily="49" charset="0"/>
              </a:rPr>
              <a:t>   sum+=x           </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a:t>
            </a: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p:txBody>
      </p:sp>
      <p:cxnSp>
        <p:nvCxnSpPr>
          <p:cNvPr id="87" name="Straight Connector 86">
            <a:extLst>
              <a:ext uri="{FF2B5EF4-FFF2-40B4-BE49-F238E27FC236}">
                <a16:creationId xmlns:a16="http://schemas.microsoft.com/office/drawing/2014/main" id="{1A3233C9-C61B-9B3E-F690-3A950D3AF6A2}"/>
              </a:ext>
            </a:extLst>
          </p:cNvPr>
          <p:cNvCxnSpPr>
            <a:cxnSpLocks/>
          </p:cNvCxnSpPr>
          <p:nvPr/>
        </p:nvCxnSpPr>
        <p:spPr>
          <a:xfrm>
            <a:off x="7610759" y="3692118"/>
            <a:ext cx="1400978" cy="2333518"/>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1024264" cy="1325563"/>
          </a:xfrm>
        </p:spPr>
        <p:txBody>
          <a:bodyPr/>
          <a:lstStyle/>
          <a:p>
            <a:r>
              <a:rPr lang="en-US" dirty="0">
                <a:latin typeface="+mn-lt"/>
              </a:rPr>
              <a:t>Key Idea: </a:t>
            </a:r>
            <a:r>
              <a:rPr lang="en-US" b="0" dirty="0">
                <a:latin typeface="+mn-lt"/>
              </a:rPr>
              <a:t>Pre-translation of page table walks</a:t>
            </a:r>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6785512" y="296468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4671026" y="478894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5517239" y="369817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4301660"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5177946"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4301660"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S1</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 name="矩形">
            <a:extLst>
              <a:ext uri="{FF2B5EF4-FFF2-40B4-BE49-F238E27FC236}">
                <a16:creationId xmlns:a16="http://schemas.microsoft.com/office/drawing/2014/main" id="{4C2843FE-74BB-1F21-BC44-A710A8973CAC}"/>
              </a:ext>
            </a:extLst>
          </p:cNvPr>
          <p:cNvSpPr/>
          <p:nvPr/>
        </p:nvSpPr>
        <p:spPr>
          <a:xfrm>
            <a:off x="5177946"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4664675" y="274554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4683724" y="348013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4480527" y="294039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5363164" y="293404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4664675" y="292769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4671025" y="294039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6403578" y="25773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1" name="矩形">
            <a:extLst>
              <a:ext uri="{FF2B5EF4-FFF2-40B4-BE49-F238E27FC236}">
                <a16:creationId xmlns:a16="http://schemas.microsoft.com/office/drawing/2014/main" id="{8C457A57-7DFD-30B8-36CD-EDECD3844001}"/>
              </a:ext>
            </a:extLst>
          </p:cNvPr>
          <p:cNvSpPr/>
          <p:nvPr/>
        </p:nvSpPr>
        <p:spPr>
          <a:xfrm>
            <a:off x="7282471" y="25724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6403578" y="33043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直线">
            <a:extLst>
              <a:ext uri="{FF2B5EF4-FFF2-40B4-BE49-F238E27FC236}">
                <a16:creationId xmlns:a16="http://schemas.microsoft.com/office/drawing/2014/main" id="{AB8AA74B-67A2-0856-4C5D-F87F2BE6D531}"/>
              </a:ext>
            </a:extLst>
          </p:cNvPr>
          <p:cNvSpPr/>
          <p:nvPr/>
        </p:nvSpPr>
        <p:spPr>
          <a:xfrm>
            <a:off x="6766593" y="276152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 name="直线">
            <a:extLst>
              <a:ext uri="{FF2B5EF4-FFF2-40B4-BE49-F238E27FC236}">
                <a16:creationId xmlns:a16="http://schemas.microsoft.com/office/drawing/2014/main" id="{61B15420-89EF-EA4F-E3B5-67FB833493F3}"/>
              </a:ext>
            </a:extLst>
          </p:cNvPr>
          <p:cNvSpPr/>
          <p:nvPr/>
        </p:nvSpPr>
        <p:spPr>
          <a:xfrm>
            <a:off x="6785642" y="349610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6582445" y="295636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7465082" y="295001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6766591" y="293315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5560011" y="275624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4295411"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5171697"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4295411"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5171697"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4658425" y="458077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4677475" y="531535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4474278" y="477561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5356914" y="476926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4658425" y="476291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6397327" y="44125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7282052" y="44133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6397327" y="514595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7282052" y="51587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6760341" y="459675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6779392" y="530085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6576195" y="479159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7458831" y="478524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6760341" y="477889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6766692" y="479159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5553760" y="532171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4474177" y="367698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7439583" y="368967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5560011" y="366428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2207021" y="3870195"/>
            <a:ext cx="2948305" cy="313186"/>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3822054" y="275913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3822054" y="532834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stCxn id="42" idx="2"/>
            <a:endCxn id="54" idx="1"/>
          </p:cNvCxnSpPr>
          <p:nvPr/>
        </p:nvCxnSpPr>
        <p:spPr>
          <a:xfrm rot="5400000" flipH="1">
            <a:off x="5559321" y="3622795"/>
            <a:ext cx="28732" cy="3785025"/>
          </a:xfrm>
          <a:prstGeom prst="bentConnector3">
            <a:avLst>
              <a:gd name="adj1" fmla="val -795629"/>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7275651" y="33054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a:stCxn id="21" idx="0"/>
            <a:endCxn id="54" idx="3"/>
          </p:cNvCxnSpPr>
          <p:nvPr/>
        </p:nvCxnSpPr>
        <p:spPr>
          <a:xfrm rot="16200000" flipV="1">
            <a:off x="5564009" y="669801"/>
            <a:ext cx="19774" cy="3785444"/>
          </a:xfrm>
          <a:prstGeom prst="bentConnector3">
            <a:avLst>
              <a:gd name="adj1" fmla="val 1156064"/>
            </a:avLst>
          </a:prstGeom>
          <a:noFill/>
          <a:ln w="19050" cap="flat" cmpd="sng">
            <a:solidFill>
              <a:srgbClr val="000000"/>
            </a:solidFill>
            <a:prstDash val="solid"/>
            <a:miter/>
            <a:headEnd type="triangle" w="med" len="med"/>
            <a:tailEnd type="triangle" w="med" len="med"/>
          </a:ln>
        </p:spPr>
      </p:cxnSp>
      <p:sp>
        <p:nvSpPr>
          <p:cNvPr id="64" name="Rectangle 63">
            <a:extLst>
              <a:ext uri="{FF2B5EF4-FFF2-40B4-BE49-F238E27FC236}">
                <a16:creationId xmlns:a16="http://schemas.microsoft.com/office/drawing/2014/main" id="{DD30962B-9E19-69E5-24F0-AD6D10BDA2EA}"/>
              </a:ext>
            </a:extLst>
          </p:cNvPr>
          <p:cNvSpPr/>
          <p:nvPr/>
        </p:nvSpPr>
        <p:spPr>
          <a:xfrm>
            <a:off x="0" y="2408950"/>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E07164-DD4F-A209-4CE3-C45BB0F6F20B}"/>
              </a:ext>
            </a:extLst>
          </p:cNvPr>
          <p:cNvSpPr/>
          <p:nvPr/>
        </p:nvSpPr>
        <p:spPr>
          <a:xfrm>
            <a:off x="10844579" y="2452310"/>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36E3A24-A8BA-FCD5-C892-42ABDD1CD063}"/>
              </a:ext>
            </a:extLst>
          </p:cNvPr>
          <p:cNvSpPr/>
          <p:nvPr/>
        </p:nvSpPr>
        <p:spPr>
          <a:xfrm>
            <a:off x="9187532" y="2154608"/>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2FF2C9-EB3F-81FE-B369-898166C6A388}"/>
              </a:ext>
            </a:extLst>
          </p:cNvPr>
          <p:cNvSpPr/>
          <p:nvPr/>
        </p:nvSpPr>
        <p:spPr>
          <a:xfrm>
            <a:off x="9187532" y="2435979"/>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2007D99-8EEF-D44D-85AD-61DCD44C365B}"/>
              </a:ext>
            </a:extLst>
          </p:cNvPr>
          <p:cNvSpPr txBox="1"/>
          <p:nvPr/>
        </p:nvSpPr>
        <p:spPr>
          <a:xfrm>
            <a:off x="9356838" y="2110628"/>
            <a:ext cx="968328"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9" name="Straight Arrow Connector 58">
            <a:extLst>
              <a:ext uri="{FF2B5EF4-FFF2-40B4-BE49-F238E27FC236}">
                <a16:creationId xmlns:a16="http://schemas.microsoft.com/office/drawing/2014/main" id="{C98D5873-17FB-D3F7-E14A-B1B2271CF104}"/>
              </a:ext>
            </a:extLst>
          </p:cNvPr>
          <p:cNvCxnSpPr>
            <a:cxnSpLocks/>
          </p:cNvCxnSpPr>
          <p:nvPr/>
        </p:nvCxnSpPr>
        <p:spPr>
          <a:xfrm>
            <a:off x="9780675" y="2850814"/>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46E5EC8C-1370-47E2-3FE8-8037A28A4B76}"/>
              </a:ext>
            </a:extLst>
          </p:cNvPr>
          <p:cNvSpPr txBox="1"/>
          <p:nvPr/>
        </p:nvSpPr>
        <p:spPr>
          <a:xfrm>
            <a:off x="9443720" y="345773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67" name="TextBox 66">
            <a:extLst>
              <a:ext uri="{FF2B5EF4-FFF2-40B4-BE49-F238E27FC236}">
                <a16:creationId xmlns:a16="http://schemas.microsoft.com/office/drawing/2014/main" id="{91C78003-D8CC-D4AE-52B0-6FE53CED6876}"/>
              </a:ext>
            </a:extLst>
          </p:cNvPr>
          <p:cNvSpPr txBox="1"/>
          <p:nvPr/>
        </p:nvSpPr>
        <p:spPr>
          <a:xfrm>
            <a:off x="9249175" y="2497575"/>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68" name="TextBox 67">
            <a:extLst>
              <a:ext uri="{FF2B5EF4-FFF2-40B4-BE49-F238E27FC236}">
                <a16:creationId xmlns:a16="http://schemas.microsoft.com/office/drawing/2014/main" id="{8CAAB3A2-AB8F-4E54-2EDB-5936C870334B}"/>
              </a:ext>
            </a:extLst>
          </p:cNvPr>
          <p:cNvSpPr txBox="1"/>
          <p:nvPr/>
        </p:nvSpPr>
        <p:spPr>
          <a:xfrm>
            <a:off x="9264569" y="3124660"/>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69" name="TextBox 68">
            <a:extLst>
              <a:ext uri="{FF2B5EF4-FFF2-40B4-BE49-F238E27FC236}">
                <a16:creationId xmlns:a16="http://schemas.microsoft.com/office/drawing/2014/main" id="{0D26CB83-E390-4004-4FAA-BCC72CDE4087}"/>
              </a:ext>
            </a:extLst>
          </p:cNvPr>
          <p:cNvSpPr txBox="1"/>
          <p:nvPr/>
        </p:nvSpPr>
        <p:spPr>
          <a:xfrm>
            <a:off x="10458924" y="2705845"/>
            <a:ext cx="280896"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70" name="Rectangle 69">
            <a:extLst>
              <a:ext uri="{FF2B5EF4-FFF2-40B4-BE49-F238E27FC236}">
                <a16:creationId xmlns:a16="http://schemas.microsoft.com/office/drawing/2014/main" id="{5C352B84-CD35-2223-9A3E-1A34299C0E84}"/>
              </a:ext>
            </a:extLst>
          </p:cNvPr>
          <p:cNvSpPr/>
          <p:nvPr/>
        </p:nvSpPr>
        <p:spPr>
          <a:xfrm>
            <a:off x="10838462" y="2153357"/>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ACA38A0-E709-2BE3-64AB-AC5641105961}"/>
              </a:ext>
            </a:extLst>
          </p:cNvPr>
          <p:cNvSpPr txBox="1"/>
          <p:nvPr/>
        </p:nvSpPr>
        <p:spPr>
          <a:xfrm>
            <a:off x="10924844" y="2118032"/>
            <a:ext cx="1248071" cy="369332"/>
          </a:xfrm>
          <a:prstGeom prst="rect">
            <a:avLst/>
          </a:prstGeom>
          <a:noFill/>
        </p:spPr>
        <p:txBody>
          <a:bodyPr wrap="square" rtlCol="0">
            <a:spAutoFit/>
          </a:bodyPr>
          <a:lstStyle/>
          <a:p>
            <a:r>
              <a:rPr lang="en-US" b="1" dirty="0">
                <a:cs typeface="Times New Roman" panose="02020603050405020304" pitchFamily="18" charset="0"/>
              </a:rPr>
              <a:t>Vault 29</a:t>
            </a:r>
          </a:p>
        </p:txBody>
      </p:sp>
      <p:cxnSp>
        <p:nvCxnSpPr>
          <p:cNvPr id="72" name="Straight Arrow Connector 71">
            <a:extLst>
              <a:ext uri="{FF2B5EF4-FFF2-40B4-BE49-F238E27FC236}">
                <a16:creationId xmlns:a16="http://schemas.microsoft.com/office/drawing/2014/main" id="{9887AD6F-7F64-0996-7741-C4124238C43F}"/>
              </a:ext>
            </a:extLst>
          </p:cNvPr>
          <p:cNvCxnSpPr>
            <a:cxnSpLocks/>
          </p:cNvCxnSpPr>
          <p:nvPr/>
        </p:nvCxnSpPr>
        <p:spPr>
          <a:xfrm>
            <a:off x="11431605" y="2849563"/>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E0458FE2-E8C9-0281-C88B-DA1521C18423}"/>
              </a:ext>
            </a:extLst>
          </p:cNvPr>
          <p:cNvSpPr txBox="1"/>
          <p:nvPr/>
        </p:nvSpPr>
        <p:spPr>
          <a:xfrm>
            <a:off x="11067202" y="3468313"/>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29</a:t>
            </a:r>
          </a:p>
        </p:txBody>
      </p:sp>
      <p:sp>
        <p:nvSpPr>
          <p:cNvPr id="76" name="TextBox 75">
            <a:extLst>
              <a:ext uri="{FF2B5EF4-FFF2-40B4-BE49-F238E27FC236}">
                <a16:creationId xmlns:a16="http://schemas.microsoft.com/office/drawing/2014/main" id="{089A6C11-8026-8EF1-8AE1-EAE8B55B7304}"/>
              </a:ext>
            </a:extLst>
          </p:cNvPr>
          <p:cNvSpPr txBox="1"/>
          <p:nvPr/>
        </p:nvSpPr>
        <p:spPr>
          <a:xfrm>
            <a:off x="10897380" y="2505836"/>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77" name="TextBox 76">
            <a:extLst>
              <a:ext uri="{FF2B5EF4-FFF2-40B4-BE49-F238E27FC236}">
                <a16:creationId xmlns:a16="http://schemas.microsoft.com/office/drawing/2014/main" id="{9F1F2F1F-F532-E0B1-07F9-7C3AFBA0934E}"/>
              </a:ext>
            </a:extLst>
          </p:cNvPr>
          <p:cNvSpPr txBox="1"/>
          <p:nvPr/>
        </p:nvSpPr>
        <p:spPr>
          <a:xfrm>
            <a:off x="10914076" y="3133194"/>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cxnSp>
        <p:nvCxnSpPr>
          <p:cNvPr id="84" name="Straight Connector 83">
            <a:extLst>
              <a:ext uri="{FF2B5EF4-FFF2-40B4-BE49-F238E27FC236}">
                <a16:creationId xmlns:a16="http://schemas.microsoft.com/office/drawing/2014/main" id="{D18CE8E5-BB7E-94F0-473C-5CB43845FFCA}"/>
              </a:ext>
            </a:extLst>
          </p:cNvPr>
          <p:cNvCxnSpPr>
            <a:cxnSpLocks/>
          </p:cNvCxnSpPr>
          <p:nvPr/>
        </p:nvCxnSpPr>
        <p:spPr>
          <a:xfrm flipV="1">
            <a:off x="7623730" y="2135282"/>
            <a:ext cx="1371344" cy="1176676"/>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E1A6762B-5130-9FE1-CA41-3C72DCBF4D31}"/>
              </a:ext>
            </a:extLst>
          </p:cNvPr>
          <p:cNvSpPr/>
          <p:nvPr/>
        </p:nvSpPr>
        <p:spPr>
          <a:xfrm>
            <a:off x="5393775" y="429033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5845873-8647-F69D-3231-8974DE6694F1}"/>
              </a:ext>
            </a:extLst>
          </p:cNvPr>
          <p:cNvSpPr/>
          <p:nvPr/>
        </p:nvSpPr>
        <p:spPr>
          <a:xfrm>
            <a:off x="7502683" y="3182285"/>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D67851D-D6DD-E72D-21BA-8336CCDAA626}"/>
              </a:ext>
            </a:extLst>
          </p:cNvPr>
          <p:cNvSpPr/>
          <p:nvPr/>
        </p:nvSpPr>
        <p:spPr>
          <a:xfrm>
            <a:off x="4513866" y="429572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011724E-0E18-79EF-5D68-002B5D2C94C5}"/>
              </a:ext>
            </a:extLst>
          </p:cNvPr>
          <p:cNvSpPr/>
          <p:nvPr/>
        </p:nvSpPr>
        <p:spPr>
          <a:xfrm>
            <a:off x="6618335" y="4293643"/>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613ED61-F53C-75C5-3E31-A9B7702FFC85}"/>
              </a:ext>
            </a:extLst>
          </p:cNvPr>
          <p:cNvSpPr/>
          <p:nvPr/>
        </p:nvSpPr>
        <p:spPr>
          <a:xfrm>
            <a:off x="4513124" y="506300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03C9CF9-DC52-804B-0AD2-A6F3C227C68F}"/>
              </a:ext>
            </a:extLst>
          </p:cNvPr>
          <p:cNvSpPr/>
          <p:nvPr/>
        </p:nvSpPr>
        <p:spPr>
          <a:xfrm>
            <a:off x="7510243" y="509384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50E9E23-8BC2-84AC-CDA0-3490DA7A3012}"/>
              </a:ext>
            </a:extLst>
          </p:cNvPr>
          <p:cNvSpPr/>
          <p:nvPr/>
        </p:nvSpPr>
        <p:spPr>
          <a:xfrm>
            <a:off x="4513123" y="247785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044EEED-201D-9E4B-608A-6F04D2EC9D3F}"/>
              </a:ext>
            </a:extLst>
          </p:cNvPr>
          <p:cNvSpPr/>
          <p:nvPr/>
        </p:nvSpPr>
        <p:spPr>
          <a:xfrm>
            <a:off x="6646051" y="322618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BE21035-F27C-24BB-8A92-7004C91B6281}"/>
              </a:ext>
            </a:extLst>
          </p:cNvPr>
          <p:cNvSpPr/>
          <p:nvPr/>
        </p:nvSpPr>
        <p:spPr>
          <a:xfrm>
            <a:off x="7515942" y="430804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8A6EF96E-8018-D4C9-CCA5-FFEC1EFD4CEC}"/>
              </a:ext>
            </a:extLst>
          </p:cNvPr>
          <p:cNvSpPr/>
          <p:nvPr/>
        </p:nvSpPr>
        <p:spPr>
          <a:xfrm>
            <a:off x="7439583" y="246347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5DB44A-A41C-B6EE-6F23-0A442B3EF7CA}"/>
              </a:ext>
            </a:extLst>
          </p:cNvPr>
          <p:cNvSpPr/>
          <p:nvPr/>
        </p:nvSpPr>
        <p:spPr>
          <a:xfrm>
            <a:off x="5391777" y="507259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DC25A7B-54A4-F198-5B2A-28209CF2419A}"/>
              </a:ext>
            </a:extLst>
          </p:cNvPr>
          <p:cNvSpPr/>
          <p:nvPr/>
        </p:nvSpPr>
        <p:spPr>
          <a:xfrm>
            <a:off x="4478415" y="321393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3DEC342-5A44-05C9-9E73-18402695AF00}"/>
              </a:ext>
            </a:extLst>
          </p:cNvPr>
          <p:cNvSpPr/>
          <p:nvPr/>
        </p:nvSpPr>
        <p:spPr>
          <a:xfrm>
            <a:off x="6576291" y="506814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80A8317-5F6B-8D66-511F-FD30326BC398}"/>
              </a:ext>
            </a:extLst>
          </p:cNvPr>
          <p:cNvSpPr/>
          <p:nvPr/>
        </p:nvSpPr>
        <p:spPr>
          <a:xfrm>
            <a:off x="6623888" y="2482057"/>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2DA7AD7-9A3D-701D-1E84-88BE1DEE454F}"/>
              </a:ext>
            </a:extLst>
          </p:cNvPr>
          <p:cNvSpPr/>
          <p:nvPr/>
        </p:nvSpPr>
        <p:spPr>
          <a:xfrm>
            <a:off x="5407245" y="321115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33FE5A8-B4C9-DC14-8951-1CC7DDB39738}"/>
              </a:ext>
            </a:extLst>
          </p:cNvPr>
          <p:cNvSpPr/>
          <p:nvPr/>
        </p:nvSpPr>
        <p:spPr>
          <a:xfrm>
            <a:off x="5393775" y="247542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DA5B2C40-4491-79D6-FFC4-26BCA5B32263}"/>
              </a:ext>
            </a:extLst>
          </p:cNvPr>
          <p:cNvSpPr/>
          <p:nvPr/>
        </p:nvSpPr>
        <p:spPr>
          <a:xfrm>
            <a:off x="10790306" y="3378733"/>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5C8B284A-3AD7-133B-AB3F-670E4F0E1019}"/>
              </a:ext>
            </a:extLst>
          </p:cNvPr>
          <p:cNvSpPr/>
          <p:nvPr/>
        </p:nvSpPr>
        <p:spPr>
          <a:xfrm>
            <a:off x="10844579" y="4586033"/>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D5A9CF4-F6D9-0834-36B8-9728CF1284E6}"/>
              </a:ext>
            </a:extLst>
          </p:cNvPr>
          <p:cNvSpPr/>
          <p:nvPr/>
        </p:nvSpPr>
        <p:spPr>
          <a:xfrm>
            <a:off x="9187532" y="425175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CFF5982-97CD-B610-0DE5-A5CFEA041440}"/>
              </a:ext>
            </a:extLst>
          </p:cNvPr>
          <p:cNvSpPr/>
          <p:nvPr/>
        </p:nvSpPr>
        <p:spPr>
          <a:xfrm>
            <a:off x="9187532" y="4533126"/>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5EB6D5D2-22A8-E252-B574-80188C041080}"/>
              </a:ext>
            </a:extLst>
          </p:cNvPr>
          <p:cNvSpPr txBox="1"/>
          <p:nvPr/>
        </p:nvSpPr>
        <p:spPr>
          <a:xfrm>
            <a:off x="9278780" y="4207775"/>
            <a:ext cx="1125661" cy="369332"/>
          </a:xfrm>
          <a:prstGeom prst="rect">
            <a:avLst/>
          </a:prstGeom>
          <a:noFill/>
        </p:spPr>
        <p:txBody>
          <a:bodyPr wrap="square" rtlCol="0">
            <a:spAutoFit/>
          </a:bodyPr>
          <a:lstStyle/>
          <a:p>
            <a:r>
              <a:rPr lang="en-US" b="1" dirty="0">
                <a:cs typeface="Times New Roman" panose="02020603050405020304" pitchFamily="18" charset="0"/>
              </a:rPr>
              <a:t>Vault 30</a:t>
            </a:r>
          </a:p>
        </p:txBody>
      </p:sp>
      <p:cxnSp>
        <p:nvCxnSpPr>
          <p:cNvPr id="168" name="Straight Arrow Connector 167">
            <a:extLst>
              <a:ext uri="{FF2B5EF4-FFF2-40B4-BE49-F238E27FC236}">
                <a16:creationId xmlns:a16="http://schemas.microsoft.com/office/drawing/2014/main" id="{A100A78E-A326-C40D-9646-09F65197CB51}"/>
              </a:ext>
            </a:extLst>
          </p:cNvPr>
          <p:cNvCxnSpPr>
            <a:cxnSpLocks/>
          </p:cNvCxnSpPr>
          <p:nvPr/>
        </p:nvCxnSpPr>
        <p:spPr>
          <a:xfrm>
            <a:off x="9730036" y="4947472"/>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0" name="TextBox 169">
            <a:extLst>
              <a:ext uri="{FF2B5EF4-FFF2-40B4-BE49-F238E27FC236}">
                <a16:creationId xmlns:a16="http://schemas.microsoft.com/office/drawing/2014/main" id="{0687E76F-CE6F-CA8F-F138-DFFAC33DDA07}"/>
              </a:ext>
            </a:extLst>
          </p:cNvPr>
          <p:cNvSpPr txBox="1"/>
          <p:nvPr/>
        </p:nvSpPr>
        <p:spPr>
          <a:xfrm>
            <a:off x="9427024" y="5559329"/>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30</a:t>
            </a:r>
          </a:p>
        </p:txBody>
      </p:sp>
      <p:sp>
        <p:nvSpPr>
          <p:cNvPr id="172" name="TextBox 171">
            <a:extLst>
              <a:ext uri="{FF2B5EF4-FFF2-40B4-BE49-F238E27FC236}">
                <a16:creationId xmlns:a16="http://schemas.microsoft.com/office/drawing/2014/main" id="{E08F9227-6655-2ADD-A851-8C666BC862A8}"/>
              </a:ext>
            </a:extLst>
          </p:cNvPr>
          <p:cNvSpPr txBox="1"/>
          <p:nvPr/>
        </p:nvSpPr>
        <p:spPr>
          <a:xfrm>
            <a:off x="9249175" y="459472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73" name="TextBox 172">
            <a:extLst>
              <a:ext uri="{FF2B5EF4-FFF2-40B4-BE49-F238E27FC236}">
                <a16:creationId xmlns:a16="http://schemas.microsoft.com/office/drawing/2014/main" id="{CFB49E88-27D8-60A1-5FA5-3368A1C6D827}"/>
              </a:ext>
            </a:extLst>
          </p:cNvPr>
          <p:cNvSpPr txBox="1"/>
          <p:nvPr/>
        </p:nvSpPr>
        <p:spPr>
          <a:xfrm>
            <a:off x="9247873" y="5226259"/>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5" name="Rectangle 174">
            <a:extLst>
              <a:ext uri="{FF2B5EF4-FFF2-40B4-BE49-F238E27FC236}">
                <a16:creationId xmlns:a16="http://schemas.microsoft.com/office/drawing/2014/main" id="{E2CD030F-E570-A28E-15A1-CA78F04BC6ED}"/>
              </a:ext>
            </a:extLst>
          </p:cNvPr>
          <p:cNvSpPr/>
          <p:nvPr/>
        </p:nvSpPr>
        <p:spPr>
          <a:xfrm>
            <a:off x="10838462" y="4287080"/>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6A9DC7DC-E796-BFFE-372A-1B71236E3D7D}"/>
              </a:ext>
            </a:extLst>
          </p:cNvPr>
          <p:cNvSpPr txBox="1"/>
          <p:nvPr/>
        </p:nvSpPr>
        <p:spPr>
          <a:xfrm>
            <a:off x="10924844" y="4251755"/>
            <a:ext cx="1248071"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177" name="Straight Arrow Connector 176">
            <a:extLst>
              <a:ext uri="{FF2B5EF4-FFF2-40B4-BE49-F238E27FC236}">
                <a16:creationId xmlns:a16="http://schemas.microsoft.com/office/drawing/2014/main" id="{8946C47D-F973-F171-FF29-657ADD4276F5}"/>
              </a:ext>
            </a:extLst>
          </p:cNvPr>
          <p:cNvCxnSpPr>
            <a:cxnSpLocks/>
          </p:cNvCxnSpPr>
          <p:nvPr/>
        </p:nvCxnSpPr>
        <p:spPr>
          <a:xfrm>
            <a:off x="11380966" y="4982797"/>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9" name="TextBox 178">
            <a:extLst>
              <a:ext uri="{FF2B5EF4-FFF2-40B4-BE49-F238E27FC236}">
                <a16:creationId xmlns:a16="http://schemas.microsoft.com/office/drawing/2014/main" id="{8449977D-2789-1AB6-E213-B691FA9BC8F8}"/>
              </a:ext>
            </a:extLst>
          </p:cNvPr>
          <p:cNvSpPr txBox="1"/>
          <p:nvPr/>
        </p:nvSpPr>
        <p:spPr>
          <a:xfrm>
            <a:off x="11050506" y="558308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181" name="TextBox 180">
            <a:extLst>
              <a:ext uri="{FF2B5EF4-FFF2-40B4-BE49-F238E27FC236}">
                <a16:creationId xmlns:a16="http://schemas.microsoft.com/office/drawing/2014/main" id="{3ADA6EB4-6F90-7388-FCB8-313FB0E630BE}"/>
              </a:ext>
            </a:extLst>
          </p:cNvPr>
          <p:cNvSpPr txBox="1"/>
          <p:nvPr/>
        </p:nvSpPr>
        <p:spPr>
          <a:xfrm>
            <a:off x="10924844" y="462980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82" name="TextBox 181">
            <a:extLst>
              <a:ext uri="{FF2B5EF4-FFF2-40B4-BE49-F238E27FC236}">
                <a16:creationId xmlns:a16="http://schemas.microsoft.com/office/drawing/2014/main" id="{160C58A2-44A2-DE5D-98BB-9C3CAA0BE102}"/>
              </a:ext>
            </a:extLst>
          </p:cNvPr>
          <p:cNvSpPr txBox="1"/>
          <p:nvPr/>
        </p:nvSpPr>
        <p:spPr>
          <a:xfrm>
            <a:off x="10897380" y="5258473"/>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91" name="Rectangle 190">
            <a:extLst>
              <a:ext uri="{FF2B5EF4-FFF2-40B4-BE49-F238E27FC236}">
                <a16:creationId xmlns:a16="http://schemas.microsoft.com/office/drawing/2014/main" id="{22FDF270-1FEF-996C-55ED-65331DAB6D9C}"/>
              </a:ext>
            </a:extLst>
          </p:cNvPr>
          <p:cNvSpPr/>
          <p:nvPr/>
        </p:nvSpPr>
        <p:spPr>
          <a:xfrm>
            <a:off x="9049981" y="2121961"/>
            <a:ext cx="3103911" cy="3940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87D413B2-92E0-D993-5665-E6F87BE1E1F0}"/>
              </a:ext>
            </a:extLst>
          </p:cNvPr>
          <p:cNvSpPr/>
          <p:nvPr/>
        </p:nvSpPr>
        <p:spPr>
          <a:xfrm>
            <a:off x="9140544" y="3398396"/>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BAEABE07-EDCC-9328-EDD7-74F5B8B4F8D6}"/>
              </a:ext>
            </a:extLst>
          </p:cNvPr>
          <p:cNvSpPr/>
          <p:nvPr/>
        </p:nvSpPr>
        <p:spPr>
          <a:xfrm>
            <a:off x="0" y="1104236"/>
            <a:ext cx="12192000" cy="565625"/>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dirty="0">
                <a:solidFill>
                  <a:schemeClr val="bg1"/>
                </a:solidFill>
              </a:rPr>
              <a:t>   </a:t>
            </a:r>
          </a:p>
          <a:p>
            <a:r>
              <a:rPr lang="en-US" sz="3200" dirty="0">
                <a:solidFill>
                  <a:schemeClr val="bg1"/>
                </a:solidFill>
              </a:rPr>
              <a:t>    Utilize some throughput to pre-translate page table walks</a:t>
            </a:r>
          </a:p>
          <a:p>
            <a:endParaRPr lang="en-US" sz="3200" dirty="0">
              <a:solidFill>
                <a:schemeClr val="bg1"/>
              </a:solidFill>
            </a:endParaRPr>
          </a:p>
        </p:txBody>
      </p:sp>
      <p:sp>
        <p:nvSpPr>
          <p:cNvPr id="81" name="TextBox 80">
            <a:extLst>
              <a:ext uri="{FF2B5EF4-FFF2-40B4-BE49-F238E27FC236}">
                <a16:creationId xmlns:a16="http://schemas.microsoft.com/office/drawing/2014/main" id="{E35B94D5-D1F9-537D-3574-28AE2A83EA36}"/>
              </a:ext>
            </a:extLst>
          </p:cNvPr>
          <p:cNvSpPr txBox="1"/>
          <p:nvPr/>
        </p:nvSpPr>
        <p:spPr>
          <a:xfrm>
            <a:off x="551546" y="2801778"/>
            <a:ext cx="2209175" cy="369332"/>
          </a:xfrm>
          <a:prstGeom prst="rect">
            <a:avLst/>
          </a:prstGeom>
          <a:noFill/>
        </p:spPr>
        <p:txBody>
          <a:bodyPr wrap="square" rtlCol="0">
            <a:spAutoFit/>
          </a:bodyPr>
          <a:lstStyle/>
          <a:p>
            <a:pPr algn="ctr"/>
            <a:r>
              <a:rPr lang="en-US" b="1" dirty="0"/>
              <a:t>Code for main cores</a:t>
            </a:r>
          </a:p>
        </p:txBody>
      </p:sp>
      <p:sp>
        <p:nvSpPr>
          <p:cNvPr id="83" name="Rectangle 82">
            <a:extLst>
              <a:ext uri="{FF2B5EF4-FFF2-40B4-BE49-F238E27FC236}">
                <a16:creationId xmlns:a16="http://schemas.microsoft.com/office/drawing/2014/main" id="{5E20AE98-7336-5368-E5B4-2CA454B3A515}"/>
              </a:ext>
            </a:extLst>
          </p:cNvPr>
          <p:cNvSpPr/>
          <p:nvPr/>
        </p:nvSpPr>
        <p:spPr>
          <a:xfrm>
            <a:off x="-16978" y="4301227"/>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8A5F8358-FDB2-DDCC-1C09-CBB74CD2BC12}"/>
              </a:ext>
            </a:extLst>
          </p:cNvPr>
          <p:cNvSpPr txBox="1"/>
          <p:nvPr/>
        </p:nvSpPr>
        <p:spPr>
          <a:xfrm>
            <a:off x="192155" y="4720858"/>
            <a:ext cx="3195879" cy="369332"/>
          </a:xfrm>
          <a:prstGeom prst="rect">
            <a:avLst/>
          </a:prstGeom>
          <a:noFill/>
        </p:spPr>
        <p:txBody>
          <a:bodyPr wrap="square" rtlCol="0">
            <a:spAutoFit/>
          </a:bodyPr>
          <a:lstStyle/>
          <a:p>
            <a:pPr algn="ctr"/>
            <a:r>
              <a:rPr lang="en-US" b="1" dirty="0"/>
              <a:t>Code for pre-translation cores</a:t>
            </a:r>
          </a:p>
        </p:txBody>
      </p:sp>
    </p:spTree>
    <p:custDataLst>
      <p:tags r:id="rId1"/>
    </p:custDataLst>
    <p:extLst>
      <p:ext uri="{BB962C8B-B14F-4D97-AF65-F5344CB8AC3E}">
        <p14:creationId xmlns:p14="http://schemas.microsoft.com/office/powerpoint/2010/main" val="24517246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F21985C6-5814-BA93-C05F-7C550BB6EC80}"/>
              </a:ext>
            </a:extLst>
          </p:cNvPr>
          <p:cNvSpPr/>
          <p:nvPr/>
        </p:nvSpPr>
        <p:spPr>
          <a:xfrm>
            <a:off x="9187532" y="3120515"/>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BB352736-601F-6CB0-BB45-587B2CFB7A23}"/>
              </a:ext>
            </a:extLst>
          </p:cNvPr>
          <p:cNvSpPr/>
          <p:nvPr/>
        </p:nvSpPr>
        <p:spPr>
          <a:xfrm>
            <a:off x="9302692" y="3422486"/>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294C6CC-2BFA-C109-4B61-55A1D0D101CF}"/>
              </a:ext>
            </a:extLst>
          </p:cNvPr>
          <p:cNvSpPr/>
          <p:nvPr/>
        </p:nvSpPr>
        <p:spPr>
          <a:xfrm>
            <a:off x="10838462" y="3119264"/>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a:extLst>
              <a:ext uri="{FF2B5EF4-FFF2-40B4-BE49-F238E27FC236}">
                <a16:creationId xmlns:a16="http://schemas.microsoft.com/office/drawing/2014/main" id="{C877644B-F90A-D337-E1CB-C851975BBAE9}"/>
              </a:ext>
            </a:extLst>
          </p:cNvPr>
          <p:cNvSpPr/>
          <p:nvPr/>
        </p:nvSpPr>
        <p:spPr>
          <a:xfrm>
            <a:off x="10953622" y="3421235"/>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FBD09B62-5775-A182-EEF6-67B795632BAB}"/>
              </a:ext>
            </a:extLst>
          </p:cNvPr>
          <p:cNvSpPr/>
          <p:nvPr/>
        </p:nvSpPr>
        <p:spPr>
          <a:xfrm>
            <a:off x="9170836" y="5222114"/>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11E730A6-CA73-FFED-9B52-02DC534B76D4}"/>
              </a:ext>
            </a:extLst>
          </p:cNvPr>
          <p:cNvSpPr/>
          <p:nvPr/>
        </p:nvSpPr>
        <p:spPr>
          <a:xfrm>
            <a:off x="9307596" y="5524085"/>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270FE841-B4ED-6482-B190-2F8B9CB8D153}"/>
              </a:ext>
            </a:extLst>
          </p:cNvPr>
          <p:cNvSpPr/>
          <p:nvPr/>
        </p:nvSpPr>
        <p:spPr>
          <a:xfrm>
            <a:off x="10821766" y="5243039"/>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ounded Rectangle 179">
            <a:extLst>
              <a:ext uri="{FF2B5EF4-FFF2-40B4-BE49-F238E27FC236}">
                <a16:creationId xmlns:a16="http://schemas.microsoft.com/office/drawing/2014/main" id="{4F8907A3-918F-01D1-F829-4927DBA85EEF}"/>
              </a:ext>
            </a:extLst>
          </p:cNvPr>
          <p:cNvSpPr/>
          <p:nvPr/>
        </p:nvSpPr>
        <p:spPr>
          <a:xfrm>
            <a:off x="10936926" y="5559410"/>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69DEE561-B443-7AD6-16D5-27A2E5A5CE03}"/>
              </a:ext>
            </a:extLst>
          </p:cNvPr>
          <p:cNvSpPr txBox="1"/>
          <p:nvPr/>
        </p:nvSpPr>
        <p:spPr>
          <a:xfrm>
            <a:off x="-13176" y="2120624"/>
            <a:ext cx="3638471" cy="4247317"/>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ourier New" panose="02070309020205020404" pitchFamily="49" charset="0"/>
              </a:rPr>
              <a:t>#pragma </a:t>
            </a:r>
            <a:r>
              <a:rPr lang="en-US" sz="1800" b="0" i="0" u="none" strike="noStrike" dirty="0" err="1">
                <a:solidFill>
                  <a:srgbClr val="000000"/>
                </a:solidFill>
                <a:effectLst/>
                <a:latin typeface="Courier New" panose="02070309020205020404" pitchFamily="49" charset="0"/>
              </a:rPr>
              <a:t>omp</a:t>
            </a:r>
            <a:r>
              <a:rPr lang="en-US" sz="1800" b="0" i="0" u="none" strike="noStrike" dirty="0">
                <a:solidFill>
                  <a:srgbClr val="000000"/>
                </a:solidFill>
                <a:effectLst/>
                <a:latin typeface="Courier New" panose="02070309020205020404" pitchFamily="49" charset="0"/>
              </a:rPr>
              <a:t> parallel for </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for(...)</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p>
          <a:p>
            <a:pPr rtl="0">
              <a:spcBef>
                <a:spcPts val="0"/>
              </a:spcBef>
              <a:spcAft>
                <a:spcPts val="0"/>
              </a:spcAft>
            </a:pPr>
            <a:r>
              <a:rPr lang="en-US" dirty="0">
                <a:solidFill>
                  <a:srgbClr val="000000"/>
                </a:solidFill>
                <a:latin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sum+=x</a:t>
            </a: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for(...)</a:t>
            </a:r>
            <a:endParaRPr lang="en-US" dirty="0"/>
          </a:p>
          <a:p>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a:t>
            </a:r>
          </a:p>
          <a:p>
            <a:r>
              <a:rPr lang="en-US" dirty="0">
                <a:solidFill>
                  <a:srgbClr val="000000"/>
                </a:solidFill>
                <a:latin typeface="Courier New" panose="02070309020205020404" pitchFamily="49" charset="0"/>
                <a:cs typeface="Courier New" panose="02070309020205020404" pitchFamily="49" charset="0"/>
              </a:rPr>
              <a:t>   sum+=x           </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a:t>
            </a: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p:txBody>
      </p:sp>
      <p:sp>
        <p:nvSpPr>
          <p:cNvPr id="102" name="Rectangle 101">
            <a:extLst>
              <a:ext uri="{FF2B5EF4-FFF2-40B4-BE49-F238E27FC236}">
                <a16:creationId xmlns:a16="http://schemas.microsoft.com/office/drawing/2014/main" id="{4DDAC56E-838D-22A5-89EF-BC3CEA5C6B58}"/>
              </a:ext>
            </a:extLst>
          </p:cNvPr>
          <p:cNvSpPr/>
          <p:nvPr/>
        </p:nvSpPr>
        <p:spPr>
          <a:xfrm>
            <a:off x="14282" y="3082693"/>
            <a:ext cx="3312108" cy="968078"/>
          </a:xfrm>
          <a:prstGeom prst="rect">
            <a:avLst/>
          </a:prstGeom>
          <a:solidFill>
            <a:srgbClr val="FFC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8BF7ED-D188-00EB-8448-00012F4CF74D}"/>
              </a:ext>
            </a:extLst>
          </p:cNvPr>
          <p:cNvSpPr/>
          <p:nvPr/>
        </p:nvSpPr>
        <p:spPr>
          <a:xfrm>
            <a:off x="-12611" y="5009009"/>
            <a:ext cx="3324466" cy="764149"/>
          </a:xfrm>
          <a:prstGeom prst="rect">
            <a:avLst/>
          </a:prstGeom>
          <a:solidFill>
            <a:srgbClr val="548235">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1A3233C9-C61B-9B3E-F690-3A950D3AF6A2}"/>
              </a:ext>
            </a:extLst>
          </p:cNvPr>
          <p:cNvCxnSpPr>
            <a:cxnSpLocks/>
          </p:cNvCxnSpPr>
          <p:nvPr/>
        </p:nvCxnSpPr>
        <p:spPr>
          <a:xfrm>
            <a:off x="7610759" y="3692118"/>
            <a:ext cx="1400978" cy="2333518"/>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3" name="Rectangle 92">
            <a:extLst>
              <a:ext uri="{FF2B5EF4-FFF2-40B4-BE49-F238E27FC236}">
                <a16:creationId xmlns:a16="http://schemas.microsoft.com/office/drawing/2014/main" id="{25F1F073-1FB2-2F7D-1529-E515E283D2EB}"/>
              </a:ext>
            </a:extLst>
          </p:cNvPr>
          <p:cNvSpPr/>
          <p:nvPr/>
        </p:nvSpPr>
        <p:spPr>
          <a:xfrm>
            <a:off x="9042989" y="2129112"/>
            <a:ext cx="3102462" cy="1853194"/>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CFCFA168-29EA-F801-43D5-EDA130177061}"/>
              </a:ext>
            </a:extLst>
          </p:cNvPr>
          <p:cNvSpPr/>
          <p:nvPr/>
        </p:nvSpPr>
        <p:spPr>
          <a:xfrm>
            <a:off x="9051374" y="4206119"/>
            <a:ext cx="3095470" cy="1846029"/>
          </a:xfrm>
          <a:prstGeom prst="rect">
            <a:avLst/>
          </a:prstGeom>
          <a:solidFill>
            <a:srgbClr val="548235">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6785512" y="296468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4671026" y="478894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5517239" y="369817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4301660"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5177946"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4301660"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S1</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 name="矩形">
            <a:extLst>
              <a:ext uri="{FF2B5EF4-FFF2-40B4-BE49-F238E27FC236}">
                <a16:creationId xmlns:a16="http://schemas.microsoft.com/office/drawing/2014/main" id="{4C2843FE-74BB-1F21-BC44-A710A8973CAC}"/>
              </a:ext>
            </a:extLst>
          </p:cNvPr>
          <p:cNvSpPr/>
          <p:nvPr/>
        </p:nvSpPr>
        <p:spPr>
          <a:xfrm>
            <a:off x="5177946"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4664675" y="274554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4683724" y="348013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4480527" y="294039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5363164" y="293404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4664675" y="292769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4671025" y="294039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6403578" y="25773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1" name="矩形">
            <a:extLst>
              <a:ext uri="{FF2B5EF4-FFF2-40B4-BE49-F238E27FC236}">
                <a16:creationId xmlns:a16="http://schemas.microsoft.com/office/drawing/2014/main" id="{8C457A57-7DFD-30B8-36CD-EDECD3844001}"/>
              </a:ext>
            </a:extLst>
          </p:cNvPr>
          <p:cNvSpPr/>
          <p:nvPr/>
        </p:nvSpPr>
        <p:spPr>
          <a:xfrm>
            <a:off x="7282471" y="25724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6403578" y="33043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直线">
            <a:extLst>
              <a:ext uri="{FF2B5EF4-FFF2-40B4-BE49-F238E27FC236}">
                <a16:creationId xmlns:a16="http://schemas.microsoft.com/office/drawing/2014/main" id="{AB8AA74B-67A2-0856-4C5D-F87F2BE6D531}"/>
              </a:ext>
            </a:extLst>
          </p:cNvPr>
          <p:cNvSpPr/>
          <p:nvPr/>
        </p:nvSpPr>
        <p:spPr>
          <a:xfrm>
            <a:off x="6766593" y="276152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 name="直线">
            <a:extLst>
              <a:ext uri="{FF2B5EF4-FFF2-40B4-BE49-F238E27FC236}">
                <a16:creationId xmlns:a16="http://schemas.microsoft.com/office/drawing/2014/main" id="{61B15420-89EF-EA4F-E3B5-67FB833493F3}"/>
              </a:ext>
            </a:extLst>
          </p:cNvPr>
          <p:cNvSpPr/>
          <p:nvPr/>
        </p:nvSpPr>
        <p:spPr>
          <a:xfrm>
            <a:off x="6785642" y="349610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6582445" y="295636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7465082" y="295001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6766591" y="293315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5560011" y="275624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4295411"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5171697"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4295411"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5171697"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4658425" y="458077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4677475" y="531535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4474278" y="477561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5356914" y="476926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4658425" y="476291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6397327" y="44125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7282052" y="44133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6397327" y="514595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7282052" y="51587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6760341" y="459675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6779392" y="530085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6576195" y="479159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7458831" y="478524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6760341" y="477889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6766692" y="479159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5553760" y="532171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4474177" y="367698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7439583" y="368967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5560011" y="366428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2207021" y="3870195"/>
            <a:ext cx="2948305" cy="313186"/>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3822054" y="275913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3822054" y="532834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stCxn id="42" idx="2"/>
            <a:endCxn id="54" idx="1"/>
          </p:cNvCxnSpPr>
          <p:nvPr/>
        </p:nvCxnSpPr>
        <p:spPr>
          <a:xfrm rot="5400000" flipH="1">
            <a:off x="5559321" y="3622795"/>
            <a:ext cx="28732" cy="3785025"/>
          </a:xfrm>
          <a:prstGeom prst="bentConnector3">
            <a:avLst>
              <a:gd name="adj1" fmla="val -795629"/>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7275651" y="33054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a:stCxn id="21" idx="0"/>
            <a:endCxn id="54" idx="3"/>
          </p:cNvCxnSpPr>
          <p:nvPr/>
        </p:nvCxnSpPr>
        <p:spPr>
          <a:xfrm rot="16200000" flipV="1">
            <a:off x="5564009" y="669801"/>
            <a:ext cx="19774" cy="3785444"/>
          </a:xfrm>
          <a:prstGeom prst="bentConnector3">
            <a:avLst>
              <a:gd name="adj1" fmla="val 1156064"/>
            </a:avLst>
          </a:prstGeom>
          <a:noFill/>
          <a:ln w="19050" cap="flat" cmpd="sng">
            <a:solidFill>
              <a:srgbClr val="000000"/>
            </a:solidFill>
            <a:prstDash val="solid"/>
            <a:miter/>
            <a:headEnd type="triangle" w="med" len="med"/>
            <a:tailEnd type="triangle" w="med" len="med"/>
          </a:ln>
        </p:spPr>
      </p:cxnSp>
      <p:sp>
        <p:nvSpPr>
          <p:cNvPr id="64" name="Rectangle 63">
            <a:extLst>
              <a:ext uri="{FF2B5EF4-FFF2-40B4-BE49-F238E27FC236}">
                <a16:creationId xmlns:a16="http://schemas.microsoft.com/office/drawing/2014/main" id="{DD30962B-9E19-69E5-24F0-AD6D10BDA2EA}"/>
              </a:ext>
            </a:extLst>
          </p:cNvPr>
          <p:cNvSpPr/>
          <p:nvPr/>
        </p:nvSpPr>
        <p:spPr>
          <a:xfrm>
            <a:off x="0" y="2408950"/>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E07164-DD4F-A209-4CE3-C45BB0F6F20B}"/>
              </a:ext>
            </a:extLst>
          </p:cNvPr>
          <p:cNvSpPr/>
          <p:nvPr/>
        </p:nvSpPr>
        <p:spPr>
          <a:xfrm>
            <a:off x="10844579" y="2452310"/>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36E3A24-A8BA-FCD5-C892-42ABDD1CD063}"/>
              </a:ext>
            </a:extLst>
          </p:cNvPr>
          <p:cNvSpPr/>
          <p:nvPr/>
        </p:nvSpPr>
        <p:spPr>
          <a:xfrm>
            <a:off x="9187532" y="2154608"/>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2FF2C9-EB3F-81FE-B369-898166C6A388}"/>
              </a:ext>
            </a:extLst>
          </p:cNvPr>
          <p:cNvSpPr/>
          <p:nvPr/>
        </p:nvSpPr>
        <p:spPr>
          <a:xfrm>
            <a:off x="9187532" y="2435979"/>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2007D99-8EEF-D44D-85AD-61DCD44C365B}"/>
              </a:ext>
            </a:extLst>
          </p:cNvPr>
          <p:cNvSpPr txBox="1"/>
          <p:nvPr/>
        </p:nvSpPr>
        <p:spPr>
          <a:xfrm>
            <a:off x="9356838" y="2110628"/>
            <a:ext cx="968328"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9" name="Straight Arrow Connector 58">
            <a:extLst>
              <a:ext uri="{FF2B5EF4-FFF2-40B4-BE49-F238E27FC236}">
                <a16:creationId xmlns:a16="http://schemas.microsoft.com/office/drawing/2014/main" id="{C98D5873-17FB-D3F7-E14A-B1B2271CF104}"/>
              </a:ext>
            </a:extLst>
          </p:cNvPr>
          <p:cNvCxnSpPr>
            <a:cxnSpLocks/>
          </p:cNvCxnSpPr>
          <p:nvPr/>
        </p:nvCxnSpPr>
        <p:spPr>
          <a:xfrm>
            <a:off x="9780675" y="2850814"/>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46E5EC8C-1370-47E2-3FE8-8037A28A4B76}"/>
              </a:ext>
            </a:extLst>
          </p:cNvPr>
          <p:cNvSpPr txBox="1"/>
          <p:nvPr/>
        </p:nvSpPr>
        <p:spPr>
          <a:xfrm>
            <a:off x="9443720" y="345773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67" name="TextBox 66">
            <a:extLst>
              <a:ext uri="{FF2B5EF4-FFF2-40B4-BE49-F238E27FC236}">
                <a16:creationId xmlns:a16="http://schemas.microsoft.com/office/drawing/2014/main" id="{91C78003-D8CC-D4AE-52B0-6FE53CED6876}"/>
              </a:ext>
            </a:extLst>
          </p:cNvPr>
          <p:cNvSpPr txBox="1"/>
          <p:nvPr/>
        </p:nvSpPr>
        <p:spPr>
          <a:xfrm>
            <a:off x="9249175" y="2497575"/>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68" name="TextBox 67">
            <a:extLst>
              <a:ext uri="{FF2B5EF4-FFF2-40B4-BE49-F238E27FC236}">
                <a16:creationId xmlns:a16="http://schemas.microsoft.com/office/drawing/2014/main" id="{8CAAB3A2-AB8F-4E54-2EDB-5936C870334B}"/>
              </a:ext>
            </a:extLst>
          </p:cNvPr>
          <p:cNvSpPr txBox="1"/>
          <p:nvPr/>
        </p:nvSpPr>
        <p:spPr>
          <a:xfrm>
            <a:off x="9264569" y="3124660"/>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69" name="TextBox 68">
            <a:extLst>
              <a:ext uri="{FF2B5EF4-FFF2-40B4-BE49-F238E27FC236}">
                <a16:creationId xmlns:a16="http://schemas.microsoft.com/office/drawing/2014/main" id="{0D26CB83-E390-4004-4FAA-BCC72CDE4087}"/>
              </a:ext>
            </a:extLst>
          </p:cNvPr>
          <p:cNvSpPr txBox="1"/>
          <p:nvPr/>
        </p:nvSpPr>
        <p:spPr>
          <a:xfrm>
            <a:off x="10458924" y="2705845"/>
            <a:ext cx="280896"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70" name="Rectangle 69">
            <a:extLst>
              <a:ext uri="{FF2B5EF4-FFF2-40B4-BE49-F238E27FC236}">
                <a16:creationId xmlns:a16="http://schemas.microsoft.com/office/drawing/2014/main" id="{5C352B84-CD35-2223-9A3E-1A34299C0E84}"/>
              </a:ext>
            </a:extLst>
          </p:cNvPr>
          <p:cNvSpPr/>
          <p:nvPr/>
        </p:nvSpPr>
        <p:spPr>
          <a:xfrm>
            <a:off x="10838462" y="2153357"/>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ACA38A0-E709-2BE3-64AB-AC5641105961}"/>
              </a:ext>
            </a:extLst>
          </p:cNvPr>
          <p:cNvSpPr txBox="1"/>
          <p:nvPr/>
        </p:nvSpPr>
        <p:spPr>
          <a:xfrm>
            <a:off x="10924844" y="2118032"/>
            <a:ext cx="1248071" cy="369332"/>
          </a:xfrm>
          <a:prstGeom prst="rect">
            <a:avLst/>
          </a:prstGeom>
          <a:noFill/>
        </p:spPr>
        <p:txBody>
          <a:bodyPr wrap="square" rtlCol="0">
            <a:spAutoFit/>
          </a:bodyPr>
          <a:lstStyle/>
          <a:p>
            <a:r>
              <a:rPr lang="en-US" b="1" dirty="0">
                <a:cs typeface="Times New Roman" panose="02020603050405020304" pitchFamily="18" charset="0"/>
              </a:rPr>
              <a:t>Vault 29</a:t>
            </a:r>
          </a:p>
        </p:txBody>
      </p:sp>
      <p:cxnSp>
        <p:nvCxnSpPr>
          <p:cNvPr id="72" name="Straight Arrow Connector 71">
            <a:extLst>
              <a:ext uri="{FF2B5EF4-FFF2-40B4-BE49-F238E27FC236}">
                <a16:creationId xmlns:a16="http://schemas.microsoft.com/office/drawing/2014/main" id="{9887AD6F-7F64-0996-7741-C4124238C43F}"/>
              </a:ext>
            </a:extLst>
          </p:cNvPr>
          <p:cNvCxnSpPr>
            <a:cxnSpLocks/>
          </p:cNvCxnSpPr>
          <p:nvPr/>
        </p:nvCxnSpPr>
        <p:spPr>
          <a:xfrm>
            <a:off x="11431605" y="2849563"/>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E0458FE2-E8C9-0281-C88B-DA1521C18423}"/>
              </a:ext>
            </a:extLst>
          </p:cNvPr>
          <p:cNvSpPr txBox="1"/>
          <p:nvPr/>
        </p:nvSpPr>
        <p:spPr>
          <a:xfrm>
            <a:off x="11067202" y="3468313"/>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29</a:t>
            </a:r>
          </a:p>
        </p:txBody>
      </p:sp>
      <p:sp>
        <p:nvSpPr>
          <p:cNvPr id="76" name="TextBox 75">
            <a:extLst>
              <a:ext uri="{FF2B5EF4-FFF2-40B4-BE49-F238E27FC236}">
                <a16:creationId xmlns:a16="http://schemas.microsoft.com/office/drawing/2014/main" id="{089A6C11-8026-8EF1-8AE1-EAE8B55B7304}"/>
              </a:ext>
            </a:extLst>
          </p:cNvPr>
          <p:cNvSpPr txBox="1"/>
          <p:nvPr/>
        </p:nvSpPr>
        <p:spPr>
          <a:xfrm>
            <a:off x="10897380" y="2505836"/>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77" name="TextBox 76">
            <a:extLst>
              <a:ext uri="{FF2B5EF4-FFF2-40B4-BE49-F238E27FC236}">
                <a16:creationId xmlns:a16="http://schemas.microsoft.com/office/drawing/2014/main" id="{9F1F2F1F-F532-E0B1-07F9-7C3AFBA0934E}"/>
              </a:ext>
            </a:extLst>
          </p:cNvPr>
          <p:cNvSpPr txBox="1"/>
          <p:nvPr/>
        </p:nvSpPr>
        <p:spPr>
          <a:xfrm>
            <a:off x="10914076" y="3133194"/>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cxnSp>
        <p:nvCxnSpPr>
          <p:cNvPr id="84" name="Straight Connector 83">
            <a:extLst>
              <a:ext uri="{FF2B5EF4-FFF2-40B4-BE49-F238E27FC236}">
                <a16:creationId xmlns:a16="http://schemas.microsoft.com/office/drawing/2014/main" id="{D18CE8E5-BB7E-94F0-473C-5CB43845FFCA}"/>
              </a:ext>
            </a:extLst>
          </p:cNvPr>
          <p:cNvCxnSpPr>
            <a:cxnSpLocks/>
          </p:cNvCxnSpPr>
          <p:nvPr/>
        </p:nvCxnSpPr>
        <p:spPr>
          <a:xfrm flipV="1">
            <a:off x="7623730" y="2135282"/>
            <a:ext cx="1371344" cy="1176676"/>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E1A6762B-5130-9FE1-CA41-3C72DCBF4D31}"/>
              </a:ext>
            </a:extLst>
          </p:cNvPr>
          <p:cNvSpPr/>
          <p:nvPr/>
        </p:nvSpPr>
        <p:spPr>
          <a:xfrm>
            <a:off x="5393775" y="429033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5845873-8647-F69D-3231-8974DE6694F1}"/>
              </a:ext>
            </a:extLst>
          </p:cNvPr>
          <p:cNvSpPr/>
          <p:nvPr/>
        </p:nvSpPr>
        <p:spPr>
          <a:xfrm>
            <a:off x="7502683" y="3182285"/>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D67851D-D6DD-E72D-21BA-8336CCDAA626}"/>
              </a:ext>
            </a:extLst>
          </p:cNvPr>
          <p:cNvSpPr/>
          <p:nvPr/>
        </p:nvSpPr>
        <p:spPr>
          <a:xfrm>
            <a:off x="4513866" y="429572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011724E-0E18-79EF-5D68-002B5D2C94C5}"/>
              </a:ext>
            </a:extLst>
          </p:cNvPr>
          <p:cNvSpPr/>
          <p:nvPr/>
        </p:nvSpPr>
        <p:spPr>
          <a:xfrm>
            <a:off x="6618335" y="4293643"/>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613ED61-F53C-75C5-3E31-A9B7702FFC85}"/>
              </a:ext>
            </a:extLst>
          </p:cNvPr>
          <p:cNvSpPr/>
          <p:nvPr/>
        </p:nvSpPr>
        <p:spPr>
          <a:xfrm>
            <a:off x="4513124" y="506300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03C9CF9-DC52-804B-0AD2-A6F3C227C68F}"/>
              </a:ext>
            </a:extLst>
          </p:cNvPr>
          <p:cNvSpPr/>
          <p:nvPr/>
        </p:nvSpPr>
        <p:spPr>
          <a:xfrm>
            <a:off x="7510243" y="509384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50E9E23-8BC2-84AC-CDA0-3490DA7A3012}"/>
              </a:ext>
            </a:extLst>
          </p:cNvPr>
          <p:cNvSpPr/>
          <p:nvPr/>
        </p:nvSpPr>
        <p:spPr>
          <a:xfrm>
            <a:off x="4513123" y="247785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044EEED-201D-9E4B-608A-6F04D2EC9D3F}"/>
              </a:ext>
            </a:extLst>
          </p:cNvPr>
          <p:cNvSpPr/>
          <p:nvPr/>
        </p:nvSpPr>
        <p:spPr>
          <a:xfrm>
            <a:off x="6646051" y="322618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BE21035-F27C-24BB-8A92-7004C91B6281}"/>
              </a:ext>
            </a:extLst>
          </p:cNvPr>
          <p:cNvSpPr/>
          <p:nvPr/>
        </p:nvSpPr>
        <p:spPr>
          <a:xfrm>
            <a:off x="7515942" y="430804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8A6EF96E-8018-D4C9-CCA5-FFEC1EFD4CEC}"/>
              </a:ext>
            </a:extLst>
          </p:cNvPr>
          <p:cNvSpPr/>
          <p:nvPr/>
        </p:nvSpPr>
        <p:spPr>
          <a:xfrm>
            <a:off x="7439583" y="246347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5DB44A-A41C-B6EE-6F23-0A442B3EF7CA}"/>
              </a:ext>
            </a:extLst>
          </p:cNvPr>
          <p:cNvSpPr/>
          <p:nvPr/>
        </p:nvSpPr>
        <p:spPr>
          <a:xfrm>
            <a:off x="5391777" y="507259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DC25A7B-54A4-F198-5B2A-28209CF2419A}"/>
              </a:ext>
            </a:extLst>
          </p:cNvPr>
          <p:cNvSpPr/>
          <p:nvPr/>
        </p:nvSpPr>
        <p:spPr>
          <a:xfrm>
            <a:off x="4478415" y="321393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3DEC342-5A44-05C9-9E73-18402695AF00}"/>
              </a:ext>
            </a:extLst>
          </p:cNvPr>
          <p:cNvSpPr/>
          <p:nvPr/>
        </p:nvSpPr>
        <p:spPr>
          <a:xfrm>
            <a:off x="6576291" y="506814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80A8317-5F6B-8D66-511F-FD30326BC398}"/>
              </a:ext>
            </a:extLst>
          </p:cNvPr>
          <p:cNvSpPr/>
          <p:nvPr/>
        </p:nvSpPr>
        <p:spPr>
          <a:xfrm>
            <a:off x="6623888" y="2482057"/>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2DA7AD7-9A3D-701D-1E84-88BE1DEE454F}"/>
              </a:ext>
            </a:extLst>
          </p:cNvPr>
          <p:cNvSpPr/>
          <p:nvPr/>
        </p:nvSpPr>
        <p:spPr>
          <a:xfrm>
            <a:off x="5407245" y="321115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33FE5A8-B4C9-DC14-8951-1CC7DDB39738}"/>
              </a:ext>
            </a:extLst>
          </p:cNvPr>
          <p:cNvSpPr/>
          <p:nvPr/>
        </p:nvSpPr>
        <p:spPr>
          <a:xfrm>
            <a:off x="5393775" y="247542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DA5B2C40-4491-79D6-FFC4-26BCA5B32263}"/>
              </a:ext>
            </a:extLst>
          </p:cNvPr>
          <p:cNvSpPr/>
          <p:nvPr/>
        </p:nvSpPr>
        <p:spPr>
          <a:xfrm>
            <a:off x="10790306" y="3378733"/>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5C8B284A-3AD7-133B-AB3F-670E4F0E1019}"/>
              </a:ext>
            </a:extLst>
          </p:cNvPr>
          <p:cNvSpPr/>
          <p:nvPr/>
        </p:nvSpPr>
        <p:spPr>
          <a:xfrm>
            <a:off x="10844579" y="4586033"/>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D5A9CF4-F6D9-0834-36B8-9728CF1284E6}"/>
              </a:ext>
            </a:extLst>
          </p:cNvPr>
          <p:cNvSpPr/>
          <p:nvPr/>
        </p:nvSpPr>
        <p:spPr>
          <a:xfrm>
            <a:off x="9187532" y="425175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CFF5982-97CD-B610-0DE5-A5CFEA041440}"/>
              </a:ext>
            </a:extLst>
          </p:cNvPr>
          <p:cNvSpPr/>
          <p:nvPr/>
        </p:nvSpPr>
        <p:spPr>
          <a:xfrm>
            <a:off x="9187532" y="4533126"/>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5EB6D5D2-22A8-E252-B574-80188C041080}"/>
              </a:ext>
            </a:extLst>
          </p:cNvPr>
          <p:cNvSpPr txBox="1"/>
          <p:nvPr/>
        </p:nvSpPr>
        <p:spPr>
          <a:xfrm>
            <a:off x="9278780" y="4207775"/>
            <a:ext cx="1200175" cy="369332"/>
          </a:xfrm>
          <a:prstGeom prst="rect">
            <a:avLst/>
          </a:prstGeom>
          <a:noFill/>
        </p:spPr>
        <p:txBody>
          <a:bodyPr wrap="square" rtlCol="0">
            <a:spAutoFit/>
          </a:bodyPr>
          <a:lstStyle/>
          <a:p>
            <a:r>
              <a:rPr lang="en-US" b="1" dirty="0">
                <a:cs typeface="Times New Roman" panose="02020603050405020304" pitchFamily="18" charset="0"/>
              </a:rPr>
              <a:t>Vault 30</a:t>
            </a:r>
          </a:p>
        </p:txBody>
      </p:sp>
      <p:cxnSp>
        <p:nvCxnSpPr>
          <p:cNvPr id="168" name="Straight Arrow Connector 167">
            <a:extLst>
              <a:ext uri="{FF2B5EF4-FFF2-40B4-BE49-F238E27FC236}">
                <a16:creationId xmlns:a16="http://schemas.microsoft.com/office/drawing/2014/main" id="{A100A78E-A326-C40D-9646-09F65197CB51}"/>
              </a:ext>
            </a:extLst>
          </p:cNvPr>
          <p:cNvCxnSpPr>
            <a:cxnSpLocks/>
          </p:cNvCxnSpPr>
          <p:nvPr/>
        </p:nvCxnSpPr>
        <p:spPr>
          <a:xfrm>
            <a:off x="9730036" y="4947472"/>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0" name="TextBox 169">
            <a:extLst>
              <a:ext uri="{FF2B5EF4-FFF2-40B4-BE49-F238E27FC236}">
                <a16:creationId xmlns:a16="http://schemas.microsoft.com/office/drawing/2014/main" id="{0687E76F-CE6F-CA8F-F138-DFFAC33DDA07}"/>
              </a:ext>
            </a:extLst>
          </p:cNvPr>
          <p:cNvSpPr txBox="1"/>
          <p:nvPr/>
        </p:nvSpPr>
        <p:spPr>
          <a:xfrm>
            <a:off x="9427024" y="5559329"/>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30</a:t>
            </a:r>
          </a:p>
        </p:txBody>
      </p:sp>
      <p:sp>
        <p:nvSpPr>
          <p:cNvPr id="172" name="TextBox 171">
            <a:extLst>
              <a:ext uri="{FF2B5EF4-FFF2-40B4-BE49-F238E27FC236}">
                <a16:creationId xmlns:a16="http://schemas.microsoft.com/office/drawing/2014/main" id="{E08F9227-6655-2ADD-A851-8C666BC862A8}"/>
              </a:ext>
            </a:extLst>
          </p:cNvPr>
          <p:cNvSpPr txBox="1"/>
          <p:nvPr/>
        </p:nvSpPr>
        <p:spPr>
          <a:xfrm>
            <a:off x="9249175" y="459472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73" name="TextBox 172">
            <a:extLst>
              <a:ext uri="{FF2B5EF4-FFF2-40B4-BE49-F238E27FC236}">
                <a16:creationId xmlns:a16="http://schemas.microsoft.com/office/drawing/2014/main" id="{CFB49E88-27D8-60A1-5FA5-3368A1C6D827}"/>
              </a:ext>
            </a:extLst>
          </p:cNvPr>
          <p:cNvSpPr txBox="1"/>
          <p:nvPr/>
        </p:nvSpPr>
        <p:spPr>
          <a:xfrm>
            <a:off x="9247873" y="5226259"/>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5" name="Rectangle 174">
            <a:extLst>
              <a:ext uri="{FF2B5EF4-FFF2-40B4-BE49-F238E27FC236}">
                <a16:creationId xmlns:a16="http://schemas.microsoft.com/office/drawing/2014/main" id="{E2CD030F-E570-A28E-15A1-CA78F04BC6ED}"/>
              </a:ext>
            </a:extLst>
          </p:cNvPr>
          <p:cNvSpPr/>
          <p:nvPr/>
        </p:nvSpPr>
        <p:spPr>
          <a:xfrm>
            <a:off x="10838462" y="4287080"/>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6A9DC7DC-E796-BFFE-372A-1B71236E3D7D}"/>
              </a:ext>
            </a:extLst>
          </p:cNvPr>
          <p:cNvSpPr txBox="1"/>
          <p:nvPr/>
        </p:nvSpPr>
        <p:spPr>
          <a:xfrm>
            <a:off x="10924844" y="4251755"/>
            <a:ext cx="1248071"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177" name="Straight Arrow Connector 176">
            <a:extLst>
              <a:ext uri="{FF2B5EF4-FFF2-40B4-BE49-F238E27FC236}">
                <a16:creationId xmlns:a16="http://schemas.microsoft.com/office/drawing/2014/main" id="{8946C47D-F973-F171-FF29-657ADD4276F5}"/>
              </a:ext>
            </a:extLst>
          </p:cNvPr>
          <p:cNvCxnSpPr>
            <a:cxnSpLocks/>
          </p:cNvCxnSpPr>
          <p:nvPr/>
        </p:nvCxnSpPr>
        <p:spPr>
          <a:xfrm>
            <a:off x="11380966" y="4982797"/>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9" name="TextBox 178">
            <a:extLst>
              <a:ext uri="{FF2B5EF4-FFF2-40B4-BE49-F238E27FC236}">
                <a16:creationId xmlns:a16="http://schemas.microsoft.com/office/drawing/2014/main" id="{8449977D-2789-1AB6-E213-B691FA9BC8F8}"/>
              </a:ext>
            </a:extLst>
          </p:cNvPr>
          <p:cNvSpPr txBox="1"/>
          <p:nvPr/>
        </p:nvSpPr>
        <p:spPr>
          <a:xfrm>
            <a:off x="11050506" y="558308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181" name="TextBox 180">
            <a:extLst>
              <a:ext uri="{FF2B5EF4-FFF2-40B4-BE49-F238E27FC236}">
                <a16:creationId xmlns:a16="http://schemas.microsoft.com/office/drawing/2014/main" id="{3ADA6EB4-6F90-7388-FCB8-313FB0E630BE}"/>
              </a:ext>
            </a:extLst>
          </p:cNvPr>
          <p:cNvSpPr txBox="1"/>
          <p:nvPr/>
        </p:nvSpPr>
        <p:spPr>
          <a:xfrm>
            <a:off x="10924844" y="462980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82" name="TextBox 181">
            <a:extLst>
              <a:ext uri="{FF2B5EF4-FFF2-40B4-BE49-F238E27FC236}">
                <a16:creationId xmlns:a16="http://schemas.microsoft.com/office/drawing/2014/main" id="{160C58A2-44A2-DE5D-98BB-9C3CAA0BE102}"/>
              </a:ext>
            </a:extLst>
          </p:cNvPr>
          <p:cNvSpPr txBox="1"/>
          <p:nvPr/>
        </p:nvSpPr>
        <p:spPr>
          <a:xfrm>
            <a:off x="10897380" y="5258473"/>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91" name="Rectangle 190">
            <a:extLst>
              <a:ext uri="{FF2B5EF4-FFF2-40B4-BE49-F238E27FC236}">
                <a16:creationId xmlns:a16="http://schemas.microsoft.com/office/drawing/2014/main" id="{22FDF270-1FEF-996C-55ED-65331DAB6D9C}"/>
              </a:ext>
            </a:extLst>
          </p:cNvPr>
          <p:cNvSpPr/>
          <p:nvPr/>
        </p:nvSpPr>
        <p:spPr>
          <a:xfrm>
            <a:off x="9049981" y="2121961"/>
            <a:ext cx="3103911" cy="3940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87D413B2-92E0-D993-5665-E6F87BE1E1F0}"/>
              </a:ext>
            </a:extLst>
          </p:cNvPr>
          <p:cNvSpPr/>
          <p:nvPr/>
        </p:nvSpPr>
        <p:spPr>
          <a:xfrm>
            <a:off x="9140544" y="3398396"/>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BAEABE07-EDCC-9328-EDD7-74F5B8B4F8D6}"/>
              </a:ext>
            </a:extLst>
          </p:cNvPr>
          <p:cNvSpPr/>
          <p:nvPr/>
        </p:nvSpPr>
        <p:spPr>
          <a:xfrm>
            <a:off x="0" y="1104236"/>
            <a:ext cx="12192000" cy="565625"/>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dirty="0">
                <a:solidFill>
                  <a:schemeClr val="bg1"/>
                </a:solidFill>
              </a:rPr>
              <a:t>  </a:t>
            </a:r>
          </a:p>
          <a:p>
            <a:r>
              <a:rPr lang="en-US" sz="3200" dirty="0">
                <a:solidFill>
                  <a:schemeClr val="bg1"/>
                </a:solidFill>
              </a:rPr>
              <a:t>    Utilize some throughput to pre-translate page table walks</a:t>
            </a:r>
          </a:p>
          <a:p>
            <a:endParaRPr lang="en-US" sz="3200" dirty="0">
              <a:solidFill>
                <a:schemeClr val="bg1"/>
              </a:solidFill>
            </a:endParaRPr>
          </a:p>
        </p:txBody>
      </p:sp>
      <p:sp>
        <p:nvSpPr>
          <p:cNvPr id="85" name="TextBox 84">
            <a:extLst>
              <a:ext uri="{FF2B5EF4-FFF2-40B4-BE49-F238E27FC236}">
                <a16:creationId xmlns:a16="http://schemas.microsoft.com/office/drawing/2014/main" id="{3862BC9D-0EEF-D2E6-86B9-68FBC836CC2E}"/>
              </a:ext>
            </a:extLst>
          </p:cNvPr>
          <p:cNvSpPr txBox="1"/>
          <p:nvPr/>
        </p:nvSpPr>
        <p:spPr>
          <a:xfrm>
            <a:off x="9973143" y="1833224"/>
            <a:ext cx="1533354" cy="369332"/>
          </a:xfrm>
          <a:prstGeom prst="rect">
            <a:avLst/>
          </a:prstGeom>
          <a:noFill/>
        </p:spPr>
        <p:txBody>
          <a:bodyPr wrap="square" rtlCol="0">
            <a:spAutoFit/>
          </a:bodyPr>
          <a:lstStyle/>
          <a:p>
            <a:r>
              <a:rPr lang="en-US" b="1" dirty="0">
                <a:cs typeface="Times New Roman" panose="02020603050405020304" pitchFamily="18" charset="0"/>
              </a:rPr>
              <a:t>Main Cores</a:t>
            </a:r>
          </a:p>
        </p:txBody>
      </p:sp>
      <p:sp>
        <p:nvSpPr>
          <p:cNvPr id="86" name="TextBox 85">
            <a:extLst>
              <a:ext uri="{FF2B5EF4-FFF2-40B4-BE49-F238E27FC236}">
                <a16:creationId xmlns:a16="http://schemas.microsoft.com/office/drawing/2014/main" id="{4B3A3E6B-A3F6-6EED-A662-BBFB9EDB03AB}"/>
              </a:ext>
            </a:extLst>
          </p:cNvPr>
          <p:cNvSpPr txBox="1"/>
          <p:nvPr/>
        </p:nvSpPr>
        <p:spPr>
          <a:xfrm>
            <a:off x="9550235" y="3927202"/>
            <a:ext cx="2727682" cy="369332"/>
          </a:xfrm>
          <a:prstGeom prst="rect">
            <a:avLst/>
          </a:prstGeom>
          <a:noFill/>
        </p:spPr>
        <p:txBody>
          <a:bodyPr wrap="square" rtlCol="0">
            <a:spAutoFit/>
          </a:bodyPr>
          <a:lstStyle/>
          <a:p>
            <a:r>
              <a:rPr lang="en-US" b="1" dirty="0">
                <a:cs typeface="Times New Roman" panose="02020603050405020304" pitchFamily="18" charset="0"/>
              </a:rPr>
              <a:t>Pre-Translation Cores</a:t>
            </a:r>
          </a:p>
        </p:txBody>
      </p:sp>
      <p:sp>
        <p:nvSpPr>
          <p:cNvPr id="81" name="TextBox 80">
            <a:extLst>
              <a:ext uri="{FF2B5EF4-FFF2-40B4-BE49-F238E27FC236}">
                <a16:creationId xmlns:a16="http://schemas.microsoft.com/office/drawing/2014/main" id="{E35B94D5-D1F9-537D-3574-28AE2A83EA36}"/>
              </a:ext>
            </a:extLst>
          </p:cNvPr>
          <p:cNvSpPr txBox="1"/>
          <p:nvPr/>
        </p:nvSpPr>
        <p:spPr>
          <a:xfrm>
            <a:off x="551546" y="2801778"/>
            <a:ext cx="2209175" cy="369332"/>
          </a:xfrm>
          <a:prstGeom prst="rect">
            <a:avLst/>
          </a:prstGeom>
          <a:noFill/>
        </p:spPr>
        <p:txBody>
          <a:bodyPr wrap="square" rtlCol="0">
            <a:spAutoFit/>
          </a:bodyPr>
          <a:lstStyle/>
          <a:p>
            <a:pPr algn="ctr"/>
            <a:r>
              <a:rPr lang="en-US" b="1" dirty="0"/>
              <a:t>Code for main cores</a:t>
            </a:r>
          </a:p>
        </p:txBody>
      </p:sp>
      <p:sp>
        <p:nvSpPr>
          <p:cNvPr id="83" name="Rectangle 82">
            <a:extLst>
              <a:ext uri="{FF2B5EF4-FFF2-40B4-BE49-F238E27FC236}">
                <a16:creationId xmlns:a16="http://schemas.microsoft.com/office/drawing/2014/main" id="{5E20AE98-7336-5368-E5B4-2CA454B3A515}"/>
              </a:ext>
            </a:extLst>
          </p:cNvPr>
          <p:cNvSpPr/>
          <p:nvPr/>
        </p:nvSpPr>
        <p:spPr>
          <a:xfrm>
            <a:off x="-16978" y="4301227"/>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itle 1">
            <a:extLst>
              <a:ext uri="{FF2B5EF4-FFF2-40B4-BE49-F238E27FC236}">
                <a16:creationId xmlns:a16="http://schemas.microsoft.com/office/drawing/2014/main" id="{DAC44F5B-3E96-34B7-63C2-9DFF0E97C2F5}"/>
              </a:ext>
            </a:extLst>
          </p:cNvPr>
          <p:cNvSpPr>
            <a:spLocks noGrp="1"/>
          </p:cNvSpPr>
          <p:nvPr>
            <p:ph type="title"/>
          </p:nvPr>
        </p:nvSpPr>
        <p:spPr>
          <a:xfrm>
            <a:off x="838200" y="0"/>
            <a:ext cx="11024264" cy="1325563"/>
          </a:xfrm>
        </p:spPr>
        <p:txBody>
          <a:bodyPr/>
          <a:lstStyle/>
          <a:p>
            <a:r>
              <a:rPr lang="en-US" dirty="0">
                <a:latin typeface="+mn-lt"/>
              </a:rPr>
              <a:t>Key Idea: </a:t>
            </a:r>
            <a:r>
              <a:rPr lang="en-US" b="0" dirty="0">
                <a:latin typeface="+mn-lt"/>
              </a:rPr>
              <a:t>Pre-translation of page table walks</a:t>
            </a:r>
          </a:p>
        </p:txBody>
      </p:sp>
      <p:sp>
        <p:nvSpPr>
          <p:cNvPr id="2" name="TextBox 1">
            <a:extLst>
              <a:ext uri="{FF2B5EF4-FFF2-40B4-BE49-F238E27FC236}">
                <a16:creationId xmlns:a16="http://schemas.microsoft.com/office/drawing/2014/main" id="{A98C976D-0ECA-9C4A-DD87-D10EB11B9EB3}"/>
              </a:ext>
            </a:extLst>
          </p:cNvPr>
          <p:cNvSpPr txBox="1"/>
          <p:nvPr/>
        </p:nvSpPr>
        <p:spPr>
          <a:xfrm>
            <a:off x="192155" y="4720858"/>
            <a:ext cx="3195879" cy="369332"/>
          </a:xfrm>
          <a:prstGeom prst="rect">
            <a:avLst/>
          </a:prstGeom>
          <a:noFill/>
        </p:spPr>
        <p:txBody>
          <a:bodyPr wrap="square" rtlCol="0">
            <a:spAutoFit/>
          </a:bodyPr>
          <a:lstStyle/>
          <a:p>
            <a:pPr algn="ctr"/>
            <a:r>
              <a:rPr lang="en-US" b="1" dirty="0"/>
              <a:t>Code for pre-translation cores</a:t>
            </a:r>
          </a:p>
        </p:txBody>
      </p:sp>
    </p:spTree>
    <p:custDataLst>
      <p:tags r:id="rId1"/>
    </p:custDataLst>
    <p:extLst>
      <p:ext uri="{BB962C8B-B14F-4D97-AF65-F5344CB8AC3E}">
        <p14:creationId xmlns:p14="http://schemas.microsoft.com/office/powerpoint/2010/main" val="3369588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68FF930F-792C-F3AE-E3EB-3329EDD46E70}"/>
              </a:ext>
            </a:extLst>
          </p:cNvPr>
          <p:cNvSpPr/>
          <p:nvPr/>
        </p:nvSpPr>
        <p:spPr>
          <a:xfrm>
            <a:off x="4214592" y="4048108"/>
            <a:ext cx="3128859" cy="858833"/>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Rectangle 508">
            <a:extLst>
              <a:ext uri="{FF2B5EF4-FFF2-40B4-BE49-F238E27FC236}">
                <a16:creationId xmlns:a16="http://schemas.microsoft.com/office/drawing/2014/main" id="{F82A3DFE-BDC4-CD77-9FD0-92EE44AF2C7A}"/>
              </a:ext>
            </a:extLst>
          </p:cNvPr>
          <p:cNvSpPr/>
          <p:nvPr/>
        </p:nvSpPr>
        <p:spPr>
          <a:xfrm>
            <a:off x="4117193" y="3361888"/>
            <a:ext cx="3326229" cy="1641176"/>
          </a:xfrm>
          <a:prstGeom prst="rect">
            <a:avLst/>
          </a:prstGeom>
          <a:solidFill>
            <a:srgbClr val="767171">
              <a:alpha val="32157"/>
            </a:srgb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2A4490-4DE8-454B-90CD-E5D3AED370C9}"/>
              </a:ext>
            </a:extLst>
          </p:cNvPr>
          <p:cNvSpPr>
            <a:spLocks noGrp="1"/>
          </p:cNvSpPr>
          <p:nvPr>
            <p:ph type="title"/>
          </p:nvPr>
        </p:nvSpPr>
        <p:spPr>
          <a:xfrm>
            <a:off x="669844" y="16432"/>
            <a:ext cx="10515600" cy="1325563"/>
          </a:xfrm>
        </p:spPr>
        <p:txBody>
          <a:bodyPr>
            <a:normAutofit/>
          </a:bodyPr>
          <a:lstStyle/>
          <a:p>
            <a:r>
              <a:rPr lang="en-US" dirty="0">
                <a:latin typeface="+mn-lt"/>
              </a:rPr>
              <a:t>Processing in Memory (PIM) </a:t>
            </a:r>
          </a:p>
        </p:txBody>
      </p:sp>
      <p:sp>
        <p:nvSpPr>
          <p:cNvPr id="119" name="5-Point Star 118">
            <a:extLst>
              <a:ext uri="{FF2B5EF4-FFF2-40B4-BE49-F238E27FC236}">
                <a16:creationId xmlns:a16="http://schemas.microsoft.com/office/drawing/2014/main" id="{4501279E-2B75-2943-8D2A-D8AF7D1C2C60}"/>
              </a:ext>
            </a:extLst>
          </p:cNvPr>
          <p:cNvSpPr/>
          <p:nvPr/>
        </p:nvSpPr>
        <p:spPr>
          <a:xfrm>
            <a:off x="1152070" y="6617218"/>
            <a:ext cx="184731" cy="167542"/>
          </a:xfrm>
          <a:prstGeom prst="star5">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1" name="TextBox 150">
            <a:extLst>
              <a:ext uri="{FF2B5EF4-FFF2-40B4-BE49-F238E27FC236}">
                <a16:creationId xmlns:a16="http://schemas.microsoft.com/office/drawing/2014/main" id="{42CB55FE-99E7-3644-A930-CB018F1A9AB2}"/>
              </a:ext>
            </a:extLst>
          </p:cNvPr>
          <p:cNvSpPr txBox="1"/>
          <p:nvPr/>
        </p:nvSpPr>
        <p:spPr>
          <a:xfrm>
            <a:off x="0" y="1141782"/>
            <a:ext cx="11216737" cy="1246495"/>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cs typeface="Times New Roman" panose="02020603050405020304" pitchFamily="18" charset="0"/>
              </a:rPr>
              <a:t>PIM is a new technology where computation is placed closer to the memory</a:t>
            </a:r>
          </a:p>
          <a:p>
            <a:pPr marL="342900" indent="-342900" algn="just">
              <a:buFont typeface="Arial" panose="020B0604020202020204" pitchFamily="34" charset="0"/>
              <a:buChar char="•"/>
            </a:pPr>
            <a:endParaRPr lang="en-US" sz="2500" dirty="0">
              <a:cs typeface="Times New Roman" panose="02020603050405020304" pitchFamily="18" charset="0"/>
            </a:endParaRPr>
          </a:p>
          <a:p>
            <a:pPr algn="just"/>
            <a:endParaRPr lang="en-US" sz="2500" dirty="0">
              <a:cs typeface="Times New Roman" panose="02020603050405020304" pitchFamily="18" charset="0"/>
            </a:endParaRPr>
          </a:p>
        </p:txBody>
      </p:sp>
      <p:sp>
        <p:nvSpPr>
          <p:cNvPr id="9" name="TextBox 8">
            <a:extLst>
              <a:ext uri="{FF2B5EF4-FFF2-40B4-BE49-F238E27FC236}">
                <a16:creationId xmlns:a16="http://schemas.microsoft.com/office/drawing/2014/main" id="{DFD311E9-246F-454A-B9BA-FB2BC200FA1C}"/>
              </a:ext>
            </a:extLst>
          </p:cNvPr>
          <p:cNvSpPr txBox="1"/>
          <p:nvPr/>
        </p:nvSpPr>
        <p:spPr>
          <a:xfrm>
            <a:off x="13549184" y="4034712"/>
            <a:ext cx="184731" cy="369332"/>
          </a:xfrm>
          <a:prstGeom prst="rect">
            <a:avLst/>
          </a:prstGeom>
          <a:noFill/>
        </p:spPr>
        <p:txBody>
          <a:bodyPr wrap="none" rtlCol="0">
            <a:spAutoFit/>
          </a:bodyPr>
          <a:lstStyle/>
          <a:p>
            <a:endParaRPr lang="en-US" dirty="0"/>
          </a:p>
        </p:txBody>
      </p:sp>
      <p:sp>
        <p:nvSpPr>
          <p:cNvPr id="451" name="直线">
            <a:extLst>
              <a:ext uri="{FF2B5EF4-FFF2-40B4-BE49-F238E27FC236}">
                <a16:creationId xmlns:a16="http://schemas.microsoft.com/office/drawing/2014/main" id="{A31FFAD1-096E-0252-5927-A359AA867214}"/>
              </a:ext>
            </a:extLst>
          </p:cNvPr>
          <p:cNvSpPr/>
          <p:nvPr/>
        </p:nvSpPr>
        <p:spPr>
          <a:xfrm rot="21600000" flipV="1">
            <a:off x="3506810" y="3431038"/>
            <a:ext cx="593539" cy="128481"/>
          </a:xfrm>
          <a:prstGeom prst="line">
            <a:avLst/>
          </a:prstGeom>
          <a:noFill/>
          <a:ln w="38100" cap="flat" cmpd="sng">
            <a:solidFill>
              <a:srgbClr val="000000"/>
            </a:solidFill>
            <a:prstDash val="sysDot"/>
            <a:miter/>
          </a:ln>
        </p:spPr>
        <p:txBody>
          <a:bodyPr/>
          <a:lstStyle/>
          <a:p>
            <a:endParaRPr lang="en-US"/>
          </a:p>
        </p:txBody>
      </p:sp>
      <p:sp>
        <p:nvSpPr>
          <p:cNvPr id="452" name="直线">
            <a:extLst>
              <a:ext uri="{FF2B5EF4-FFF2-40B4-BE49-F238E27FC236}">
                <a16:creationId xmlns:a16="http://schemas.microsoft.com/office/drawing/2014/main" id="{7D268D08-37CE-8320-922E-1B8F5F609ACB}"/>
              </a:ext>
            </a:extLst>
          </p:cNvPr>
          <p:cNvSpPr/>
          <p:nvPr/>
        </p:nvSpPr>
        <p:spPr>
          <a:xfrm rot="21600000">
            <a:off x="3501075" y="4365315"/>
            <a:ext cx="593539" cy="607961"/>
          </a:xfrm>
          <a:prstGeom prst="line">
            <a:avLst/>
          </a:prstGeom>
          <a:noFill/>
          <a:ln w="38100" cap="flat" cmpd="sng">
            <a:solidFill>
              <a:srgbClr val="000000"/>
            </a:solidFill>
            <a:prstDash val="sysDot"/>
            <a:miter/>
          </a:ln>
        </p:spPr>
        <p:txBody>
          <a:bodyPr/>
          <a:lstStyle/>
          <a:p>
            <a:endParaRPr lang="en-US"/>
          </a:p>
        </p:txBody>
      </p:sp>
      <p:sp>
        <p:nvSpPr>
          <p:cNvPr id="498" name="Rectangle 497">
            <a:extLst>
              <a:ext uri="{FF2B5EF4-FFF2-40B4-BE49-F238E27FC236}">
                <a16:creationId xmlns:a16="http://schemas.microsoft.com/office/drawing/2014/main" id="{8C53D2FC-3C3C-BE98-B281-FF54F50CF43B}"/>
              </a:ext>
            </a:extLst>
          </p:cNvPr>
          <p:cNvSpPr/>
          <p:nvPr/>
        </p:nvSpPr>
        <p:spPr>
          <a:xfrm>
            <a:off x="4295120" y="3559520"/>
            <a:ext cx="1140126" cy="305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TextBox 498">
            <a:extLst>
              <a:ext uri="{FF2B5EF4-FFF2-40B4-BE49-F238E27FC236}">
                <a16:creationId xmlns:a16="http://schemas.microsoft.com/office/drawing/2014/main" id="{350967C1-C1AC-EE91-5CAD-13F68AE67180}"/>
              </a:ext>
            </a:extLst>
          </p:cNvPr>
          <p:cNvSpPr txBox="1"/>
          <p:nvPr/>
        </p:nvSpPr>
        <p:spPr>
          <a:xfrm>
            <a:off x="4400682" y="3527515"/>
            <a:ext cx="970821"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00" name="Straight Arrow Connector 499">
            <a:extLst>
              <a:ext uri="{FF2B5EF4-FFF2-40B4-BE49-F238E27FC236}">
                <a16:creationId xmlns:a16="http://schemas.microsoft.com/office/drawing/2014/main" id="{6136B65B-AD83-BA19-787F-F3B1E8B39D16}"/>
              </a:ext>
            </a:extLst>
          </p:cNvPr>
          <p:cNvCxnSpPr>
            <a:cxnSpLocks/>
          </p:cNvCxnSpPr>
          <p:nvPr/>
        </p:nvCxnSpPr>
        <p:spPr>
          <a:xfrm>
            <a:off x="4849905" y="3865158"/>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01" name="Rectangle 500">
            <a:extLst>
              <a:ext uri="{FF2B5EF4-FFF2-40B4-BE49-F238E27FC236}">
                <a16:creationId xmlns:a16="http://schemas.microsoft.com/office/drawing/2014/main" id="{7634726E-A7C9-6AB1-ECB0-5F838FBB4DF2}"/>
              </a:ext>
            </a:extLst>
          </p:cNvPr>
          <p:cNvSpPr/>
          <p:nvPr/>
        </p:nvSpPr>
        <p:spPr>
          <a:xfrm>
            <a:off x="4297412" y="4112595"/>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TextBox 501">
            <a:extLst>
              <a:ext uri="{FF2B5EF4-FFF2-40B4-BE49-F238E27FC236}">
                <a16:creationId xmlns:a16="http://schemas.microsoft.com/office/drawing/2014/main" id="{83A9C8D0-1FAE-388C-FE28-8ACAB1CA9CF5}"/>
              </a:ext>
            </a:extLst>
          </p:cNvPr>
          <p:cNvSpPr txBox="1"/>
          <p:nvPr/>
        </p:nvSpPr>
        <p:spPr>
          <a:xfrm>
            <a:off x="4594730" y="4461208"/>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503" name="Rounded Rectangle 502">
            <a:extLst>
              <a:ext uri="{FF2B5EF4-FFF2-40B4-BE49-F238E27FC236}">
                <a16:creationId xmlns:a16="http://schemas.microsoft.com/office/drawing/2014/main" id="{C68B991A-A4F5-6836-6F82-44FFB5D33156}"/>
              </a:ext>
            </a:extLst>
          </p:cNvPr>
          <p:cNvSpPr/>
          <p:nvPr/>
        </p:nvSpPr>
        <p:spPr>
          <a:xfrm>
            <a:off x="4449860" y="4439055"/>
            <a:ext cx="927921" cy="3383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TextBox 503">
            <a:extLst>
              <a:ext uri="{FF2B5EF4-FFF2-40B4-BE49-F238E27FC236}">
                <a16:creationId xmlns:a16="http://schemas.microsoft.com/office/drawing/2014/main" id="{03301E5C-5753-1C45-AD8E-335C9BD4B1ED}"/>
              </a:ext>
            </a:extLst>
          </p:cNvPr>
          <p:cNvSpPr txBox="1"/>
          <p:nvPr/>
        </p:nvSpPr>
        <p:spPr>
          <a:xfrm>
            <a:off x="4370265" y="4138043"/>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505" name="TextBox 504">
            <a:extLst>
              <a:ext uri="{FF2B5EF4-FFF2-40B4-BE49-F238E27FC236}">
                <a16:creationId xmlns:a16="http://schemas.microsoft.com/office/drawing/2014/main" id="{D4DB3987-568B-7035-4A93-2E1E42B75731}"/>
              </a:ext>
            </a:extLst>
          </p:cNvPr>
          <p:cNvSpPr txBox="1"/>
          <p:nvPr/>
        </p:nvSpPr>
        <p:spPr>
          <a:xfrm>
            <a:off x="5603037" y="3952702"/>
            <a:ext cx="281619"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506" name="Rectangle 505">
            <a:extLst>
              <a:ext uri="{FF2B5EF4-FFF2-40B4-BE49-F238E27FC236}">
                <a16:creationId xmlns:a16="http://schemas.microsoft.com/office/drawing/2014/main" id="{5ADECC20-C440-FAA8-9C2D-6882484DECA5}"/>
              </a:ext>
            </a:extLst>
          </p:cNvPr>
          <p:cNvSpPr/>
          <p:nvPr/>
        </p:nvSpPr>
        <p:spPr>
          <a:xfrm>
            <a:off x="6088309" y="3569141"/>
            <a:ext cx="1185696" cy="305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TextBox 506">
            <a:extLst>
              <a:ext uri="{FF2B5EF4-FFF2-40B4-BE49-F238E27FC236}">
                <a16:creationId xmlns:a16="http://schemas.microsoft.com/office/drawing/2014/main" id="{9245C447-3D83-BD7C-06B4-1B5D393CFFD5}"/>
              </a:ext>
            </a:extLst>
          </p:cNvPr>
          <p:cNvSpPr txBox="1"/>
          <p:nvPr/>
        </p:nvSpPr>
        <p:spPr>
          <a:xfrm>
            <a:off x="6187534" y="3547269"/>
            <a:ext cx="1251284" cy="369332"/>
          </a:xfrm>
          <a:prstGeom prst="rect">
            <a:avLst/>
          </a:prstGeom>
          <a:noFill/>
        </p:spPr>
        <p:txBody>
          <a:bodyPr wrap="square" rtlCol="0">
            <a:spAutoFit/>
          </a:bodyPr>
          <a:lstStyle/>
          <a:p>
            <a:r>
              <a:rPr lang="en-US" b="1" dirty="0">
                <a:cs typeface="Times New Roman" panose="02020603050405020304" pitchFamily="18" charset="0"/>
              </a:rPr>
              <a:t>Vault 31</a:t>
            </a:r>
          </a:p>
        </p:txBody>
      </p:sp>
      <p:sp>
        <p:nvSpPr>
          <p:cNvPr id="510" name="Rectangle 509">
            <a:extLst>
              <a:ext uri="{FF2B5EF4-FFF2-40B4-BE49-F238E27FC236}">
                <a16:creationId xmlns:a16="http://schemas.microsoft.com/office/drawing/2014/main" id="{C7740F31-1718-8439-9DF4-83CFA770FE9C}"/>
              </a:ext>
            </a:extLst>
          </p:cNvPr>
          <p:cNvSpPr/>
          <p:nvPr/>
        </p:nvSpPr>
        <p:spPr>
          <a:xfrm>
            <a:off x="6095108" y="4119307"/>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TextBox 510">
            <a:extLst>
              <a:ext uri="{FF2B5EF4-FFF2-40B4-BE49-F238E27FC236}">
                <a16:creationId xmlns:a16="http://schemas.microsoft.com/office/drawing/2014/main" id="{79AFEC6B-65EF-E828-B333-8DDC72B941C0}"/>
              </a:ext>
            </a:extLst>
          </p:cNvPr>
          <p:cNvSpPr txBox="1"/>
          <p:nvPr/>
        </p:nvSpPr>
        <p:spPr>
          <a:xfrm>
            <a:off x="6352013" y="4467920"/>
            <a:ext cx="832725" cy="323165"/>
          </a:xfrm>
          <a:prstGeom prst="rect">
            <a:avLst/>
          </a:prstGeom>
          <a:solidFill>
            <a:schemeClr val="accent5">
              <a:lumMod val="20000"/>
              <a:lumOff val="80000"/>
            </a:schemeClr>
          </a:solidFill>
        </p:spPr>
        <p:txBody>
          <a:bodyPr wrap="square" lIns="0" tIns="0" rIns="0" rtlCol="0">
            <a:spAutoFit/>
          </a:bodyPr>
          <a:lstStyle/>
          <a:p>
            <a:r>
              <a:rPr lang="en-US" b="1" dirty="0">
                <a:cs typeface="Times New Roman" panose="02020603050405020304" pitchFamily="18" charset="0"/>
              </a:rPr>
              <a:t>Core 31</a:t>
            </a:r>
          </a:p>
        </p:txBody>
      </p:sp>
      <p:sp>
        <p:nvSpPr>
          <p:cNvPr id="64" name="Rounded Rectangle 63">
            <a:extLst>
              <a:ext uri="{FF2B5EF4-FFF2-40B4-BE49-F238E27FC236}">
                <a16:creationId xmlns:a16="http://schemas.microsoft.com/office/drawing/2014/main" id="{4C1A58AB-CCEC-5822-96B3-340EA6920C05}"/>
              </a:ext>
            </a:extLst>
          </p:cNvPr>
          <p:cNvSpPr/>
          <p:nvPr/>
        </p:nvSpPr>
        <p:spPr>
          <a:xfrm>
            <a:off x="6247556" y="4445767"/>
            <a:ext cx="927921" cy="3383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749B0DD7-0B4D-53AA-28DD-857DA851022F}"/>
              </a:ext>
            </a:extLst>
          </p:cNvPr>
          <p:cNvSpPr txBox="1"/>
          <p:nvPr/>
        </p:nvSpPr>
        <p:spPr>
          <a:xfrm>
            <a:off x="6168072" y="4132031"/>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83" name="Rectangle 82">
            <a:extLst>
              <a:ext uri="{FF2B5EF4-FFF2-40B4-BE49-F238E27FC236}">
                <a16:creationId xmlns:a16="http://schemas.microsoft.com/office/drawing/2014/main" id="{9DA73913-B0F7-A049-261F-D55C0EA838C8}"/>
              </a:ext>
            </a:extLst>
          </p:cNvPr>
          <p:cNvSpPr/>
          <p:nvPr/>
        </p:nvSpPr>
        <p:spPr>
          <a:xfrm>
            <a:off x="4214412" y="3478001"/>
            <a:ext cx="3128859" cy="4865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BD63DE79-992A-8B02-71CE-9AB25F17F0CB}"/>
              </a:ext>
            </a:extLst>
          </p:cNvPr>
          <p:cNvSpPr txBox="1"/>
          <p:nvPr/>
        </p:nvSpPr>
        <p:spPr>
          <a:xfrm>
            <a:off x="0" y="1698903"/>
            <a:ext cx="10515600" cy="861774"/>
          </a:xfrm>
          <a:prstGeom prst="rect">
            <a:avLst/>
          </a:prstGeom>
          <a:noFill/>
        </p:spPr>
        <p:txBody>
          <a:bodyPr wrap="square" rtlCol="0">
            <a:spAutoFit/>
          </a:bodyPr>
          <a:lstStyle/>
          <a:p>
            <a:pPr marL="342900" indent="-342900">
              <a:buFont typeface="Arial" panose="020B0604020202020204" pitchFamily="34" charset="0"/>
              <a:buChar char="•"/>
            </a:pPr>
            <a:r>
              <a:rPr lang="en-US" sz="2500" dirty="0">
                <a:cs typeface="Times New Roman" panose="02020603050405020304" pitchFamily="18" charset="0"/>
              </a:rPr>
              <a:t>Prior works used PIM to reduce data movement between CPU and memory</a:t>
            </a:r>
          </a:p>
          <a:p>
            <a:pPr marL="800100" lvl="1" indent="-342900">
              <a:buFont typeface="Arial" panose="020B0604020202020204" pitchFamily="34" charset="0"/>
              <a:buChar char="•"/>
            </a:pPr>
            <a:r>
              <a:rPr lang="en-US" sz="2500" dirty="0">
                <a:cs typeface="Times New Roman" panose="02020603050405020304" pitchFamily="18" charset="0"/>
              </a:rPr>
              <a:t> Tesseract[ISCA’15], Tetris[ASPLOS’17], TOM[ISCA’16], etc.</a:t>
            </a:r>
          </a:p>
        </p:txBody>
      </p:sp>
      <p:sp>
        <p:nvSpPr>
          <p:cNvPr id="91" name="直线">
            <a:extLst>
              <a:ext uri="{FF2B5EF4-FFF2-40B4-BE49-F238E27FC236}">
                <a16:creationId xmlns:a16="http://schemas.microsoft.com/office/drawing/2014/main" id="{2F5A902F-4B3F-B0E1-E574-5262307218F7}"/>
              </a:ext>
            </a:extLst>
          </p:cNvPr>
          <p:cNvSpPr/>
          <p:nvPr/>
        </p:nvSpPr>
        <p:spPr>
          <a:xfrm rot="21600000">
            <a:off x="7438818" y="5015788"/>
            <a:ext cx="585877" cy="1159903"/>
          </a:xfrm>
          <a:prstGeom prst="line">
            <a:avLst/>
          </a:prstGeom>
          <a:noFill/>
          <a:ln w="38100" cap="flat" cmpd="sng">
            <a:solidFill>
              <a:srgbClr val="000000"/>
            </a:solidFill>
            <a:prstDash val="sysDot"/>
            <a:miter/>
          </a:ln>
        </p:spPr>
        <p:txBody>
          <a:bodyPr/>
          <a:lstStyle/>
          <a:p>
            <a:endParaRPr lang="en-US"/>
          </a:p>
        </p:txBody>
      </p:sp>
      <p:sp>
        <p:nvSpPr>
          <p:cNvPr id="92" name="直线">
            <a:extLst>
              <a:ext uri="{FF2B5EF4-FFF2-40B4-BE49-F238E27FC236}">
                <a16:creationId xmlns:a16="http://schemas.microsoft.com/office/drawing/2014/main" id="{4E38695C-74CE-6ED5-2DA7-C2A2EDD2DC11}"/>
              </a:ext>
            </a:extLst>
          </p:cNvPr>
          <p:cNvSpPr/>
          <p:nvPr/>
        </p:nvSpPr>
        <p:spPr>
          <a:xfrm rot="21600000" flipV="1">
            <a:off x="7446551" y="2380573"/>
            <a:ext cx="1607142" cy="981315"/>
          </a:xfrm>
          <a:prstGeom prst="line">
            <a:avLst/>
          </a:prstGeom>
          <a:noFill/>
          <a:ln w="38100" cap="flat" cmpd="sng">
            <a:solidFill>
              <a:srgbClr val="000000"/>
            </a:solidFill>
            <a:prstDash val="sysDot"/>
            <a:miter/>
          </a:ln>
        </p:spPr>
        <p:txBody>
          <a:bodyPr/>
          <a:lstStyle/>
          <a:p>
            <a:endParaRPr lang="en-US"/>
          </a:p>
        </p:txBody>
      </p:sp>
      <p:sp>
        <p:nvSpPr>
          <p:cNvPr id="4" name="TextBox 3">
            <a:extLst>
              <a:ext uri="{FF2B5EF4-FFF2-40B4-BE49-F238E27FC236}">
                <a16:creationId xmlns:a16="http://schemas.microsoft.com/office/drawing/2014/main" id="{7445D0BA-DC5A-2B1E-A0B1-3440912F23CA}"/>
              </a:ext>
            </a:extLst>
          </p:cNvPr>
          <p:cNvSpPr txBox="1"/>
          <p:nvPr/>
        </p:nvSpPr>
        <p:spPr>
          <a:xfrm>
            <a:off x="4961617" y="2985687"/>
            <a:ext cx="2101885" cy="477054"/>
          </a:xfrm>
          <a:prstGeom prst="rect">
            <a:avLst/>
          </a:prstGeom>
          <a:noFill/>
        </p:spPr>
        <p:txBody>
          <a:bodyPr wrap="square" rtlCol="0">
            <a:spAutoFit/>
          </a:bodyPr>
          <a:lstStyle/>
          <a:p>
            <a:r>
              <a:rPr lang="en-US" sz="2500" dirty="0"/>
              <a:t>PIM STACK</a:t>
            </a:r>
          </a:p>
        </p:txBody>
      </p:sp>
      <p:cxnSp>
        <p:nvCxnSpPr>
          <p:cNvPr id="5" name="Straight Arrow Connector 4">
            <a:extLst>
              <a:ext uri="{FF2B5EF4-FFF2-40B4-BE49-F238E27FC236}">
                <a16:creationId xmlns:a16="http://schemas.microsoft.com/office/drawing/2014/main" id="{B1A3A9B8-3E20-8F35-0ACA-42EBBACC7B31}"/>
              </a:ext>
            </a:extLst>
          </p:cNvPr>
          <p:cNvCxnSpPr>
            <a:cxnSpLocks/>
          </p:cNvCxnSpPr>
          <p:nvPr/>
        </p:nvCxnSpPr>
        <p:spPr>
          <a:xfrm>
            <a:off x="6639517" y="3878088"/>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8" name="Rounded Rectangle 7">
            <a:extLst>
              <a:ext uri="{FF2B5EF4-FFF2-40B4-BE49-F238E27FC236}">
                <a16:creationId xmlns:a16="http://schemas.microsoft.com/office/drawing/2014/main" id="{6D499839-FB9B-E953-33EC-2EDA352ACED6}"/>
              </a:ext>
            </a:extLst>
          </p:cNvPr>
          <p:cNvSpPr/>
          <p:nvPr/>
        </p:nvSpPr>
        <p:spPr>
          <a:xfrm>
            <a:off x="68250" y="3539796"/>
            <a:ext cx="1258824" cy="825519"/>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HOST CPU</a:t>
            </a:r>
          </a:p>
        </p:txBody>
      </p:sp>
      <p:sp>
        <p:nvSpPr>
          <p:cNvPr id="38" name="Rectangle 37">
            <a:extLst>
              <a:ext uri="{FF2B5EF4-FFF2-40B4-BE49-F238E27FC236}">
                <a16:creationId xmlns:a16="http://schemas.microsoft.com/office/drawing/2014/main" id="{CE1018C8-4047-00C4-9013-850CC1126490}"/>
              </a:ext>
            </a:extLst>
          </p:cNvPr>
          <p:cNvSpPr/>
          <p:nvPr/>
        </p:nvSpPr>
        <p:spPr>
          <a:xfrm>
            <a:off x="2261344" y="3551256"/>
            <a:ext cx="1258824" cy="84819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t>PIM STACK</a:t>
            </a:r>
          </a:p>
        </p:txBody>
      </p:sp>
      <p:sp>
        <p:nvSpPr>
          <p:cNvPr id="56" name="Left-Right Arrow 55">
            <a:extLst>
              <a:ext uri="{FF2B5EF4-FFF2-40B4-BE49-F238E27FC236}">
                <a16:creationId xmlns:a16="http://schemas.microsoft.com/office/drawing/2014/main" id="{EFE616E8-8050-7D07-4B62-6DF109F6040C}"/>
              </a:ext>
            </a:extLst>
          </p:cNvPr>
          <p:cNvSpPr/>
          <p:nvPr/>
        </p:nvSpPr>
        <p:spPr>
          <a:xfrm>
            <a:off x="1389501" y="3864959"/>
            <a:ext cx="772358" cy="267072"/>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DDE1AE6F-A64E-1C89-1F5B-6488E54C587B}"/>
              </a:ext>
            </a:extLst>
          </p:cNvPr>
          <p:cNvSpPr/>
          <p:nvPr/>
        </p:nvSpPr>
        <p:spPr>
          <a:xfrm>
            <a:off x="8044101" y="5742475"/>
            <a:ext cx="354992" cy="463639"/>
          </a:xfrm>
          <a:custGeom>
            <a:avLst/>
            <a:gdLst>
              <a:gd name="connsiteX0" fmla="*/ 257578 w 296215"/>
              <a:gd name="connsiteY0" fmla="*/ 0 h 463639"/>
              <a:gd name="connsiteX1" fmla="*/ 0 w 296215"/>
              <a:gd name="connsiteY1" fmla="*/ 450760 h 463639"/>
              <a:gd name="connsiteX2" fmla="*/ 296215 w 296215"/>
              <a:gd name="connsiteY2" fmla="*/ 463639 h 463639"/>
              <a:gd name="connsiteX3" fmla="*/ 257578 w 296215"/>
              <a:gd name="connsiteY3" fmla="*/ 0 h 463639"/>
            </a:gdLst>
            <a:ahLst/>
            <a:cxnLst>
              <a:cxn ang="0">
                <a:pos x="connsiteX0" y="connsiteY0"/>
              </a:cxn>
              <a:cxn ang="0">
                <a:pos x="connsiteX1" y="connsiteY1"/>
              </a:cxn>
              <a:cxn ang="0">
                <a:pos x="connsiteX2" y="connsiteY2"/>
              </a:cxn>
              <a:cxn ang="0">
                <a:pos x="connsiteX3" y="connsiteY3"/>
              </a:cxn>
            </a:cxnLst>
            <a:rect l="l" t="t" r="r" b="b"/>
            <a:pathLst>
              <a:path w="296215" h="463639">
                <a:moveTo>
                  <a:pt x="257578" y="0"/>
                </a:moveTo>
                <a:lnTo>
                  <a:pt x="0" y="450760"/>
                </a:lnTo>
                <a:lnTo>
                  <a:pt x="296215" y="463639"/>
                </a:lnTo>
                <a:lnTo>
                  <a:pt x="257578" y="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2AD2F6D-056E-E43C-714A-DC8254A67439}"/>
              </a:ext>
            </a:extLst>
          </p:cNvPr>
          <p:cNvSpPr/>
          <p:nvPr/>
        </p:nvSpPr>
        <p:spPr>
          <a:xfrm rot="17996683">
            <a:off x="10591934" y="5158023"/>
            <a:ext cx="1815036" cy="28979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6BCCAF3-E589-1918-6A93-08B340083905}"/>
              </a:ext>
            </a:extLst>
          </p:cNvPr>
          <p:cNvSpPr/>
          <p:nvPr/>
        </p:nvSpPr>
        <p:spPr>
          <a:xfrm>
            <a:off x="10382913" y="5700132"/>
            <a:ext cx="765197" cy="5223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DDB5670-C545-570A-8318-83D8E216D32A}"/>
              </a:ext>
            </a:extLst>
          </p:cNvPr>
          <p:cNvSpPr/>
          <p:nvPr/>
        </p:nvSpPr>
        <p:spPr>
          <a:xfrm>
            <a:off x="8314600" y="5703579"/>
            <a:ext cx="2122310" cy="539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E04BDC31-7312-83DF-C371-9C0F98EB548B}"/>
              </a:ext>
            </a:extLst>
          </p:cNvPr>
          <p:cNvSpPr/>
          <p:nvPr/>
        </p:nvSpPr>
        <p:spPr>
          <a:xfrm>
            <a:off x="8035984" y="5771363"/>
            <a:ext cx="912121" cy="40432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9A9C4180-DA0D-5075-0B3F-1CAD74B7D1B6}"/>
              </a:ext>
            </a:extLst>
          </p:cNvPr>
          <p:cNvSpPr/>
          <p:nvPr/>
        </p:nvSpPr>
        <p:spPr>
          <a:xfrm>
            <a:off x="8797984" y="5776513"/>
            <a:ext cx="1004714" cy="438193"/>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8224866E-4B07-1349-8166-BE18640C92DC}"/>
              </a:ext>
            </a:extLst>
          </p:cNvPr>
          <p:cNvSpPr/>
          <p:nvPr/>
        </p:nvSpPr>
        <p:spPr>
          <a:xfrm>
            <a:off x="8032758" y="2354030"/>
            <a:ext cx="4086578" cy="1783645"/>
          </a:xfrm>
          <a:custGeom>
            <a:avLst/>
            <a:gdLst>
              <a:gd name="connsiteX0" fmla="*/ 4086578 w 4086578"/>
              <a:gd name="connsiteY0" fmla="*/ 11289 h 1783645"/>
              <a:gd name="connsiteX1" fmla="*/ 1027289 w 4086578"/>
              <a:gd name="connsiteY1" fmla="*/ 0 h 1783645"/>
              <a:gd name="connsiteX2" fmla="*/ 0 w 4086578"/>
              <a:gd name="connsiteY2" fmla="*/ 1772356 h 1783645"/>
              <a:gd name="connsiteX3" fmla="*/ 3070578 w 4086578"/>
              <a:gd name="connsiteY3" fmla="*/ 1783645 h 1783645"/>
              <a:gd name="connsiteX4" fmla="*/ 3364089 w 4086578"/>
              <a:gd name="connsiteY4" fmla="*/ 1219200 h 1783645"/>
              <a:gd name="connsiteX5" fmla="*/ 3488267 w 4086578"/>
              <a:gd name="connsiteY5" fmla="*/ 1230489 h 1783645"/>
              <a:gd name="connsiteX6" fmla="*/ 4018845 w 4086578"/>
              <a:gd name="connsiteY6" fmla="*/ 316089 h 1783645"/>
              <a:gd name="connsiteX7" fmla="*/ 3917245 w 4086578"/>
              <a:gd name="connsiteY7" fmla="*/ 316089 h 1783645"/>
              <a:gd name="connsiteX8" fmla="*/ 4086578 w 4086578"/>
              <a:gd name="connsiteY8" fmla="*/ 11289 h 178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578" h="1783645">
                <a:moveTo>
                  <a:pt x="4086578" y="11289"/>
                </a:moveTo>
                <a:lnTo>
                  <a:pt x="1027289" y="0"/>
                </a:lnTo>
                <a:lnTo>
                  <a:pt x="0" y="1772356"/>
                </a:lnTo>
                <a:lnTo>
                  <a:pt x="3070578" y="1783645"/>
                </a:lnTo>
                <a:lnTo>
                  <a:pt x="3364089" y="1219200"/>
                </a:lnTo>
                <a:lnTo>
                  <a:pt x="3488267" y="1230489"/>
                </a:lnTo>
                <a:lnTo>
                  <a:pt x="4018845" y="316089"/>
                </a:lnTo>
                <a:lnTo>
                  <a:pt x="3917245" y="316089"/>
                </a:lnTo>
                <a:lnTo>
                  <a:pt x="4086578" y="11289"/>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2C5E8ADB-4846-7925-384D-9CA30B3AF606}"/>
              </a:ext>
            </a:extLst>
          </p:cNvPr>
          <p:cNvSpPr/>
          <p:nvPr/>
        </p:nvSpPr>
        <p:spPr>
          <a:xfrm>
            <a:off x="8032758" y="2884608"/>
            <a:ext cx="4109156" cy="1772356"/>
          </a:xfrm>
          <a:custGeom>
            <a:avLst/>
            <a:gdLst>
              <a:gd name="connsiteX0" fmla="*/ 304800 w 4109156"/>
              <a:gd name="connsiteY0" fmla="*/ 1253067 h 1772356"/>
              <a:gd name="connsiteX1" fmla="*/ 0 w 4109156"/>
              <a:gd name="connsiteY1" fmla="*/ 1772356 h 1772356"/>
              <a:gd name="connsiteX2" fmla="*/ 3036711 w 4109156"/>
              <a:gd name="connsiteY2" fmla="*/ 1761067 h 1772356"/>
              <a:gd name="connsiteX3" fmla="*/ 4109156 w 4109156"/>
              <a:gd name="connsiteY3" fmla="*/ 0 h 1772356"/>
              <a:gd name="connsiteX4" fmla="*/ 3894667 w 4109156"/>
              <a:gd name="connsiteY4" fmla="*/ 0 h 1772356"/>
              <a:gd name="connsiteX5" fmla="*/ 3894667 w 4109156"/>
              <a:gd name="connsiteY5" fmla="*/ 0 h 1772356"/>
              <a:gd name="connsiteX6" fmla="*/ 3894667 w 4109156"/>
              <a:gd name="connsiteY6" fmla="*/ 0 h 177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9156" h="1772356">
                <a:moveTo>
                  <a:pt x="304800" y="1253067"/>
                </a:moveTo>
                <a:lnTo>
                  <a:pt x="0" y="1772356"/>
                </a:lnTo>
                <a:lnTo>
                  <a:pt x="3036711" y="1761067"/>
                </a:lnTo>
                <a:lnTo>
                  <a:pt x="4109156" y="0"/>
                </a:lnTo>
                <a:lnTo>
                  <a:pt x="3894667" y="0"/>
                </a:lnTo>
                <a:lnTo>
                  <a:pt x="3894667" y="0"/>
                </a:lnTo>
                <a:lnTo>
                  <a:pt x="3894667"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3624FC49-FD40-2903-C309-D7B4EF0771FA}"/>
              </a:ext>
            </a:extLst>
          </p:cNvPr>
          <p:cNvSpPr/>
          <p:nvPr/>
        </p:nvSpPr>
        <p:spPr>
          <a:xfrm>
            <a:off x="8055336" y="3392608"/>
            <a:ext cx="4086578" cy="1783644"/>
          </a:xfrm>
          <a:custGeom>
            <a:avLst/>
            <a:gdLst>
              <a:gd name="connsiteX0" fmla="*/ 293511 w 4086578"/>
              <a:gd name="connsiteY0" fmla="*/ 1241778 h 1783644"/>
              <a:gd name="connsiteX1" fmla="*/ 0 w 4086578"/>
              <a:gd name="connsiteY1" fmla="*/ 1783644 h 1783644"/>
              <a:gd name="connsiteX2" fmla="*/ 3025422 w 4086578"/>
              <a:gd name="connsiteY2" fmla="*/ 1783644 h 1783644"/>
              <a:gd name="connsiteX3" fmla="*/ 4086578 w 4086578"/>
              <a:gd name="connsiteY3" fmla="*/ 0 h 1783644"/>
              <a:gd name="connsiteX4" fmla="*/ 3770489 w 4086578"/>
              <a:gd name="connsiteY4" fmla="*/ 0 h 1783644"/>
              <a:gd name="connsiteX5" fmla="*/ 3770489 w 4086578"/>
              <a:gd name="connsiteY5" fmla="*/ 0 h 178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6578" h="1783644">
                <a:moveTo>
                  <a:pt x="293511" y="1241778"/>
                </a:moveTo>
                <a:lnTo>
                  <a:pt x="0" y="1783644"/>
                </a:lnTo>
                <a:lnTo>
                  <a:pt x="3025422" y="1783644"/>
                </a:lnTo>
                <a:lnTo>
                  <a:pt x="4086578" y="0"/>
                </a:lnTo>
                <a:lnTo>
                  <a:pt x="3770489" y="0"/>
                </a:lnTo>
                <a:lnTo>
                  <a:pt x="3770489"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2B9C5B0C-01E3-494A-33C9-DB689FE7D0F6}"/>
              </a:ext>
            </a:extLst>
          </p:cNvPr>
          <p:cNvSpPr/>
          <p:nvPr/>
        </p:nvSpPr>
        <p:spPr>
          <a:xfrm>
            <a:off x="8032758" y="3923186"/>
            <a:ext cx="4120445" cy="1772355"/>
          </a:xfrm>
          <a:custGeom>
            <a:avLst/>
            <a:gdLst>
              <a:gd name="connsiteX0" fmla="*/ 316089 w 4120445"/>
              <a:gd name="connsiteY0" fmla="*/ 1241778 h 1772355"/>
              <a:gd name="connsiteX1" fmla="*/ 0 w 4120445"/>
              <a:gd name="connsiteY1" fmla="*/ 1772355 h 1772355"/>
              <a:gd name="connsiteX2" fmla="*/ 3070578 w 4120445"/>
              <a:gd name="connsiteY2" fmla="*/ 1772355 h 1772355"/>
              <a:gd name="connsiteX3" fmla="*/ 4120445 w 4120445"/>
              <a:gd name="connsiteY3" fmla="*/ 0 h 1772355"/>
              <a:gd name="connsiteX4" fmla="*/ 3770489 w 4120445"/>
              <a:gd name="connsiteY4" fmla="*/ 22578 h 177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445" h="1772355">
                <a:moveTo>
                  <a:pt x="316089" y="1241778"/>
                </a:moveTo>
                <a:lnTo>
                  <a:pt x="0" y="1772355"/>
                </a:lnTo>
                <a:lnTo>
                  <a:pt x="3070578" y="1772355"/>
                </a:lnTo>
                <a:lnTo>
                  <a:pt x="4120445" y="0"/>
                </a:lnTo>
                <a:lnTo>
                  <a:pt x="3770489"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C2EF58B-42FA-2446-5DC4-60453D78A39F}"/>
              </a:ext>
            </a:extLst>
          </p:cNvPr>
          <p:cNvSpPr/>
          <p:nvPr/>
        </p:nvSpPr>
        <p:spPr>
          <a:xfrm>
            <a:off x="8021469" y="4442475"/>
            <a:ext cx="4109156" cy="1783644"/>
          </a:xfrm>
          <a:custGeom>
            <a:avLst/>
            <a:gdLst>
              <a:gd name="connsiteX0" fmla="*/ 327378 w 4109156"/>
              <a:gd name="connsiteY0" fmla="*/ 1230489 h 1783644"/>
              <a:gd name="connsiteX1" fmla="*/ 0 w 4109156"/>
              <a:gd name="connsiteY1" fmla="*/ 1772355 h 1783644"/>
              <a:gd name="connsiteX2" fmla="*/ 3070578 w 4109156"/>
              <a:gd name="connsiteY2" fmla="*/ 1783644 h 1783644"/>
              <a:gd name="connsiteX3" fmla="*/ 4109156 w 4109156"/>
              <a:gd name="connsiteY3" fmla="*/ 0 h 1783644"/>
              <a:gd name="connsiteX4" fmla="*/ 3793067 w 4109156"/>
              <a:gd name="connsiteY4" fmla="*/ 11289 h 178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156" h="1783644">
                <a:moveTo>
                  <a:pt x="327378" y="1230489"/>
                </a:moveTo>
                <a:lnTo>
                  <a:pt x="0" y="1772355"/>
                </a:lnTo>
                <a:lnTo>
                  <a:pt x="3070578" y="1783644"/>
                </a:lnTo>
                <a:lnTo>
                  <a:pt x="4109156" y="0"/>
                </a:lnTo>
                <a:lnTo>
                  <a:pt x="3793067"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17">
            <a:extLst>
              <a:ext uri="{FF2B5EF4-FFF2-40B4-BE49-F238E27FC236}">
                <a16:creationId xmlns:a16="http://schemas.microsoft.com/office/drawing/2014/main" id="{8D5EDA53-22D2-9CD4-9969-557E2A91CD28}"/>
              </a:ext>
            </a:extLst>
          </p:cNvPr>
          <p:cNvSpPr/>
          <p:nvPr/>
        </p:nvSpPr>
        <p:spPr>
          <a:xfrm>
            <a:off x="8811692" y="2354030"/>
            <a:ext cx="1027289" cy="1772356"/>
          </a:xfrm>
          <a:custGeom>
            <a:avLst/>
            <a:gdLst>
              <a:gd name="connsiteX0" fmla="*/ 1027289 w 1027289"/>
              <a:gd name="connsiteY0" fmla="*/ 0 h 1772356"/>
              <a:gd name="connsiteX1" fmla="*/ 0 w 1027289"/>
              <a:gd name="connsiteY1" fmla="*/ 1772356 h 1772356"/>
            </a:gdLst>
            <a:ahLst/>
            <a:cxnLst>
              <a:cxn ang="0">
                <a:pos x="connsiteX0" y="connsiteY0"/>
              </a:cxn>
              <a:cxn ang="0">
                <a:pos x="connsiteX1" y="connsiteY1"/>
              </a:cxn>
            </a:cxnLst>
            <a:rect l="l" t="t" r="r" b="b"/>
            <a:pathLst>
              <a:path w="1027289" h="1772356">
                <a:moveTo>
                  <a:pt x="1027289" y="0"/>
                </a:moveTo>
                <a:lnTo>
                  <a:pt x="0" y="177235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EA802804-7C00-C5F4-AE95-052E45EC3A6E}"/>
              </a:ext>
            </a:extLst>
          </p:cNvPr>
          <p:cNvSpPr/>
          <p:nvPr/>
        </p:nvSpPr>
        <p:spPr>
          <a:xfrm>
            <a:off x="9562402" y="2362499"/>
            <a:ext cx="1027289" cy="1772356"/>
          </a:xfrm>
          <a:custGeom>
            <a:avLst/>
            <a:gdLst>
              <a:gd name="connsiteX0" fmla="*/ 1027289 w 1027289"/>
              <a:gd name="connsiteY0" fmla="*/ 0 h 1772356"/>
              <a:gd name="connsiteX1" fmla="*/ 0 w 1027289"/>
              <a:gd name="connsiteY1" fmla="*/ 1772356 h 1772356"/>
            </a:gdLst>
            <a:ahLst/>
            <a:cxnLst>
              <a:cxn ang="0">
                <a:pos x="connsiteX0" y="connsiteY0"/>
              </a:cxn>
              <a:cxn ang="0">
                <a:pos x="connsiteX1" y="connsiteY1"/>
              </a:cxn>
            </a:cxnLst>
            <a:rect l="l" t="t" r="r" b="b"/>
            <a:pathLst>
              <a:path w="1027289" h="1772356">
                <a:moveTo>
                  <a:pt x="1027289" y="0"/>
                </a:moveTo>
                <a:lnTo>
                  <a:pt x="0" y="177235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DDD8B5D4-F743-E218-F75B-2A53DE5FC2DC}"/>
              </a:ext>
            </a:extLst>
          </p:cNvPr>
          <p:cNvSpPr/>
          <p:nvPr/>
        </p:nvSpPr>
        <p:spPr>
          <a:xfrm>
            <a:off x="8811691" y="2794297"/>
            <a:ext cx="1614311" cy="11289"/>
          </a:xfrm>
          <a:custGeom>
            <a:avLst/>
            <a:gdLst>
              <a:gd name="connsiteX0" fmla="*/ 0 w 1614311"/>
              <a:gd name="connsiteY0" fmla="*/ 0 h 11289"/>
              <a:gd name="connsiteX1" fmla="*/ 1614311 w 1614311"/>
              <a:gd name="connsiteY1" fmla="*/ 11289 h 11289"/>
            </a:gdLst>
            <a:ahLst/>
            <a:cxnLst>
              <a:cxn ang="0">
                <a:pos x="connsiteX0" y="connsiteY0"/>
              </a:cxn>
              <a:cxn ang="0">
                <a:pos x="connsiteX1" y="connsiteY1"/>
              </a:cxn>
            </a:cxnLst>
            <a:rect l="l" t="t" r="r" b="b"/>
            <a:pathLst>
              <a:path w="1614311" h="11289">
                <a:moveTo>
                  <a:pt x="0" y="0"/>
                </a:moveTo>
                <a:lnTo>
                  <a:pt x="1614311"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34477EF6-5629-A7BB-916D-3049C716716D}"/>
              </a:ext>
            </a:extLst>
          </p:cNvPr>
          <p:cNvSpPr/>
          <p:nvPr/>
        </p:nvSpPr>
        <p:spPr>
          <a:xfrm>
            <a:off x="8552047" y="3211986"/>
            <a:ext cx="1659467" cy="22578"/>
          </a:xfrm>
          <a:custGeom>
            <a:avLst/>
            <a:gdLst>
              <a:gd name="connsiteX0" fmla="*/ 0 w 1659467"/>
              <a:gd name="connsiteY0" fmla="*/ 0 h 22578"/>
              <a:gd name="connsiteX1" fmla="*/ 1659467 w 1659467"/>
              <a:gd name="connsiteY1" fmla="*/ 22578 h 22578"/>
            </a:gdLst>
            <a:ahLst/>
            <a:cxnLst>
              <a:cxn ang="0">
                <a:pos x="connsiteX0" y="connsiteY0"/>
              </a:cxn>
              <a:cxn ang="0">
                <a:pos x="connsiteX1" y="connsiteY1"/>
              </a:cxn>
            </a:cxnLst>
            <a:rect l="l" t="t" r="r" b="b"/>
            <a:pathLst>
              <a:path w="1659467" h="22578">
                <a:moveTo>
                  <a:pt x="0" y="0"/>
                </a:moveTo>
                <a:lnTo>
                  <a:pt x="1659467"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C58C9FE3-F4CE-8941-8350-F68A9BD0B50C}"/>
              </a:ext>
            </a:extLst>
          </p:cNvPr>
          <p:cNvSpPr/>
          <p:nvPr/>
        </p:nvSpPr>
        <p:spPr>
          <a:xfrm>
            <a:off x="8292403" y="3674830"/>
            <a:ext cx="2280355" cy="22578"/>
          </a:xfrm>
          <a:custGeom>
            <a:avLst/>
            <a:gdLst>
              <a:gd name="connsiteX0" fmla="*/ 0 w 2280355"/>
              <a:gd name="connsiteY0" fmla="*/ 0 h 22578"/>
              <a:gd name="connsiteX1" fmla="*/ 2280355 w 2280355"/>
              <a:gd name="connsiteY1" fmla="*/ 22578 h 22578"/>
            </a:gdLst>
            <a:ahLst/>
            <a:cxnLst>
              <a:cxn ang="0">
                <a:pos x="connsiteX0" y="connsiteY0"/>
              </a:cxn>
              <a:cxn ang="0">
                <a:pos x="connsiteX1" y="connsiteY1"/>
              </a:cxn>
            </a:cxnLst>
            <a:rect l="l" t="t" r="r" b="b"/>
            <a:pathLst>
              <a:path w="2280355" h="22578">
                <a:moveTo>
                  <a:pt x="0" y="0"/>
                </a:moveTo>
                <a:lnTo>
                  <a:pt x="2280355"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278F03F8-E5B7-CBC9-224E-1804A068D3C6}"/>
              </a:ext>
            </a:extLst>
          </p:cNvPr>
          <p:cNvSpPr/>
          <p:nvPr/>
        </p:nvSpPr>
        <p:spPr>
          <a:xfrm>
            <a:off x="10008314" y="2667299"/>
            <a:ext cx="2054578" cy="903109"/>
          </a:xfrm>
          <a:custGeom>
            <a:avLst/>
            <a:gdLst>
              <a:gd name="connsiteX0" fmla="*/ 541867 w 2065867"/>
              <a:gd name="connsiteY0" fmla="*/ 0 h 925689"/>
              <a:gd name="connsiteX1" fmla="*/ 2065867 w 2065867"/>
              <a:gd name="connsiteY1" fmla="*/ 11289 h 925689"/>
              <a:gd name="connsiteX2" fmla="*/ 1524000 w 2065867"/>
              <a:gd name="connsiteY2" fmla="*/ 914400 h 925689"/>
              <a:gd name="connsiteX3" fmla="*/ 0 w 2065867"/>
              <a:gd name="connsiteY3" fmla="*/ 925689 h 925689"/>
              <a:gd name="connsiteX4" fmla="*/ 541867 w 2065867"/>
              <a:gd name="connsiteY4" fmla="*/ 0 h 92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867" h="925689">
                <a:moveTo>
                  <a:pt x="541867" y="0"/>
                </a:moveTo>
                <a:lnTo>
                  <a:pt x="2065867" y="11289"/>
                </a:lnTo>
                <a:lnTo>
                  <a:pt x="1524000" y="914400"/>
                </a:lnTo>
                <a:lnTo>
                  <a:pt x="0" y="925689"/>
                </a:lnTo>
                <a:lnTo>
                  <a:pt x="541867"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ndParaRPr>
          </a:p>
        </p:txBody>
      </p:sp>
      <p:sp>
        <p:nvSpPr>
          <p:cNvPr id="24" name="Freeform 23">
            <a:extLst>
              <a:ext uri="{FF2B5EF4-FFF2-40B4-BE49-F238E27FC236}">
                <a16:creationId xmlns:a16="http://schemas.microsoft.com/office/drawing/2014/main" id="{3B6326C1-C0F7-1EF5-29E7-CE613064658D}"/>
              </a:ext>
            </a:extLst>
          </p:cNvPr>
          <p:cNvSpPr/>
          <p:nvPr/>
        </p:nvSpPr>
        <p:spPr>
          <a:xfrm>
            <a:off x="8789114" y="4134855"/>
            <a:ext cx="301976" cy="510820"/>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6AE1B2AC-9950-C9E1-2C71-258C05456773}"/>
              </a:ext>
            </a:extLst>
          </p:cNvPr>
          <p:cNvSpPr/>
          <p:nvPr/>
        </p:nvSpPr>
        <p:spPr>
          <a:xfrm>
            <a:off x="9551113" y="4123390"/>
            <a:ext cx="304800"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7BA3D58B-9975-B2E0-DA84-B2D21CCC5A0F}"/>
              </a:ext>
            </a:extLst>
          </p:cNvPr>
          <p:cNvSpPr/>
          <p:nvPr/>
        </p:nvSpPr>
        <p:spPr>
          <a:xfrm>
            <a:off x="9551113" y="4649821"/>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8F6C0676-B6E8-074D-8F85-216A117C0835}"/>
              </a:ext>
            </a:extLst>
          </p:cNvPr>
          <p:cNvSpPr/>
          <p:nvPr/>
        </p:nvSpPr>
        <p:spPr>
          <a:xfrm>
            <a:off x="9551112" y="5150855"/>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27">
            <a:extLst>
              <a:ext uri="{FF2B5EF4-FFF2-40B4-BE49-F238E27FC236}">
                <a16:creationId xmlns:a16="http://schemas.microsoft.com/office/drawing/2014/main" id="{48DC741B-F2DC-79E9-484B-433592759B77}"/>
              </a:ext>
            </a:extLst>
          </p:cNvPr>
          <p:cNvSpPr/>
          <p:nvPr/>
        </p:nvSpPr>
        <p:spPr>
          <a:xfrm>
            <a:off x="9488771" y="5676535"/>
            <a:ext cx="389717" cy="524176"/>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28">
            <a:extLst>
              <a:ext uri="{FF2B5EF4-FFF2-40B4-BE49-F238E27FC236}">
                <a16:creationId xmlns:a16="http://schemas.microsoft.com/office/drawing/2014/main" id="{508E3F3F-9D22-7486-BEB4-DEBE95B7EE30}"/>
              </a:ext>
            </a:extLst>
          </p:cNvPr>
          <p:cNvSpPr/>
          <p:nvPr/>
        </p:nvSpPr>
        <p:spPr>
          <a:xfrm>
            <a:off x="8789115" y="5692722"/>
            <a:ext cx="301976" cy="507988"/>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29">
            <a:extLst>
              <a:ext uri="{FF2B5EF4-FFF2-40B4-BE49-F238E27FC236}">
                <a16:creationId xmlns:a16="http://schemas.microsoft.com/office/drawing/2014/main" id="{8398EA80-C743-687C-6D19-D095B847DCDA}"/>
              </a:ext>
            </a:extLst>
          </p:cNvPr>
          <p:cNvSpPr/>
          <p:nvPr/>
        </p:nvSpPr>
        <p:spPr>
          <a:xfrm>
            <a:off x="8766536" y="5172389"/>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30">
            <a:extLst>
              <a:ext uri="{FF2B5EF4-FFF2-40B4-BE49-F238E27FC236}">
                <a16:creationId xmlns:a16="http://schemas.microsoft.com/office/drawing/2014/main" id="{AB98414D-6711-EBEE-7836-D8574AA96E1C}"/>
              </a:ext>
            </a:extLst>
          </p:cNvPr>
          <p:cNvSpPr/>
          <p:nvPr/>
        </p:nvSpPr>
        <p:spPr>
          <a:xfrm>
            <a:off x="8789114" y="4665257"/>
            <a:ext cx="327377" cy="488418"/>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31">
            <a:extLst>
              <a:ext uri="{FF2B5EF4-FFF2-40B4-BE49-F238E27FC236}">
                <a16:creationId xmlns:a16="http://schemas.microsoft.com/office/drawing/2014/main" id="{2A8FC288-3753-45B4-E6BF-C8288377300F}"/>
              </a:ext>
            </a:extLst>
          </p:cNvPr>
          <p:cNvSpPr/>
          <p:nvPr/>
        </p:nvSpPr>
        <p:spPr>
          <a:xfrm>
            <a:off x="8303692" y="4216697"/>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015DF263-C507-7D85-2D36-550BFEC5C3F3}"/>
              </a:ext>
            </a:extLst>
          </p:cNvPr>
          <p:cNvSpPr/>
          <p:nvPr/>
        </p:nvSpPr>
        <p:spPr>
          <a:xfrm>
            <a:off x="8281114" y="4730341"/>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A1D3D3F5-D922-6D64-44C2-FABC6B7CB7C2}"/>
              </a:ext>
            </a:extLst>
          </p:cNvPr>
          <p:cNvSpPr/>
          <p:nvPr/>
        </p:nvSpPr>
        <p:spPr>
          <a:xfrm>
            <a:off x="8292402" y="5265242"/>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77F92F3A-5171-186B-4C37-BD39288E0342}"/>
              </a:ext>
            </a:extLst>
          </p:cNvPr>
          <p:cNvSpPr/>
          <p:nvPr/>
        </p:nvSpPr>
        <p:spPr>
          <a:xfrm>
            <a:off x="8292403" y="5768918"/>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AB70E016-0E8F-7461-773A-669BDEBB06BB}"/>
              </a:ext>
            </a:extLst>
          </p:cNvPr>
          <p:cNvSpPr/>
          <p:nvPr/>
        </p:nvSpPr>
        <p:spPr>
          <a:xfrm>
            <a:off x="10301825" y="3697408"/>
            <a:ext cx="1016000" cy="42897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ndParaRPr>
          </a:p>
        </p:txBody>
      </p:sp>
      <p:sp>
        <p:nvSpPr>
          <p:cNvPr id="37" name="Freeform 36">
            <a:extLst>
              <a:ext uri="{FF2B5EF4-FFF2-40B4-BE49-F238E27FC236}">
                <a16:creationId xmlns:a16="http://schemas.microsoft.com/office/drawing/2014/main" id="{709A6690-DD2E-DBB2-00D6-B59BA22EEE68}"/>
              </a:ext>
            </a:extLst>
          </p:cNvPr>
          <p:cNvSpPr/>
          <p:nvPr/>
        </p:nvSpPr>
        <p:spPr>
          <a:xfrm>
            <a:off x="10267958" y="4226664"/>
            <a:ext cx="1038578" cy="421485"/>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8B79420B-8132-9572-DDDD-C2D6A2FD7355}"/>
              </a:ext>
            </a:extLst>
          </p:cNvPr>
          <p:cNvSpPr/>
          <p:nvPr/>
        </p:nvSpPr>
        <p:spPr>
          <a:xfrm>
            <a:off x="10301822" y="4749923"/>
            <a:ext cx="1016000" cy="42897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23655A3C-692C-30B1-1EFC-CFAD08134980}"/>
              </a:ext>
            </a:extLst>
          </p:cNvPr>
          <p:cNvSpPr/>
          <p:nvPr/>
        </p:nvSpPr>
        <p:spPr>
          <a:xfrm>
            <a:off x="10301825" y="5280674"/>
            <a:ext cx="1027286" cy="422760"/>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C1B4C549-8B07-2EAD-681E-E48799EA5ED8}"/>
              </a:ext>
            </a:extLst>
          </p:cNvPr>
          <p:cNvSpPr/>
          <p:nvPr/>
        </p:nvSpPr>
        <p:spPr>
          <a:xfrm>
            <a:off x="10035880" y="5784241"/>
            <a:ext cx="1318287" cy="438193"/>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0AA4BD5D-E427-9CCF-7208-B1F4667B9652}"/>
              </a:ext>
            </a:extLst>
          </p:cNvPr>
          <p:cNvCxnSpPr>
            <a:cxnSpLocks/>
            <a:stCxn id="40" idx="1"/>
          </p:cNvCxnSpPr>
          <p:nvPr/>
        </p:nvCxnSpPr>
        <p:spPr>
          <a:xfrm flipV="1">
            <a:off x="10552940" y="5164966"/>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9CE43B6-DDD0-0216-885E-55C27BAB4A6B}"/>
              </a:ext>
            </a:extLst>
          </p:cNvPr>
          <p:cNvCxnSpPr>
            <a:cxnSpLocks/>
          </p:cNvCxnSpPr>
          <p:nvPr/>
        </p:nvCxnSpPr>
        <p:spPr>
          <a:xfrm flipV="1">
            <a:off x="10415325" y="5678614"/>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D16A74B-5689-3B99-75CB-C99A0D697D0A}"/>
              </a:ext>
            </a:extLst>
          </p:cNvPr>
          <p:cNvCxnSpPr>
            <a:cxnSpLocks/>
          </p:cNvCxnSpPr>
          <p:nvPr/>
        </p:nvCxnSpPr>
        <p:spPr>
          <a:xfrm flipV="1">
            <a:off x="10547297" y="4640031"/>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18551C-F555-7021-DCC3-02726AB81BBB}"/>
              </a:ext>
            </a:extLst>
          </p:cNvPr>
          <p:cNvCxnSpPr>
            <a:cxnSpLocks/>
          </p:cNvCxnSpPr>
          <p:nvPr/>
        </p:nvCxnSpPr>
        <p:spPr>
          <a:xfrm flipV="1">
            <a:off x="10513428" y="4132031"/>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071CBB-1288-0FA6-AD0A-4E57E9F8A328}"/>
              </a:ext>
            </a:extLst>
          </p:cNvPr>
          <p:cNvCxnSpPr>
            <a:cxnSpLocks/>
          </p:cNvCxnSpPr>
          <p:nvPr/>
        </p:nvCxnSpPr>
        <p:spPr>
          <a:xfrm>
            <a:off x="11317822" y="3759497"/>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1B72713-25C2-93AB-187B-5707523A1247}"/>
              </a:ext>
            </a:extLst>
          </p:cNvPr>
          <p:cNvCxnSpPr>
            <a:cxnSpLocks/>
          </p:cNvCxnSpPr>
          <p:nvPr/>
        </p:nvCxnSpPr>
        <p:spPr>
          <a:xfrm>
            <a:off x="11690355" y="3302297"/>
            <a:ext cx="191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D90C5AA-CEAC-30A4-C7AD-415233512013}"/>
              </a:ext>
            </a:extLst>
          </p:cNvPr>
          <p:cNvCxnSpPr>
            <a:cxnSpLocks/>
          </p:cNvCxnSpPr>
          <p:nvPr/>
        </p:nvCxnSpPr>
        <p:spPr>
          <a:xfrm>
            <a:off x="11261381" y="4284430"/>
            <a:ext cx="3612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AE8BD21-1712-5FF3-1115-AD1358CAFD05}"/>
              </a:ext>
            </a:extLst>
          </p:cNvPr>
          <p:cNvCxnSpPr>
            <a:cxnSpLocks/>
          </p:cNvCxnSpPr>
          <p:nvPr/>
        </p:nvCxnSpPr>
        <p:spPr>
          <a:xfrm>
            <a:off x="11566177" y="4362042"/>
            <a:ext cx="316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1AC421E-9BAC-CA97-01C6-494CD1FCAAB6}"/>
              </a:ext>
            </a:extLst>
          </p:cNvPr>
          <p:cNvCxnSpPr>
            <a:cxnSpLocks/>
          </p:cNvCxnSpPr>
          <p:nvPr/>
        </p:nvCxnSpPr>
        <p:spPr>
          <a:xfrm>
            <a:off x="11312176" y="4809363"/>
            <a:ext cx="3104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F0BF1E2-4560-9091-00BB-E0258EBC9B7B}"/>
              </a:ext>
            </a:extLst>
          </p:cNvPr>
          <p:cNvCxnSpPr>
            <a:cxnSpLocks/>
          </p:cNvCxnSpPr>
          <p:nvPr/>
        </p:nvCxnSpPr>
        <p:spPr>
          <a:xfrm>
            <a:off x="11588754" y="4886888"/>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17784E2-DB25-51FD-3F7F-9539CEC3AA42}"/>
              </a:ext>
            </a:extLst>
          </p:cNvPr>
          <p:cNvCxnSpPr>
            <a:cxnSpLocks/>
          </p:cNvCxnSpPr>
          <p:nvPr/>
        </p:nvCxnSpPr>
        <p:spPr>
          <a:xfrm>
            <a:off x="11306536" y="5327242"/>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833BF00-C05A-9B8D-F52F-D2F636AB9E40}"/>
              </a:ext>
            </a:extLst>
          </p:cNvPr>
          <p:cNvCxnSpPr>
            <a:cxnSpLocks/>
          </p:cNvCxnSpPr>
          <p:nvPr/>
        </p:nvCxnSpPr>
        <p:spPr>
          <a:xfrm>
            <a:off x="11543597" y="3865324"/>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C961635-C0A6-3034-39FF-21E45CFC5BA0}"/>
              </a:ext>
            </a:extLst>
          </p:cNvPr>
          <p:cNvSpPr txBox="1"/>
          <p:nvPr/>
        </p:nvSpPr>
        <p:spPr>
          <a:xfrm>
            <a:off x="10329672" y="2932873"/>
            <a:ext cx="1357555" cy="461665"/>
          </a:xfrm>
          <a:prstGeom prst="rect">
            <a:avLst/>
          </a:prstGeom>
          <a:noFill/>
          <a:ln>
            <a:noFill/>
          </a:ln>
        </p:spPr>
        <p:txBody>
          <a:bodyPr wrap="square" rtlCol="0">
            <a:spAutoFit/>
          </a:bodyPr>
          <a:lstStyle/>
          <a:p>
            <a:pPr algn="ctr"/>
            <a:r>
              <a:rPr lang="en-US" b="1" baseline="30000" dirty="0"/>
              <a:t>Multiple </a:t>
            </a:r>
          </a:p>
          <a:p>
            <a:pPr algn="ctr"/>
            <a:r>
              <a:rPr lang="en-US" b="1" baseline="30000" dirty="0"/>
              <a:t>Memory</a:t>
            </a:r>
            <a:r>
              <a:rPr lang="en-US" b="1" baseline="30000" dirty="0">
                <a:solidFill>
                  <a:srgbClr val="7F7F7F"/>
                </a:solidFill>
              </a:rPr>
              <a:t> </a:t>
            </a:r>
            <a:r>
              <a:rPr lang="en-US" b="1" baseline="30000" dirty="0"/>
              <a:t>Banks</a:t>
            </a:r>
          </a:p>
        </p:txBody>
      </p:sp>
      <p:cxnSp>
        <p:nvCxnSpPr>
          <p:cNvPr id="55" name="Straight Connector 54">
            <a:extLst>
              <a:ext uri="{FF2B5EF4-FFF2-40B4-BE49-F238E27FC236}">
                <a16:creationId xmlns:a16="http://schemas.microsoft.com/office/drawing/2014/main" id="{15E40E07-3B09-B74E-06F4-C587A067B8E8}"/>
              </a:ext>
            </a:extLst>
          </p:cNvPr>
          <p:cNvCxnSpPr>
            <a:cxnSpLocks/>
            <a:endCxn id="23" idx="3"/>
          </p:cNvCxnSpPr>
          <p:nvPr/>
        </p:nvCxnSpPr>
        <p:spPr>
          <a:xfrm flipH="1" flipV="1">
            <a:off x="10008314" y="3570408"/>
            <a:ext cx="289984" cy="574414"/>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8E3A0A23-B6C1-3AA9-AF14-E355EEE2797D}"/>
              </a:ext>
            </a:extLst>
          </p:cNvPr>
          <p:cNvCxnSpPr>
            <a:cxnSpLocks/>
          </p:cNvCxnSpPr>
          <p:nvPr/>
        </p:nvCxnSpPr>
        <p:spPr>
          <a:xfrm flipH="1" flipV="1">
            <a:off x="10278260" y="4144822"/>
            <a:ext cx="426" cy="503327"/>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26DFBAB9-046E-E11F-EE05-295A500BB177}"/>
              </a:ext>
            </a:extLst>
          </p:cNvPr>
          <p:cNvCxnSpPr>
            <a:cxnSpLocks/>
          </p:cNvCxnSpPr>
          <p:nvPr/>
        </p:nvCxnSpPr>
        <p:spPr>
          <a:xfrm flipV="1">
            <a:off x="10289125" y="462292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38D045E4-EFE6-D24A-B576-B4B18F82D2E4}"/>
              </a:ext>
            </a:extLst>
          </p:cNvPr>
          <p:cNvCxnSpPr>
            <a:cxnSpLocks/>
          </p:cNvCxnSpPr>
          <p:nvPr/>
        </p:nvCxnSpPr>
        <p:spPr>
          <a:xfrm flipV="1">
            <a:off x="10289125" y="513092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BF8D7C93-6E6E-1EF3-1251-50194C9BCEED}"/>
              </a:ext>
            </a:extLst>
          </p:cNvPr>
          <p:cNvCxnSpPr>
            <a:cxnSpLocks/>
          </p:cNvCxnSpPr>
          <p:nvPr/>
        </p:nvCxnSpPr>
        <p:spPr>
          <a:xfrm flipV="1">
            <a:off x="10301825" y="565162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A574F4C4-E3B0-E0D2-A825-27F11EAD8E8E}"/>
              </a:ext>
            </a:extLst>
          </p:cNvPr>
          <p:cNvCxnSpPr>
            <a:cxnSpLocks/>
          </p:cNvCxnSpPr>
          <p:nvPr/>
        </p:nvCxnSpPr>
        <p:spPr>
          <a:xfrm flipV="1">
            <a:off x="11078786" y="4128260"/>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E0F7ECAA-92BC-B89F-BB7E-CA8F319371A8}"/>
              </a:ext>
            </a:extLst>
          </p:cNvPr>
          <p:cNvCxnSpPr>
            <a:cxnSpLocks/>
          </p:cNvCxnSpPr>
          <p:nvPr/>
        </p:nvCxnSpPr>
        <p:spPr>
          <a:xfrm flipV="1">
            <a:off x="11078786" y="4647782"/>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E5722E12-8C19-D46A-D74A-371B55E5A426}"/>
              </a:ext>
            </a:extLst>
          </p:cNvPr>
          <p:cNvCxnSpPr>
            <a:cxnSpLocks/>
          </p:cNvCxnSpPr>
          <p:nvPr/>
        </p:nvCxnSpPr>
        <p:spPr>
          <a:xfrm flipV="1">
            <a:off x="11078786" y="5183331"/>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8" name="Straight Connector 447">
            <a:extLst>
              <a:ext uri="{FF2B5EF4-FFF2-40B4-BE49-F238E27FC236}">
                <a16:creationId xmlns:a16="http://schemas.microsoft.com/office/drawing/2014/main" id="{3B6418E2-1D9D-0B62-8F36-3F2C8AB61962}"/>
              </a:ext>
            </a:extLst>
          </p:cNvPr>
          <p:cNvCxnSpPr>
            <a:cxnSpLocks/>
          </p:cNvCxnSpPr>
          <p:nvPr/>
        </p:nvCxnSpPr>
        <p:spPr>
          <a:xfrm flipH="1" flipV="1">
            <a:off x="10465515" y="3532308"/>
            <a:ext cx="84666" cy="17780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9" name="Straight Connector 448">
            <a:extLst>
              <a:ext uri="{FF2B5EF4-FFF2-40B4-BE49-F238E27FC236}">
                <a16:creationId xmlns:a16="http://schemas.microsoft.com/office/drawing/2014/main" id="{41479B95-6D32-75B0-149E-1669A6A9627C}"/>
              </a:ext>
            </a:extLst>
          </p:cNvPr>
          <p:cNvCxnSpPr>
            <a:cxnSpLocks/>
          </p:cNvCxnSpPr>
          <p:nvPr/>
        </p:nvCxnSpPr>
        <p:spPr>
          <a:xfrm flipV="1">
            <a:off x="11320233" y="3709565"/>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0" name="Straight Connector 449">
            <a:extLst>
              <a:ext uri="{FF2B5EF4-FFF2-40B4-BE49-F238E27FC236}">
                <a16:creationId xmlns:a16="http://schemas.microsoft.com/office/drawing/2014/main" id="{77E0D0EC-E13A-7F38-C430-D5735461458F}"/>
              </a:ext>
            </a:extLst>
          </p:cNvPr>
          <p:cNvCxnSpPr>
            <a:cxnSpLocks/>
          </p:cNvCxnSpPr>
          <p:nvPr/>
        </p:nvCxnSpPr>
        <p:spPr>
          <a:xfrm flipV="1">
            <a:off x="11319954" y="4215308"/>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3" name="Straight Connector 452">
            <a:extLst>
              <a:ext uri="{FF2B5EF4-FFF2-40B4-BE49-F238E27FC236}">
                <a16:creationId xmlns:a16="http://schemas.microsoft.com/office/drawing/2014/main" id="{50C6D874-D40D-CC2E-4A46-09BC71F2AA99}"/>
              </a:ext>
            </a:extLst>
          </p:cNvPr>
          <p:cNvCxnSpPr>
            <a:cxnSpLocks/>
          </p:cNvCxnSpPr>
          <p:nvPr/>
        </p:nvCxnSpPr>
        <p:spPr>
          <a:xfrm flipV="1">
            <a:off x="11319953" y="4697126"/>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9" name="Straight Connector 458">
            <a:extLst>
              <a:ext uri="{FF2B5EF4-FFF2-40B4-BE49-F238E27FC236}">
                <a16:creationId xmlns:a16="http://schemas.microsoft.com/office/drawing/2014/main" id="{63A9E131-B8AF-0FDB-B6D5-70472D97CC86}"/>
              </a:ext>
            </a:extLst>
          </p:cNvPr>
          <p:cNvCxnSpPr>
            <a:cxnSpLocks/>
            <a:stCxn id="41" idx="0"/>
          </p:cNvCxnSpPr>
          <p:nvPr/>
        </p:nvCxnSpPr>
        <p:spPr>
          <a:xfrm flipH="1" flipV="1">
            <a:off x="11346793" y="5257955"/>
            <a:ext cx="7374" cy="526286"/>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1" name="Straight Connector 460">
            <a:extLst>
              <a:ext uri="{FF2B5EF4-FFF2-40B4-BE49-F238E27FC236}">
                <a16:creationId xmlns:a16="http://schemas.microsoft.com/office/drawing/2014/main" id="{00B108D7-3AFC-BCFC-CB4B-E1F468D5B2B6}"/>
              </a:ext>
            </a:extLst>
          </p:cNvPr>
          <p:cNvCxnSpPr>
            <a:cxnSpLocks/>
            <a:stCxn id="23" idx="2"/>
          </p:cNvCxnSpPr>
          <p:nvPr/>
        </p:nvCxnSpPr>
        <p:spPr>
          <a:xfrm flipH="1">
            <a:off x="11098400" y="3559394"/>
            <a:ext cx="425586" cy="557035"/>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2" name="TextBox 461">
            <a:extLst>
              <a:ext uri="{FF2B5EF4-FFF2-40B4-BE49-F238E27FC236}">
                <a16:creationId xmlns:a16="http://schemas.microsoft.com/office/drawing/2014/main" id="{129FD161-A080-73D6-C537-00D272A4531E}"/>
              </a:ext>
            </a:extLst>
          </p:cNvPr>
          <p:cNvSpPr txBox="1"/>
          <p:nvPr/>
        </p:nvSpPr>
        <p:spPr>
          <a:xfrm>
            <a:off x="10375871" y="5997644"/>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Core 0</a:t>
            </a:r>
          </a:p>
        </p:txBody>
      </p:sp>
      <p:sp>
        <p:nvSpPr>
          <p:cNvPr id="463" name="TextBox 462">
            <a:extLst>
              <a:ext uri="{FF2B5EF4-FFF2-40B4-BE49-F238E27FC236}">
                <a16:creationId xmlns:a16="http://schemas.microsoft.com/office/drawing/2014/main" id="{9627F834-677F-0161-B8A3-23BE05C86759}"/>
              </a:ext>
            </a:extLst>
          </p:cNvPr>
          <p:cNvSpPr txBox="1"/>
          <p:nvPr/>
        </p:nvSpPr>
        <p:spPr>
          <a:xfrm>
            <a:off x="10314800" y="5788179"/>
            <a:ext cx="1132654" cy="292388"/>
          </a:xfrm>
          <a:prstGeom prst="rect">
            <a:avLst/>
          </a:prstGeom>
          <a:noFill/>
        </p:spPr>
        <p:txBody>
          <a:bodyPr wrap="square" lIns="0" tIns="0" rIns="0" rtlCol="0">
            <a:spAutoFit/>
          </a:bodyPr>
          <a:lstStyle/>
          <a:p>
            <a:r>
              <a:rPr lang="en-US" sz="1600" b="1" dirty="0">
                <a:cs typeface="Times New Roman" panose="02020603050405020304" pitchFamily="18" charset="0"/>
              </a:rPr>
              <a:t>Vault Logic</a:t>
            </a:r>
          </a:p>
        </p:txBody>
      </p:sp>
      <p:cxnSp>
        <p:nvCxnSpPr>
          <p:cNvPr id="464" name="Straight Connector 463">
            <a:extLst>
              <a:ext uri="{FF2B5EF4-FFF2-40B4-BE49-F238E27FC236}">
                <a16:creationId xmlns:a16="http://schemas.microsoft.com/office/drawing/2014/main" id="{971B780E-7BCB-B2D0-1FF2-480F0EFDF541}"/>
              </a:ext>
            </a:extLst>
          </p:cNvPr>
          <p:cNvCxnSpPr>
            <a:cxnSpLocks/>
            <a:stCxn id="41" idx="3"/>
          </p:cNvCxnSpPr>
          <p:nvPr/>
        </p:nvCxnSpPr>
        <p:spPr>
          <a:xfrm flipV="1">
            <a:off x="11075862" y="6001812"/>
            <a:ext cx="22538" cy="22062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5" name="Freeform 464">
            <a:extLst>
              <a:ext uri="{FF2B5EF4-FFF2-40B4-BE49-F238E27FC236}">
                <a16:creationId xmlns:a16="http://schemas.microsoft.com/office/drawing/2014/main" id="{A158966D-E940-A24F-A5AA-4BB7AE4E1185}"/>
              </a:ext>
            </a:extLst>
          </p:cNvPr>
          <p:cNvSpPr/>
          <p:nvPr/>
        </p:nvSpPr>
        <p:spPr>
          <a:xfrm>
            <a:off x="11857381" y="4441124"/>
            <a:ext cx="283335" cy="141667"/>
          </a:xfrm>
          <a:custGeom>
            <a:avLst/>
            <a:gdLst>
              <a:gd name="connsiteX0" fmla="*/ 0 w 283335"/>
              <a:gd name="connsiteY0" fmla="*/ 12879 h 141667"/>
              <a:gd name="connsiteX1" fmla="*/ 180304 w 283335"/>
              <a:gd name="connsiteY1" fmla="*/ 141667 h 141667"/>
              <a:gd name="connsiteX2" fmla="*/ 283335 w 283335"/>
              <a:gd name="connsiteY2" fmla="*/ 0 h 141667"/>
              <a:gd name="connsiteX3" fmla="*/ 0 w 283335"/>
              <a:gd name="connsiteY3" fmla="*/ 12879 h 141667"/>
            </a:gdLst>
            <a:ahLst/>
            <a:cxnLst>
              <a:cxn ang="0">
                <a:pos x="connsiteX0" y="connsiteY0"/>
              </a:cxn>
              <a:cxn ang="0">
                <a:pos x="connsiteX1" y="connsiteY1"/>
              </a:cxn>
              <a:cxn ang="0">
                <a:pos x="connsiteX2" y="connsiteY2"/>
              </a:cxn>
              <a:cxn ang="0">
                <a:pos x="connsiteX3" y="connsiteY3"/>
              </a:cxn>
            </a:cxnLst>
            <a:rect l="l" t="t" r="r" b="b"/>
            <a:pathLst>
              <a:path w="283335" h="141667">
                <a:moveTo>
                  <a:pt x="0" y="12879"/>
                </a:moveTo>
                <a:lnTo>
                  <a:pt x="180304" y="141667"/>
                </a:lnTo>
                <a:lnTo>
                  <a:pt x="283335" y="0"/>
                </a:lnTo>
                <a:lnTo>
                  <a:pt x="0" y="12879"/>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6" name="TextBox 465">
            <a:extLst>
              <a:ext uri="{FF2B5EF4-FFF2-40B4-BE49-F238E27FC236}">
                <a16:creationId xmlns:a16="http://schemas.microsoft.com/office/drawing/2014/main" id="{4C1DAF97-D80A-DA74-F955-578F6165DB97}"/>
              </a:ext>
            </a:extLst>
          </p:cNvPr>
          <p:cNvSpPr txBox="1"/>
          <p:nvPr/>
        </p:nvSpPr>
        <p:spPr>
          <a:xfrm>
            <a:off x="10465515" y="5389449"/>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467" name="TextBox 466">
            <a:extLst>
              <a:ext uri="{FF2B5EF4-FFF2-40B4-BE49-F238E27FC236}">
                <a16:creationId xmlns:a16="http://schemas.microsoft.com/office/drawing/2014/main" id="{ADF5D21A-836A-5179-C860-15440CCE3AC7}"/>
              </a:ext>
            </a:extLst>
          </p:cNvPr>
          <p:cNvSpPr txBox="1"/>
          <p:nvPr/>
        </p:nvSpPr>
        <p:spPr>
          <a:xfrm>
            <a:off x="10465514" y="4859357"/>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468" name="TextBox 467">
            <a:extLst>
              <a:ext uri="{FF2B5EF4-FFF2-40B4-BE49-F238E27FC236}">
                <a16:creationId xmlns:a16="http://schemas.microsoft.com/office/drawing/2014/main" id="{D1551597-87F1-C6F3-AC79-1EF03E6CA957}"/>
              </a:ext>
            </a:extLst>
          </p:cNvPr>
          <p:cNvSpPr txBox="1"/>
          <p:nvPr/>
        </p:nvSpPr>
        <p:spPr>
          <a:xfrm>
            <a:off x="10450208" y="4342660"/>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469" name="TextBox 468">
            <a:extLst>
              <a:ext uri="{FF2B5EF4-FFF2-40B4-BE49-F238E27FC236}">
                <a16:creationId xmlns:a16="http://schemas.microsoft.com/office/drawing/2014/main" id="{EBCC99B7-6509-8344-2C1F-8EA9D1AB48BF}"/>
              </a:ext>
            </a:extLst>
          </p:cNvPr>
          <p:cNvSpPr txBox="1"/>
          <p:nvPr/>
        </p:nvSpPr>
        <p:spPr>
          <a:xfrm>
            <a:off x="10498130" y="3799366"/>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Tree>
    <p:custDataLst>
      <p:tags r:id="rId1"/>
    </p:custDataLst>
    <p:extLst>
      <p:ext uri="{BB962C8B-B14F-4D97-AF65-F5344CB8AC3E}">
        <p14:creationId xmlns:p14="http://schemas.microsoft.com/office/powerpoint/2010/main" val="8012429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F21985C6-5814-BA93-C05F-7C550BB6EC80}"/>
              </a:ext>
            </a:extLst>
          </p:cNvPr>
          <p:cNvSpPr/>
          <p:nvPr/>
        </p:nvSpPr>
        <p:spPr>
          <a:xfrm>
            <a:off x="9187532" y="3120515"/>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BB352736-601F-6CB0-BB45-587B2CFB7A23}"/>
              </a:ext>
            </a:extLst>
          </p:cNvPr>
          <p:cNvSpPr/>
          <p:nvPr/>
        </p:nvSpPr>
        <p:spPr>
          <a:xfrm>
            <a:off x="9302692" y="3422486"/>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294C6CC-2BFA-C109-4B61-55A1D0D101CF}"/>
              </a:ext>
            </a:extLst>
          </p:cNvPr>
          <p:cNvSpPr/>
          <p:nvPr/>
        </p:nvSpPr>
        <p:spPr>
          <a:xfrm>
            <a:off x="10838462" y="3119264"/>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a:extLst>
              <a:ext uri="{FF2B5EF4-FFF2-40B4-BE49-F238E27FC236}">
                <a16:creationId xmlns:a16="http://schemas.microsoft.com/office/drawing/2014/main" id="{C877644B-F90A-D337-E1CB-C851975BBAE9}"/>
              </a:ext>
            </a:extLst>
          </p:cNvPr>
          <p:cNvSpPr/>
          <p:nvPr/>
        </p:nvSpPr>
        <p:spPr>
          <a:xfrm>
            <a:off x="10953622" y="3421235"/>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FBD09B62-5775-A182-EEF6-67B795632BAB}"/>
              </a:ext>
            </a:extLst>
          </p:cNvPr>
          <p:cNvSpPr/>
          <p:nvPr/>
        </p:nvSpPr>
        <p:spPr>
          <a:xfrm>
            <a:off x="9170836" y="5222114"/>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11E730A6-CA73-FFED-9B52-02DC534B76D4}"/>
              </a:ext>
            </a:extLst>
          </p:cNvPr>
          <p:cNvSpPr/>
          <p:nvPr/>
        </p:nvSpPr>
        <p:spPr>
          <a:xfrm>
            <a:off x="9307596" y="5524085"/>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270FE841-B4ED-6482-B190-2F8B9CB8D153}"/>
              </a:ext>
            </a:extLst>
          </p:cNvPr>
          <p:cNvSpPr/>
          <p:nvPr/>
        </p:nvSpPr>
        <p:spPr>
          <a:xfrm>
            <a:off x="10821766" y="5243039"/>
            <a:ext cx="1155266" cy="78259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ounded Rectangle 179">
            <a:extLst>
              <a:ext uri="{FF2B5EF4-FFF2-40B4-BE49-F238E27FC236}">
                <a16:creationId xmlns:a16="http://schemas.microsoft.com/office/drawing/2014/main" id="{4F8907A3-918F-01D1-F829-4927DBA85EEF}"/>
              </a:ext>
            </a:extLst>
          </p:cNvPr>
          <p:cNvSpPr/>
          <p:nvPr/>
        </p:nvSpPr>
        <p:spPr>
          <a:xfrm>
            <a:off x="10936926" y="5559410"/>
            <a:ext cx="925538" cy="376075"/>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69DEE561-B443-7AD6-16D5-27A2E5A5CE03}"/>
              </a:ext>
            </a:extLst>
          </p:cNvPr>
          <p:cNvSpPr txBox="1"/>
          <p:nvPr/>
        </p:nvSpPr>
        <p:spPr>
          <a:xfrm>
            <a:off x="-13176" y="2120624"/>
            <a:ext cx="3638471" cy="4247317"/>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ourier New" panose="02070309020205020404" pitchFamily="49" charset="0"/>
              </a:rPr>
              <a:t>#pragma </a:t>
            </a:r>
            <a:r>
              <a:rPr lang="en-US" sz="1800" b="0" i="0" u="none" strike="noStrike" dirty="0" err="1">
                <a:solidFill>
                  <a:srgbClr val="000000"/>
                </a:solidFill>
                <a:effectLst/>
                <a:latin typeface="Courier New" panose="02070309020205020404" pitchFamily="49" charset="0"/>
              </a:rPr>
              <a:t>omp</a:t>
            </a:r>
            <a:r>
              <a:rPr lang="en-US" sz="1800" b="0" i="0" u="none" strike="noStrike" dirty="0">
                <a:solidFill>
                  <a:srgbClr val="000000"/>
                </a:solidFill>
                <a:effectLst/>
                <a:latin typeface="Courier New" panose="02070309020205020404" pitchFamily="49" charset="0"/>
              </a:rPr>
              <a:t> parallel for </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for(...)</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p>
          <a:p>
            <a:pPr rtl="0">
              <a:spcBef>
                <a:spcPts val="0"/>
              </a:spcBef>
              <a:spcAft>
                <a:spcPts val="0"/>
              </a:spcAft>
            </a:pPr>
            <a:r>
              <a:rPr lang="en-US" dirty="0">
                <a:solidFill>
                  <a:srgbClr val="000000"/>
                </a:solidFill>
                <a:latin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sum+=x</a:t>
            </a: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for(...)</a:t>
            </a:r>
            <a:endParaRPr lang="en-US" dirty="0"/>
          </a:p>
          <a:p>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a:t>
            </a:r>
          </a:p>
          <a:p>
            <a:r>
              <a:rPr lang="en-US" dirty="0">
                <a:solidFill>
                  <a:srgbClr val="000000"/>
                </a:solidFill>
                <a:latin typeface="Courier New" panose="02070309020205020404" pitchFamily="49" charset="0"/>
                <a:cs typeface="Courier New" panose="02070309020205020404" pitchFamily="49" charset="0"/>
              </a:rPr>
              <a:t>   sum+=x           </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a:t>
            </a: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p:txBody>
      </p:sp>
      <p:sp>
        <p:nvSpPr>
          <p:cNvPr id="102" name="Rectangle 101">
            <a:extLst>
              <a:ext uri="{FF2B5EF4-FFF2-40B4-BE49-F238E27FC236}">
                <a16:creationId xmlns:a16="http://schemas.microsoft.com/office/drawing/2014/main" id="{4DDAC56E-838D-22A5-89EF-BC3CEA5C6B58}"/>
              </a:ext>
            </a:extLst>
          </p:cNvPr>
          <p:cNvSpPr/>
          <p:nvPr/>
        </p:nvSpPr>
        <p:spPr>
          <a:xfrm>
            <a:off x="14282" y="3082693"/>
            <a:ext cx="3312108" cy="968078"/>
          </a:xfrm>
          <a:prstGeom prst="rect">
            <a:avLst/>
          </a:prstGeom>
          <a:solidFill>
            <a:srgbClr val="FFC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8BF7ED-D188-00EB-8448-00012F4CF74D}"/>
              </a:ext>
            </a:extLst>
          </p:cNvPr>
          <p:cNvSpPr/>
          <p:nvPr/>
        </p:nvSpPr>
        <p:spPr>
          <a:xfrm>
            <a:off x="-12611" y="5009009"/>
            <a:ext cx="3324466" cy="764149"/>
          </a:xfrm>
          <a:prstGeom prst="rect">
            <a:avLst/>
          </a:prstGeom>
          <a:solidFill>
            <a:srgbClr val="548235">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1A3233C9-C61B-9B3E-F690-3A950D3AF6A2}"/>
              </a:ext>
            </a:extLst>
          </p:cNvPr>
          <p:cNvCxnSpPr>
            <a:cxnSpLocks/>
          </p:cNvCxnSpPr>
          <p:nvPr/>
        </p:nvCxnSpPr>
        <p:spPr>
          <a:xfrm>
            <a:off x="7610759" y="3692118"/>
            <a:ext cx="1400978" cy="2333518"/>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3" name="Rectangle 92">
            <a:extLst>
              <a:ext uri="{FF2B5EF4-FFF2-40B4-BE49-F238E27FC236}">
                <a16:creationId xmlns:a16="http://schemas.microsoft.com/office/drawing/2014/main" id="{25F1F073-1FB2-2F7D-1529-E515E283D2EB}"/>
              </a:ext>
            </a:extLst>
          </p:cNvPr>
          <p:cNvSpPr/>
          <p:nvPr/>
        </p:nvSpPr>
        <p:spPr>
          <a:xfrm>
            <a:off x="9042989" y="2129112"/>
            <a:ext cx="3102462" cy="1853194"/>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CFCFA168-29EA-F801-43D5-EDA130177061}"/>
              </a:ext>
            </a:extLst>
          </p:cNvPr>
          <p:cNvSpPr/>
          <p:nvPr/>
        </p:nvSpPr>
        <p:spPr>
          <a:xfrm>
            <a:off x="9051374" y="4206119"/>
            <a:ext cx="3095470" cy="1846029"/>
          </a:xfrm>
          <a:prstGeom prst="rect">
            <a:avLst/>
          </a:prstGeom>
          <a:solidFill>
            <a:srgbClr val="548235">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6785512" y="296468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4671026" y="478894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5517239" y="369817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4301660"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5177946"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4301660"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S1</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 name="矩形">
            <a:extLst>
              <a:ext uri="{FF2B5EF4-FFF2-40B4-BE49-F238E27FC236}">
                <a16:creationId xmlns:a16="http://schemas.microsoft.com/office/drawing/2014/main" id="{4C2843FE-74BB-1F21-BC44-A710A8973CAC}"/>
              </a:ext>
            </a:extLst>
          </p:cNvPr>
          <p:cNvSpPr/>
          <p:nvPr/>
        </p:nvSpPr>
        <p:spPr>
          <a:xfrm>
            <a:off x="5177946"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4664675" y="274554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4683724" y="348013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4480527" y="294039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5363164" y="293404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4664675" y="292769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4671025" y="294039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6403578" y="25773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1" name="矩形">
            <a:extLst>
              <a:ext uri="{FF2B5EF4-FFF2-40B4-BE49-F238E27FC236}">
                <a16:creationId xmlns:a16="http://schemas.microsoft.com/office/drawing/2014/main" id="{8C457A57-7DFD-30B8-36CD-EDECD3844001}"/>
              </a:ext>
            </a:extLst>
          </p:cNvPr>
          <p:cNvSpPr/>
          <p:nvPr/>
        </p:nvSpPr>
        <p:spPr>
          <a:xfrm>
            <a:off x="7282471" y="25724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6403578" y="33043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直线">
            <a:extLst>
              <a:ext uri="{FF2B5EF4-FFF2-40B4-BE49-F238E27FC236}">
                <a16:creationId xmlns:a16="http://schemas.microsoft.com/office/drawing/2014/main" id="{AB8AA74B-67A2-0856-4C5D-F87F2BE6D531}"/>
              </a:ext>
            </a:extLst>
          </p:cNvPr>
          <p:cNvSpPr/>
          <p:nvPr/>
        </p:nvSpPr>
        <p:spPr>
          <a:xfrm>
            <a:off x="6766593" y="276152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 name="直线">
            <a:extLst>
              <a:ext uri="{FF2B5EF4-FFF2-40B4-BE49-F238E27FC236}">
                <a16:creationId xmlns:a16="http://schemas.microsoft.com/office/drawing/2014/main" id="{61B15420-89EF-EA4F-E3B5-67FB833493F3}"/>
              </a:ext>
            </a:extLst>
          </p:cNvPr>
          <p:cNvSpPr/>
          <p:nvPr/>
        </p:nvSpPr>
        <p:spPr>
          <a:xfrm>
            <a:off x="6785642" y="349610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6582445" y="295636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7465082" y="295001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6766591" y="293315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5560011" y="275624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4295411"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5171697"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4295411"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5171697"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4658425" y="458077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4677475" y="531535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4474278" y="477561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5356914" y="476926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4658425" y="476291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6397327" y="44125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7282052" y="44133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6397327" y="514595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7282052" y="51587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6760341" y="459675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6779392" y="530085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6576195" y="479159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7458831" y="478524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6760341" y="477889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6766692" y="479159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5553760" y="532171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4474177" y="367698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7439583" y="368967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5560011" y="366428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2207021" y="3870195"/>
            <a:ext cx="2948305" cy="313186"/>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3822054" y="275913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3822054" y="532834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stCxn id="42" idx="2"/>
            <a:endCxn id="54" idx="1"/>
          </p:cNvCxnSpPr>
          <p:nvPr/>
        </p:nvCxnSpPr>
        <p:spPr>
          <a:xfrm rot="5400000" flipH="1">
            <a:off x="5559321" y="3622795"/>
            <a:ext cx="28732" cy="3785025"/>
          </a:xfrm>
          <a:prstGeom prst="bentConnector3">
            <a:avLst>
              <a:gd name="adj1" fmla="val -795629"/>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7275651" y="33054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a:stCxn id="21" idx="0"/>
            <a:endCxn id="54" idx="3"/>
          </p:cNvCxnSpPr>
          <p:nvPr/>
        </p:nvCxnSpPr>
        <p:spPr>
          <a:xfrm rot="16200000" flipV="1">
            <a:off x="5564009" y="669801"/>
            <a:ext cx="19774" cy="3785444"/>
          </a:xfrm>
          <a:prstGeom prst="bentConnector3">
            <a:avLst>
              <a:gd name="adj1" fmla="val 1156064"/>
            </a:avLst>
          </a:prstGeom>
          <a:noFill/>
          <a:ln w="19050" cap="flat" cmpd="sng">
            <a:solidFill>
              <a:srgbClr val="000000"/>
            </a:solidFill>
            <a:prstDash val="solid"/>
            <a:miter/>
            <a:headEnd type="triangle" w="med" len="med"/>
            <a:tailEnd type="triangle" w="med" len="med"/>
          </a:ln>
        </p:spPr>
      </p:cxnSp>
      <p:sp>
        <p:nvSpPr>
          <p:cNvPr id="64" name="Rectangle 63">
            <a:extLst>
              <a:ext uri="{FF2B5EF4-FFF2-40B4-BE49-F238E27FC236}">
                <a16:creationId xmlns:a16="http://schemas.microsoft.com/office/drawing/2014/main" id="{DD30962B-9E19-69E5-24F0-AD6D10BDA2EA}"/>
              </a:ext>
            </a:extLst>
          </p:cNvPr>
          <p:cNvSpPr/>
          <p:nvPr/>
        </p:nvSpPr>
        <p:spPr>
          <a:xfrm>
            <a:off x="0" y="2408950"/>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E07164-DD4F-A209-4CE3-C45BB0F6F20B}"/>
              </a:ext>
            </a:extLst>
          </p:cNvPr>
          <p:cNvSpPr/>
          <p:nvPr/>
        </p:nvSpPr>
        <p:spPr>
          <a:xfrm>
            <a:off x="10844579" y="2452310"/>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36E3A24-A8BA-FCD5-C892-42ABDD1CD063}"/>
              </a:ext>
            </a:extLst>
          </p:cNvPr>
          <p:cNvSpPr/>
          <p:nvPr/>
        </p:nvSpPr>
        <p:spPr>
          <a:xfrm>
            <a:off x="9187532" y="2154608"/>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2FF2C9-EB3F-81FE-B369-898166C6A388}"/>
              </a:ext>
            </a:extLst>
          </p:cNvPr>
          <p:cNvSpPr/>
          <p:nvPr/>
        </p:nvSpPr>
        <p:spPr>
          <a:xfrm>
            <a:off x="9187532" y="2435979"/>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2007D99-8EEF-D44D-85AD-61DCD44C365B}"/>
              </a:ext>
            </a:extLst>
          </p:cNvPr>
          <p:cNvSpPr txBox="1"/>
          <p:nvPr/>
        </p:nvSpPr>
        <p:spPr>
          <a:xfrm>
            <a:off x="9356838" y="2110628"/>
            <a:ext cx="968328"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9" name="Straight Arrow Connector 58">
            <a:extLst>
              <a:ext uri="{FF2B5EF4-FFF2-40B4-BE49-F238E27FC236}">
                <a16:creationId xmlns:a16="http://schemas.microsoft.com/office/drawing/2014/main" id="{C98D5873-17FB-D3F7-E14A-B1B2271CF104}"/>
              </a:ext>
            </a:extLst>
          </p:cNvPr>
          <p:cNvCxnSpPr>
            <a:cxnSpLocks/>
          </p:cNvCxnSpPr>
          <p:nvPr/>
        </p:nvCxnSpPr>
        <p:spPr>
          <a:xfrm>
            <a:off x="9780675" y="2850814"/>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46E5EC8C-1370-47E2-3FE8-8037A28A4B76}"/>
              </a:ext>
            </a:extLst>
          </p:cNvPr>
          <p:cNvSpPr txBox="1"/>
          <p:nvPr/>
        </p:nvSpPr>
        <p:spPr>
          <a:xfrm>
            <a:off x="9443720" y="345773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67" name="TextBox 66">
            <a:extLst>
              <a:ext uri="{FF2B5EF4-FFF2-40B4-BE49-F238E27FC236}">
                <a16:creationId xmlns:a16="http://schemas.microsoft.com/office/drawing/2014/main" id="{91C78003-D8CC-D4AE-52B0-6FE53CED6876}"/>
              </a:ext>
            </a:extLst>
          </p:cNvPr>
          <p:cNvSpPr txBox="1"/>
          <p:nvPr/>
        </p:nvSpPr>
        <p:spPr>
          <a:xfrm>
            <a:off x="9249175" y="2497575"/>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68" name="TextBox 67">
            <a:extLst>
              <a:ext uri="{FF2B5EF4-FFF2-40B4-BE49-F238E27FC236}">
                <a16:creationId xmlns:a16="http://schemas.microsoft.com/office/drawing/2014/main" id="{8CAAB3A2-AB8F-4E54-2EDB-5936C870334B}"/>
              </a:ext>
            </a:extLst>
          </p:cNvPr>
          <p:cNvSpPr txBox="1"/>
          <p:nvPr/>
        </p:nvSpPr>
        <p:spPr>
          <a:xfrm>
            <a:off x="9264569" y="3124660"/>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69" name="TextBox 68">
            <a:extLst>
              <a:ext uri="{FF2B5EF4-FFF2-40B4-BE49-F238E27FC236}">
                <a16:creationId xmlns:a16="http://schemas.microsoft.com/office/drawing/2014/main" id="{0D26CB83-E390-4004-4FAA-BCC72CDE4087}"/>
              </a:ext>
            </a:extLst>
          </p:cNvPr>
          <p:cNvSpPr txBox="1"/>
          <p:nvPr/>
        </p:nvSpPr>
        <p:spPr>
          <a:xfrm>
            <a:off x="10458924" y="2705845"/>
            <a:ext cx="280896"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70" name="Rectangle 69">
            <a:extLst>
              <a:ext uri="{FF2B5EF4-FFF2-40B4-BE49-F238E27FC236}">
                <a16:creationId xmlns:a16="http://schemas.microsoft.com/office/drawing/2014/main" id="{5C352B84-CD35-2223-9A3E-1A34299C0E84}"/>
              </a:ext>
            </a:extLst>
          </p:cNvPr>
          <p:cNvSpPr/>
          <p:nvPr/>
        </p:nvSpPr>
        <p:spPr>
          <a:xfrm>
            <a:off x="10838462" y="2153357"/>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ACA38A0-E709-2BE3-64AB-AC5641105961}"/>
              </a:ext>
            </a:extLst>
          </p:cNvPr>
          <p:cNvSpPr txBox="1"/>
          <p:nvPr/>
        </p:nvSpPr>
        <p:spPr>
          <a:xfrm>
            <a:off x="10924844" y="2118032"/>
            <a:ext cx="1248071" cy="369332"/>
          </a:xfrm>
          <a:prstGeom prst="rect">
            <a:avLst/>
          </a:prstGeom>
          <a:noFill/>
        </p:spPr>
        <p:txBody>
          <a:bodyPr wrap="square" rtlCol="0">
            <a:spAutoFit/>
          </a:bodyPr>
          <a:lstStyle/>
          <a:p>
            <a:r>
              <a:rPr lang="en-US" b="1" dirty="0">
                <a:cs typeface="Times New Roman" panose="02020603050405020304" pitchFamily="18" charset="0"/>
              </a:rPr>
              <a:t>Vault 29</a:t>
            </a:r>
          </a:p>
        </p:txBody>
      </p:sp>
      <p:cxnSp>
        <p:nvCxnSpPr>
          <p:cNvPr id="72" name="Straight Arrow Connector 71">
            <a:extLst>
              <a:ext uri="{FF2B5EF4-FFF2-40B4-BE49-F238E27FC236}">
                <a16:creationId xmlns:a16="http://schemas.microsoft.com/office/drawing/2014/main" id="{9887AD6F-7F64-0996-7741-C4124238C43F}"/>
              </a:ext>
            </a:extLst>
          </p:cNvPr>
          <p:cNvCxnSpPr>
            <a:cxnSpLocks/>
          </p:cNvCxnSpPr>
          <p:nvPr/>
        </p:nvCxnSpPr>
        <p:spPr>
          <a:xfrm>
            <a:off x="11431605" y="2849563"/>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E0458FE2-E8C9-0281-C88B-DA1521C18423}"/>
              </a:ext>
            </a:extLst>
          </p:cNvPr>
          <p:cNvSpPr txBox="1"/>
          <p:nvPr/>
        </p:nvSpPr>
        <p:spPr>
          <a:xfrm>
            <a:off x="11067202" y="3468313"/>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29</a:t>
            </a:r>
          </a:p>
        </p:txBody>
      </p:sp>
      <p:sp>
        <p:nvSpPr>
          <p:cNvPr id="76" name="TextBox 75">
            <a:extLst>
              <a:ext uri="{FF2B5EF4-FFF2-40B4-BE49-F238E27FC236}">
                <a16:creationId xmlns:a16="http://schemas.microsoft.com/office/drawing/2014/main" id="{089A6C11-8026-8EF1-8AE1-EAE8B55B7304}"/>
              </a:ext>
            </a:extLst>
          </p:cNvPr>
          <p:cNvSpPr txBox="1"/>
          <p:nvPr/>
        </p:nvSpPr>
        <p:spPr>
          <a:xfrm>
            <a:off x="10897380" y="2505836"/>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77" name="TextBox 76">
            <a:extLst>
              <a:ext uri="{FF2B5EF4-FFF2-40B4-BE49-F238E27FC236}">
                <a16:creationId xmlns:a16="http://schemas.microsoft.com/office/drawing/2014/main" id="{9F1F2F1F-F532-E0B1-07F9-7C3AFBA0934E}"/>
              </a:ext>
            </a:extLst>
          </p:cNvPr>
          <p:cNvSpPr txBox="1"/>
          <p:nvPr/>
        </p:nvSpPr>
        <p:spPr>
          <a:xfrm>
            <a:off x="10914076" y="3133194"/>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cxnSp>
        <p:nvCxnSpPr>
          <p:cNvPr id="84" name="Straight Connector 83">
            <a:extLst>
              <a:ext uri="{FF2B5EF4-FFF2-40B4-BE49-F238E27FC236}">
                <a16:creationId xmlns:a16="http://schemas.microsoft.com/office/drawing/2014/main" id="{D18CE8E5-BB7E-94F0-473C-5CB43845FFCA}"/>
              </a:ext>
            </a:extLst>
          </p:cNvPr>
          <p:cNvCxnSpPr>
            <a:cxnSpLocks/>
          </p:cNvCxnSpPr>
          <p:nvPr/>
        </p:nvCxnSpPr>
        <p:spPr>
          <a:xfrm flipV="1">
            <a:off x="7623730" y="2135282"/>
            <a:ext cx="1371344" cy="1176676"/>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E1A6762B-5130-9FE1-CA41-3C72DCBF4D31}"/>
              </a:ext>
            </a:extLst>
          </p:cNvPr>
          <p:cNvSpPr/>
          <p:nvPr/>
        </p:nvSpPr>
        <p:spPr>
          <a:xfrm>
            <a:off x="5393775" y="429033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5845873-8647-F69D-3231-8974DE6694F1}"/>
              </a:ext>
            </a:extLst>
          </p:cNvPr>
          <p:cNvSpPr/>
          <p:nvPr/>
        </p:nvSpPr>
        <p:spPr>
          <a:xfrm>
            <a:off x="7502683" y="3182285"/>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D67851D-D6DD-E72D-21BA-8336CCDAA626}"/>
              </a:ext>
            </a:extLst>
          </p:cNvPr>
          <p:cNvSpPr/>
          <p:nvPr/>
        </p:nvSpPr>
        <p:spPr>
          <a:xfrm>
            <a:off x="4513866" y="429572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011724E-0E18-79EF-5D68-002B5D2C94C5}"/>
              </a:ext>
            </a:extLst>
          </p:cNvPr>
          <p:cNvSpPr/>
          <p:nvPr/>
        </p:nvSpPr>
        <p:spPr>
          <a:xfrm>
            <a:off x="6618335" y="4293643"/>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613ED61-F53C-75C5-3E31-A9B7702FFC85}"/>
              </a:ext>
            </a:extLst>
          </p:cNvPr>
          <p:cNvSpPr/>
          <p:nvPr/>
        </p:nvSpPr>
        <p:spPr>
          <a:xfrm>
            <a:off x="4513124" y="506300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03C9CF9-DC52-804B-0AD2-A6F3C227C68F}"/>
              </a:ext>
            </a:extLst>
          </p:cNvPr>
          <p:cNvSpPr/>
          <p:nvPr/>
        </p:nvSpPr>
        <p:spPr>
          <a:xfrm>
            <a:off x="7510243" y="509384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50E9E23-8BC2-84AC-CDA0-3490DA7A3012}"/>
              </a:ext>
            </a:extLst>
          </p:cNvPr>
          <p:cNvSpPr/>
          <p:nvPr/>
        </p:nvSpPr>
        <p:spPr>
          <a:xfrm>
            <a:off x="4513123" y="247785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044EEED-201D-9E4B-608A-6F04D2EC9D3F}"/>
              </a:ext>
            </a:extLst>
          </p:cNvPr>
          <p:cNvSpPr/>
          <p:nvPr/>
        </p:nvSpPr>
        <p:spPr>
          <a:xfrm>
            <a:off x="6646051" y="322618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BE21035-F27C-24BB-8A92-7004C91B6281}"/>
              </a:ext>
            </a:extLst>
          </p:cNvPr>
          <p:cNvSpPr/>
          <p:nvPr/>
        </p:nvSpPr>
        <p:spPr>
          <a:xfrm>
            <a:off x="7515942" y="430804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8A6EF96E-8018-D4C9-CCA5-FFEC1EFD4CEC}"/>
              </a:ext>
            </a:extLst>
          </p:cNvPr>
          <p:cNvSpPr/>
          <p:nvPr/>
        </p:nvSpPr>
        <p:spPr>
          <a:xfrm>
            <a:off x="7439583" y="246347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5DB44A-A41C-B6EE-6F23-0A442B3EF7CA}"/>
              </a:ext>
            </a:extLst>
          </p:cNvPr>
          <p:cNvSpPr/>
          <p:nvPr/>
        </p:nvSpPr>
        <p:spPr>
          <a:xfrm>
            <a:off x="5391777" y="507259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DC25A7B-54A4-F198-5B2A-28209CF2419A}"/>
              </a:ext>
            </a:extLst>
          </p:cNvPr>
          <p:cNvSpPr/>
          <p:nvPr/>
        </p:nvSpPr>
        <p:spPr>
          <a:xfrm>
            <a:off x="4478415" y="321393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3DEC342-5A44-05C9-9E73-18402695AF00}"/>
              </a:ext>
            </a:extLst>
          </p:cNvPr>
          <p:cNvSpPr/>
          <p:nvPr/>
        </p:nvSpPr>
        <p:spPr>
          <a:xfrm>
            <a:off x="6576291" y="506814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80A8317-5F6B-8D66-511F-FD30326BC398}"/>
              </a:ext>
            </a:extLst>
          </p:cNvPr>
          <p:cNvSpPr/>
          <p:nvPr/>
        </p:nvSpPr>
        <p:spPr>
          <a:xfrm>
            <a:off x="6623888" y="2482057"/>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2DA7AD7-9A3D-701D-1E84-88BE1DEE454F}"/>
              </a:ext>
            </a:extLst>
          </p:cNvPr>
          <p:cNvSpPr/>
          <p:nvPr/>
        </p:nvSpPr>
        <p:spPr>
          <a:xfrm>
            <a:off x="5407245" y="321115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33FE5A8-B4C9-DC14-8951-1CC7DDB39738}"/>
              </a:ext>
            </a:extLst>
          </p:cNvPr>
          <p:cNvSpPr/>
          <p:nvPr/>
        </p:nvSpPr>
        <p:spPr>
          <a:xfrm>
            <a:off x="5393775" y="247542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DA5B2C40-4491-79D6-FFC4-26BCA5B32263}"/>
              </a:ext>
            </a:extLst>
          </p:cNvPr>
          <p:cNvSpPr/>
          <p:nvPr/>
        </p:nvSpPr>
        <p:spPr>
          <a:xfrm>
            <a:off x="10790306" y="3378733"/>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5C8B284A-3AD7-133B-AB3F-670E4F0E1019}"/>
              </a:ext>
            </a:extLst>
          </p:cNvPr>
          <p:cNvSpPr/>
          <p:nvPr/>
        </p:nvSpPr>
        <p:spPr>
          <a:xfrm>
            <a:off x="10844579" y="4586033"/>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D5A9CF4-F6D9-0834-36B8-9728CF1284E6}"/>
              </a:ext>
            </a:extLst>
          </p:cNvPr>
          <p:cNvSpPr/>
          <p:nvPr/>
        </p:nvSpPr>
        <p:spPr>
          <a:xfrm>
            <a:off x="9187532" y="425175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CFF5982-97CD-B610-0DE5-A5CFEA041440}"/>
              </a:ext>
            </a:extLst>
          </p:cNvPr>
          <p:cNvSpPr/>
          <p:nvPr/>
        </p:nvSpPr>
        <p:spPr>
          <a:xfrm>
            <a:off x="9187532" y="4533126"/>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5EB6D5D2-22A8-E252-B574-80188C041080}"/>
              </a:ext>
            </a:extLst>
          </p:cNvPr>
          <p:cNvSpPr txBox="1"/>
          <p:nvPr/>
        </p:nvSpPr>
        <p:spPr>
          <a:xfrm>
            <a:off x="9278780" y="4207775"/>
            <a:ext cx="1098531" cy="369332"/>
          </a:xfrm>
          <a:prstGeom prst="rect">
            <a:avLst/>
          </a:prstGeom>
          <a:noFill/>
        </p:spPr>
        <p:txBody>
          <a:bodyPr wrap="square" rtlCol="0">
            <a:spAutoFit/>
          </a:bodyPr>
          <a:lstStyle/>
          <a:p>
            <a:r>
              <a:rPr lang="en-US" b="1" dirty="0">
                <a:cs typeface="Times New Roman" panose="02020603050405020304" pitchFamily="18" charset="0"/>
              </a:rPr>
              <a:t>Vault 30</a:t>
            </a:r>
          </a:p>
        </p:txBody>
      </p:sp>
      <p:cxnSp>
        <p:nvCxnSpPr>
          <p:cNvPr id="168" name="Straight Arrow Connector 167">
            <a:extLst>
              <a:ext uri="{FF2B5EF4-FFF2-40B4-BE49-F238E27FC236}">
                <a16:creationId xmlns:a16="http://schemas.microsoft.com/office/drawing/2014/main" id="{A100A78E-A326-C40D-9646-09F65197CB51}"/>
              </a:ext>
            </a:extLst>
          </p:cNvPr>
          <p:cNvCxnSpPr>
            <a:cxnSpLocks/>
          </p:cNvCxnSpPr>
          <p:nvPr/>
        </p:nvCxnSpPr>
        <p:spPr>
          <a:xfrm>
            <a:off x="9730036" y="4947472"/>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0" name="TextBox 169">
            <a:extLst>
              <a:ext uri="{FF2B5EF4-FFF2-40B4-BE49-F238E27FC236}">
                <a16:creationId xmlns:a16="http://schemas.microsoft.com/office/drawing/2014/main" id="{0687E76F-CE6F-CA8F-F138-DFFAC33DDA07}"/>
              </a:ext>
            </a:extLst>
          </p:cNvPr>
          <p:cNvSpPr txBox="1"/>
          <p:nvPr/>
        </p:nvSpPr>
        <p:spPr>
          <a:xfrm>
            <a:off x="9427024" y="5559329"/>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30</a:t>
            </a:r>
          </a:p>
        </p:txBody>
      </p:sp>
      <p:sp>
        <p:nvSpPr>
          <p:cNvPr id="172" name="TextBox 171">
            <a:extLst>
              <a:ext uri="{FF2B5EF4-FFF2-40B4-BE49-F238E27FC236}">
                <a16:creationId xmlns:a16="http://schemas.microsoft.com/office/drawing/2014/main" id="{E08F9227-6655-2ADD-A851-8C666BC862A8}"/>
              </a:ext>
            </a:extLst>
          </p:cNvPr>
          <p:cNvSpPr txBox="1"/>
          <p:nvPr/>
        </p:nvSpPr>
        <p:spPr>
          <a:xfrm>
            <a:off x="9249175" y="459472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73" name="TextBox 172">
            <a:extLst>
              <a:ext uri="{FF2B5EF4-FFF2-40B4-BE49-F238E27FC236}">
                <a16:creationId xmlns:a16="http://schemas.microsoft.com/office/drawing/2014/main" id="{CFB49E88-27D8-60A1-5FA5-3368A1C6D827}"/>
              </a:ext>
            </a:extLst>
          </p:cNvPr>
          <p:cNvSpPr txBox="1"/>
          <p:nvPr/>
        </p:nvSpPr>
        <p:spPr>
          <a:xfrm>
            <a:off x="9247873" y="5226259"/>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5" name="Rectangle 174">
            <a:extLst>
              <a:ext uri="{FF2B5EF4-FFF2-40B4-BE49-F238E27FC236}">
                <a16:creationId xmlns:a16="http://schemas.microsoft.com/office/drawing/2014/main" id="{E2CD030F-E570-A28E-15A1-CA78F04BC6ED}"/>
              </a:ext>
            </a:extLst>
          </p:cNvPr>
          <p:cNvSpPr/>
          <p:nvPr/>
        </p:nvSpPr>
        <p:spPr>
          <a:xfrm>
            <a:off x="10838462" y="4287080"/>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6A9DC7DC-E796-BFFE-372A-1B71236E3D7D}"/>
              </a:ext>
            </a:extLst>
          </p:cNvPr>
          <p:cNvSpPr txBox="1"/>
          <p:nvPr/>
        </p:nvSpPr>
        <p:spPr>
          <a:xfrm>
            <a:off x="10924844" y="4251755"/>
            <a:ext cx="1248071"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177" name="Straight Arrow Connector 176">
            <a:extLst>
              <a:ext uri="{FF2B5EF4-FFF2-40B4-BE49-F238E27FC236}">
                <a16:creationId xmlns:a16="http://schemas.microsoft.com/office/drawing/2014/main" id="{8946C47D-F973-F171-FF29-657ADD4276F5}"/>
              </a:ext>
            </a:extLst>
          </p:cNvPr>
          <p:cNvCxnSpPr>
            <a:cxnSpLocks/>
          </p:cNvCxnSpPr>
          <p:nvPr/>
        </p:nvCxnSpPr>
        <p:spPr>
          <a:xfrm>
            <a:off x="11380966" y="4982797"/>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9" name="TextBox 178">
            <a:extLst>
              <a:ext uri="{FF2B5EF4-FFF2-40B4-BE49-F238E27FC236}">
                <a16:creationId xmlns:a16="http://schemas.microsoft.com/office/drawing/2014/main" id="{8449977D-2789-1AB6-E213-B691FA9BC8F8}"/>
              </a:ext>
            </a:extLst>
          </p:cNvPr>
          <p:cNvSpPr txBox="1"/>
          <p:nvPr/>
        </p:nvSpPr>
        <p:spPr>
          <a:xfrm>
            <a:off x="11050506" y="558308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181" name="TextBox 180">
            <a:extLst>
              <a:ext uri="{FF2B5EF4-FFF2-40B4-BE49-F238E27FC236}">
                <a16:creationId xmlns:a16="http://schemas.microsoft.com/office/drawing/2014/main" id="{3ADA6EB4-6F90-7388-FCB8-313FB0E630BE}"/>
              </a:ext>
            </a:extLst>
          </p:cNvPr>
          <p:cNvSpPr txBox="1"/>
          <p:nvPr/>
        </p:nvSpPr>
        <p:spPr>
          <a:xfrm>
            <a:off x="10924844" y="462980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82" name="TextBox 181">
            <a:extLst>
              <a:ext uri="{FF2B5EF4-FFF2-40B4-BE49-F238E27FC236}">
                <a16:creationId xmlns:a16="http://schemas.microsoft.com/office/drawing/2014/main" id="{160C58A2-44A2-DE5D-98BB-9C3CAA0BE102}"/>
              </a:ext>
            </a:extLst>
          </p:cNvPr>
          <p:cNvSpPr txBox="1"/>
          <p:nvPr/>
        </p:nvSpPr>
        <p:spPr>
          <a:xfrm>
            <a:off x="10897380" y="5258473"/>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91" name="Rectangle 190">
            <a:extLst>
              <a:ext uri="{FF2B5EF4-FFF2-40B4-BE49-F238E27FC236}">
                <a16:creationId xmlns:a16="http://schemas.microsoft.com/office/drawing/2014/main" id="{22FDF270-1FEF-996C-55ED-65331DAB6D9C}"/>
              </a:ext>
            </a:extLst>
          </p:cNvPr>
          <p:cNvSpPr/>
          <p:nvPr/>
        </p:nvSpPr>
        <p:spPr>
          <a:xfrm>
            <a:off x="9049981" y="2121961"/>
            <a:ext cx="3103911" cy="3940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87D413B2-92E0-D993-5665-E6F87BE1E1F0}"/>
              </a:ext>
            </a:extLst>
          </p:cNvPr>
          <p:cNvSpPr/>
          <p:nvPr/>
        </p:nvSpPr>
        <p:spPr>
          <a:xfrm>
            <a:off x="9140544" y="3398396"/>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BAEABE07-EDCC-9328-EDD7-74F5B8B4F8D6}"/>
              </a:ext>
            </a:extLst>
          </p:cNvPr>
          <p:cNvSpPr/>
          <p:nvPr/>
        </p:nvSpPr>
        <p:spPr>
          <a:xfrm>
            <a:off x="0" y="1104236"/>
            <a:ext cx="12192000" cy="565625"/>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dirty="0">
                <a:solidFill>
                  <a:schemeClr val="bg1"/>
                </a:solidFill>
              </a:rPr>
              <a:t>   </a:t>
            </a:r>
          </a:p>
          <a:p>
            <a:r>
              <a:rPr lang="en-US" sz="3200" dirty="0">
                <a:solidFill>
                  <a:schemeClr val="bg1"/>
                </a:solidFill>
              </a:rPr>
              <a:t>    Utilize some throughput to pre-translate page table walks</a:t>
            </a:r>
          </a:p>
          <a:p>
            <a:endParaRPr lang="en-US" sz="3200" dirty="0">
              <a:solidFill>
                <a:schemeClr val="bg1"/>
              </a:solidFill>
            </a:endParaRPr>
          </a:p>
        </p:txBody>
      </p:sp>
      <p:sp>
        <p:nvSpPr>
          <p:cNvPr id="85" name="TextBox 84">
            <a:extLst>
              <a:ext uri="{FF2B5EF4-FFF2-40B4-BE49-F238E27FC236}">
                <a16:creationId xmlns:a16="http://schemas.microsoft.com/office/drawing/2014/main" id="{3862BC9D-0EEF-D2E6-86B9-68FBC836CC2E}"/>
              </a:ext>
            </a:extLst>
          </p:cNvPr>
          <p:cNvSpPr txBox="1"/>
          <p:nvPr/>
        </p:nvSpPr>
        <p:spPr>
          <a:xfrm>
            <a:off x="9973143" y="1833224"/>
            <a:ext cx="1533354" cy="369332"/>
          </a:xfrm>
          <a:prstGeom prst="rect">
            <a:avLst/>
          </a:prstGeom>
          <a:noFill/>
        </p:spPr>
        <p:txBody>
          <a:bodyPr wrap="square" rtlCol="0">
            <a:spAutoFit/>
          </a:bodyPr>
          <a:lstStyle/>
          <a:p>
            <a:r>
              <a:rPr lang="en-US" b="1" dirty="0">
                <a:cs typeface="Times New Roman" panose="02020603050405020304" pitchFamily="18" charset="0"/>
              </a:rPr>
              <a:t>Main Cores</a:t>
            </a:r>
          </a:p>
        </p:txBody>
      </p:sp>
      <p:sp>
        <p:nvSpPr>
          <p:cNvPr id="86" name="TextBox 85">
            <a:extLst>
              <a:ext uri="{FF2B5EF4-FFF2-40B4-BE49-F238E27FC236}">
                <a16:creationId xmlns:a16="http://schemas.microsoft.com/office/drawing/2014/main" id="{4B3A3E6B-A3F6-6EED-A662-BBFB9EDB03AB}"/>
              </a:ext>
            </a:extLst>
          </p:cNvPr>
          <p:cNvSpPr txBox="1"/>
          <p:nvPr/>
        </p:nvSpPr>
        <p:spPr>
          <a:xfrm>
            <a:off x="9550235" y="3927202"/>
            <a:ext cx="2727682" cy="369332"/>
          </a:xfrm>
          <a:prstGeom prst="rect">
            <a:avLst/>
          </a:prstGeom>
          <a:noFill/>
        </p:spPr>
        <p:txBody>
          <a:bodyPr wrap="square" rtlCol="0">
            <a:spAutoFit/>
          </a:bodyPr>
          <a:lstStyle/>
          <a:p>
            <a:r>
              <a:rPr lang="en-US" b="1" dirty="0">
                <a:cs typeface="Times New Roman" panose="02020603050405020304" pitchFamily="18" charset="0"/>
              </a:rPr>
              <a:t>Pre-Translation Cores</a:t>
            </a:r>
          </a:p>
        </p:txBody>
      </p:sp>
      <p:sp>
        <p:nvSpPr>
          <p:cNvPr id="81" name="TextBox 80">
            <a:extLst>
              <a:ext uri="{FF2B5EF4-FFF2-40B4-BE49-F238E27FC236}">
                <a16:creationId xmlns:a16="http://schemas.microsoft.com/office/drawing/2014/main" id="{E35B94D5-D1F9-537D-3574-28AE2A83EA36}"/>
              </a:ext>
            </a:extLst>
          </p:cNvPr>
          <p:cNvSpPr txBox="1"/>
          <p:nvPr/>
        </p:nvSpPr>
        <p:spPr>
          <a:xfrm>
            <a:off x="551546" y="2801778"/>
            <a:ext cx="2209175" cy="369332"/>
          </a:xfrm>
          <a:prstGeom prst="rect">
            <a:avLst/>
          </a:prstGeom>
          <a:noFill/>
        </p:spPr>
        <p:txBody>
          <a:bodyPr wrap="square" rtlCol="0">
            <a:spAutoFit/>
          </a:bodyPr>
          <a:lstStyle/>
          <a:p>
            <a:pPr algn="ctr"/>
            <a:r>
              <a:rPr lang="en-US" b="1" dirty="0"/>
              <a:t>Code for main cores</a:t>
            </a:r>
          </a:p>
        </p:txBody>
      </p:sp>
      <p:sp>
        <p:nvSpPr>
          <p:cNvPr id="83" name="Rectangle 82">
            <a:extLst>
              <a:ext uri="{FF2B5EF4-FFF2-40B4-BE49-F238E27FC236}">
                <a16:creationId xmlns:a16="http://schemas.microsoft.com/office/drawing/2014/main" id="{5E20AE98-7336-5368-E5B4-2CA454B3A515}"/>
              </a:ext>
            </a:extLst>
          </p:cNvPr>
          <p:cNvSpPr/>
          <p:nvPr/>
        </p:nvSpPr>
        <p:spPr>
          <a:xfrm>
            <a:off x="-16978" y="4301227"/>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7488752D-2A97-D026-E118-6B09E10816A8}"/>
              </a:ext>
            </a:extLst>
          </p:cNvPr>
          <p:cNvSpPr/>
          <p:nvPr/>
        </p:nvSpPr>
        <p:spPr>
          <a:xfrm>
            <a:off x="-16978" y="6168005"/>
            <a:ext cx="12208978" cy="686508"/>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a:solidFill>
                  <a:schemeClr val="bg1"/>
                </a:solidFill>
              </a:rPr>
              <a:t>Pre-translation cores run ahead iterations for the main cores</a:t>
            </a:r>
          </a:p>
        </p:txBody>
      </p:sp>
      <p:sp>
        <p:nvSpPr>
          <p:cNvPr id="82" name="Title 1">
            <a:extLst>
              <a:ext uri="{FF2B5EF4-FFF2-40B4-BE49-F238E27FC236}">
                <a16:creationId xmlns:a16="http://schemas.microsoft.com/office/drawing/2014/main" id="{8293E8AD-64D9-B8CC-5721-A85B9CE4E792}"/>
              </a:ext>
            </a:extLst>
          </p:cNvPr>
          <p:cNvSpPr txBox="1">
            <a:spLocks/>
          </p:cNvSpPr>
          <p:nvPr/>
        </p:nvSpPr>
        <p:spPr>
          <a:xfrm>
            <a:off x="838200" y="0"/>
            <a:ext cx="110242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solidFill>
                <a:latin typeface="+mj-lt"/>
                <a:ea typeface="+mj-ea"/>
                <a:cs typeface="+mj-cs"/>
              </a:defRPr>
            </a:lvl1pPr>
          </a:lstStyle>
          <a:p>
            <a:r>
              <a:rPr lang="en-US">
                <a:latin typeface="+mn-lt"/>
              </a:rPr>
              <a:t>Key Idea: Pre-translation of page table walks</a:t>
            </a:r>
            <a:endParaRPr lang="en-US" dirty="0">
              <a:latin typeface="+mn-lt"/>
            </a:endParaRPr>
          </a:p>
        </p:txBody>
      </p:sp>
      <p:sp>
        <p:nvSpPr>
          <p:cNvPr id="2" name="TextBox 1">
            <a:extLst>
              <a:ext uri="{FF2B5EF4-FFF2-40B4-BE49-F238E27FC236}">
                <a16:creationId xmlns:a16="http://schemas.microsoft.com/office/drawing/2014/main" id="{E1D8DE24-CD4C-3C1B-BB48-1E6589EEA9FA}"/>
              </a:ext>
            </a:extLst>
          </p:cNvPr>
          <p:cNvSpPr txBox="1"/>
          <p:nvPr/>
        </p:nvSpPr>
        <p:spPr>
          <a:xfrm>
            <a:off x="192155" y="4720858"/>
            <a:ext cx="3195879" cy="369332"/>
          </a:xfrm>
          <a:prstGeom prst="rect">
            <a:avLst/>
          </a:prstGeom>
          <a:noFill/>
        </p:spPr>
        <p:txBody>
          <a:bodyPr wrap="square" rtlCol="0">
            <a:spAutoFit/>
          </a:bodyPr>
          <a:lstStyle/>
          <a:p>
            <a:pPr algn="ctr"/>
            <a:r>
              <a:rPr lang="en-US" b="1" dirty="0"/>
              <a:t>Code for pre-translation cores</a:t>
            </a:r>
          </a:p>
        </p:txBody>
      </p:sp>
    </p:spTree>
    <p:custDataLst>
      <p:tags r:id="rId1"/>
    </p:custDataLst>
    <p:extLst>
      <p:ext uri="{BB962C8B-B14F-4D97-AF65-F5344CB8AC3E}">
        <p14:creationId xmlns:p14="http://schemas.microsoft.com/office/powerpoint/2010/main" val="41353366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69DEE561-B443-7AD6-16D5-27A2E5A5CE03}"/>
              </a:ext>
            </a:extLst>
          </p:cNvPr>
          <p:cNvSpPr txBox="1"/>
          <p:nvPr/>
        </p:nvSpPr>
        <p:spPr>
          <a:xfrm>
            <a:off x="-13176" y="2120624"/>
            <a:ext cx="3638471" cy="4247317"/>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ourier New" panose="02070309020205020404" pitchFamily="49" charset="0"/>
              </a:rPr>
              <a:t>#pragma </a:t>
            </a:r>
            <a:r>
              <a:rPr lang="en-US" sz="1800" b="0" i="0" u="none" strike="noStrike" dirty="0" err="1">
                <a:solidFill>
                  <a:srgbClr val="000000"/>
                </a:solidFill>
                <a:effectLst/>
                <a:latin typeface="Courier New" panose="02070309020205020404" pitchFamily="49" charset="0"/>
              </a:rPr>
              <a:t>omp</a:t>
            </a:r>
            <a:r>
              <a:rPr lang="en-US" sz="1800" b="0" i="0" u="none" strike="noStrike" dirty="0">
                <a:solidFill>
                  <a:srgbClr val="000000"/>
                </a:solidFill>
                <a:effectLst/>
                <a:latin typeface="Courier New" panose="02070309020205020404" pitchFamily="49" charset="0"/>
              </a:rPr>
              <a:t> parallel for </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for(...)</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p>
          <a:p>
            <a:pPr rtl="0">
              <a:spcBef>
                <a:spcPts val="0"/>
              </a:spcBef>
              <a:spcAft>
                <a:spcPts val="0"/>
              </a:spcAft>
            </a:pPr>
            <a:r>
              <a:rPr lang="en-US" dirty="0">
                <a:solidFill>
                  <a:srgbClr val="000000"/>
                </a:solidFill>
                <a:latin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sum+=x</a:t>
            </a: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for(...)</a:t>
            </a:r>
            <a:endParaRPr lang="en-US" dirty="0"/>
          </a:p>
          <a:p>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a:t>
            </a:r>
          </a:p>
          <a:p>
            <a:r>
              <a:rPr lang="en-US" dirty="0">
                <a:solidFill>
                  <a:srgbClr val="000000"/>
                </a:solidFill>
                <a:latin typeface="Courier New" panose="02070309020205020404" pitchFamily="49" charset="0"/>
                <a:cs typeface="Courier New" panose="02070309020205020404" pitchFamily="49" charset="0"/>
              </a:rPr>
              <a:t>   sum+=x           </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a:t>
            </a: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p:txBody>
      </p:sp>
      <p:sp>
        <p:nvSpPr>
          <p:cNvPr id="102" name="Rectangle 101">
            <a:extLst>
              <a:ext uri="{FF2B5EF4-FFF2-40B4-BE49-F238E27FC236}">
                <a16:creationId xmlns:a16="http://schemas.microsoft.com/office/drawing/2014/main" id="{4DDAC56E-838D-22A5-89EF-BC3CEA5C6B58}"/>
              </a:ext>
            </a:extLst>
          </p:cNvPr>
          <p:cNvSpPr/>
          <p:nvPr/>
        </p:nvSpPr>
        <p:spPr>
          <a:xfrm>
            <a:off x="14282" y="3082693"/>
            <a:ext cx="3312108" cy="968078"/>
          </a:xfrm>
          <a:prstGeom prst="rect">
            <a:avLst/>
          </a:prstGeom>
          <a:solidFill>
            <a:srgbClr val="FFC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8BF7ED-D188-00EB-8448-00012F4CF74D}"/>
              </a:ext>
            </a:extLst>
          </p:cNvPr>
          <p:cNvSpPr/>
          <p:nvPr/>
        </p:nvSpPr>
        <p:spPr>
          <a:xfrm>
            <a:off x="-12611" y="5009009"/>
            <a:ext cx="3324466" cy="757634"/>
          </a:xfrm>
          <a:prstGeom prst="rect">
            <a:avLst/>
          </a:prstGeom>
          <a:solidFill>
            <a:srgbClr val="548235">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1A3233C9-C61B-9B3E-F690-3A950D3AF6A2}"/>
              </a:ext>
            </a:extLst>
          </p:cNvPr>
          <p:cNvCxnSpPr>
            <a:cxnSpLocks/>
          </p:cNvCxnSpPr>
          <p:nvPr/>
        </p:nvCxnSpPr>
        <p:spPr>
          <a:xfrm>
            <a:off x="7610759" y="3692118"/>
            <a:ext cx="1400978" cy="2333518"/>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3" name="Rectangle 92">
            <a:extLst>
              <a:ext uri="{FF2B5EF4-FFF2-40B4-BE49-F238E27FC236}">
                <a16:creationId xmlns:a16="http://schemas.microsoft.com/office/drawing/2014/main" id="{25F1F073-1FB2-2F7D-1529-E515E283D2EB}"/>
              </a:ext>
            </a:extLst>
          </p:cNvPr>
          <p:cNvSpPr/>
          <p:nvPr/>
        </p:nvSpPr>
        <p:spPr>
          <a:xfrm>
            <a:off x="9061306" y="2118702"/>
            <a:ext cx="3102462" cy="1853194"/>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CFCFA168-29EA-F801-43D5-EDA130177061}"/>
              </a:ext>
            </a:extLst>
          </p:cNvPr>
          <p:cNvSpPr/>
          <p:nvPr/>
        </p:nvSpPr>
        <p:spPr>
          <a:xfrm>
            <a:off x="9049982" y="4216193"/>
            <a:ext cx="3095470" cy="1846029"/>
          </a:xfrm>
          <a:prstGeom prst="rect">
            <a:avLst/>
          </a:prstGeom>
          <a:solidFill>
            <a:srgbClr val="548235">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6785512" y="296468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4671026" y="478894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5517239" y="369817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4301660"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5177946"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4301660"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S1</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 name="矩形">
            <a:extLst>
              <a:ext uri="{FF2B5EF4-FFF2-40B4-BE49-F238E27FC236}">
                <a16:creationId xmlns:a16="http://schemas.microsoft.com/office/drawing/2014/main" id="{4C2843FE-74BB-1F21-BC44-A710A8973CAC}"/>
              </a:ext>
            </a:extLst>
          </p:cNvPr>
          <p:cNvSpPr/>
          <p:nvPr/>
        </p:nvSpPr>
        <p:spPr>
          <a:xfrm>
            <a:off x="5177946"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4664675" y="274554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4683724" y="348013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4480527" y="294039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5363164" y="293404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4664675" y="292769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4671025" y="294039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6403578" y="25773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1" name="矩形">
            <a:extLst>
              <a:ext uri="{FF2B5EF4-FFF2-40B4-BE49-F238E27FC236}">
                <a16:creationId xmlns:a16="http://schemas.microsoft.com/office/drawing/2014/main" id="{8C457A57-7DFD-30B8-36CD-EDECD3844001}"/>
              </a:ext>
            </a:extLst>
          </p:cNvPr>
          <p:cNvSpPr/>
          <p:nvPr/>
        </p:nvSpPr>
        <p:spPr>
          <a:xfrm>
            <a:off x="7282471" y="25724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6403578" y="33043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直线">
            <a:extLst>
              <a:ext uri="{FF2B5EF4-FFF2-40B4-BE49-F238E27FC236}">
                <a16:creationId xmlns:a16="http://schemas.microsoft.com/office/drawing/2014/main" id="{AB8AA74B-67A2-0856-4C5D-F87F2BE6D531}"/>
              </a:ext>
            </a:extLst>
          </p:cNvPr>
          <p:cNvSpPr/>
          <p:nvPr/>
        </p:nvSpPr>
        <p:spPr>
          <a:xfrm>
            <a:off x="6766593" y="276152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 name="直线">
            <a:extLst>
              <a:ext uri="{FF2B5EF4-FFF2-40B4-BE49-F238E27FC236}">
                <a16:creationId xmlns:a16="http://schemas.microsoft.com/office/drawing/2014/main" id="{61B15420-89EF-EA4F-E3B5-67FB833493F3}"/>
              </a:ext>
            </a:extLst>
          </p:cNvPr>
          <p:cNvSpPr/>
          <p:nvPr/>
        </p:nvSpPr>
        <p:spPr>
          <a:xfrm>
            <a:off x="6785642" y="349610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6582445" y="295636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7465082" y="295001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6766591" y="293315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5560011" y="275624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4295411"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5171697"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4295411"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5171697"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4658425" y="458077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4677475" y="531535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4474278" y="477561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5356914" y="476926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4658425" y="476291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6397327" y="44125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7282052" y="44133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6397327" y="514595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7282052" y="51587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6760341" y="459675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6779392" y="530085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6576195" y="479159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7458831" y="478524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6760341" y="477889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6766692" y="479159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5553760" y="532171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4474177" y="367698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7439583" y="368967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5560011" y="366428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2207021" y="3870195"/>
            <a:ext cx="2948305" cy="313186"/>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3822054" y="275913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3822054" y="532834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stCxn id="42" idx="2"/>
            <a:endCxn id="54" idx="1"/>
          </p:cNvCxnSpPr>
          <p:nvPr/>
        </p:nvCxnSpPr>
        <p:spPr>
          <a:xfrm rot="5400000" flipH="1">
            <a:off x="5559321" y="3622795"/>
            <a:ext cx="28732" cy="3785025"/>
          </a:xfrm>
          <a:prstGeom prst="bentConnector3">
            <a:avLst>
              <a:gd name="adj1" fmla="val -795629"/>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7275651" y="33054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a:stCxn id="21" idx="0"/>
            <a:endCxn id="54" idx="3"/>
          </p:cNvCxnSpPr>
          <p:nvPr/>
        </p:nvCxnSpPr>
        <p:spPr>
          <a:xfrm rot="16200000" flipV="1">
            <a:off x="5564009" y="669801"/>
            <a:ext cx="19774" cy="3785444"/>
          </a:xfrm>
          <a:prstGeom prst="bentConnector3">
            <a:avLst>
              <a:gd name="adj1" fmla="val 1156064"/>
            </a:avLst>
          </a:prstGeom>
          <a:noFill/>
          <a:ln w="19050" cap="flat" cmpd="sng">
            <a:solidFill>
              <a:srgbClr val="000000"/>
            </a:solidFill>
            <a:prstDash val="solid"/>
            <a:miter/>
            <a:headEnd type="triangle" w="med" len="med"/>
            <a:tailEnd type="triangle" w="med" len="med"/>
          </a:ln>
        </p:spPr>
      </p:cxnSp>
      <p:sp>
        <p:nvSpPr>
          <p:cNvPr id="64" name="Rectangle 63">
            <a:extLst>
              <a:ext uri="{FF2B5EF4-FFF2-40B4-BE49-F238E27FC236}">
                <a16:creationId xmlns:a16="http://schemas.microsoft.com/office/drawing/2014/main" id="{DD30962B-9E19-69E5-24F0-AD6D10BDA2EA}"/>
              </a:ext>
            </a:extLst>
          </p:cNvPr>
          <p:cNvSpPr/>
          <p:nvPr/>
        </p:nvSpPr>
        <p:spPr>
          <a:xfrm>
            <a:off x="0" y="2408950"/>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E07164-DD4F-A209-4CE3-C45BB0F6F20B}"/>
              </a:ext>
            </a:extLst>
          </p:cNvPr>
          <p:cNvSpPr/>
          <p:nvPr/>
        </p:nvSpPr>
        <p:spPr>
          <a:xfrm>
            <a:off x="10844579" y="2452310"/>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36E3A24-A8BA-FCD5-C892-42ABDD1CD063}"/>
              </a:ext>
            </a:extLst>
          </p:cNvPr>
          <p:cNvSpPr/>
          <p:nvPr/>
        </p:nvSpPr>
        <p:spPr>
          <a:xfrm>
            <a:off x="9187532" y="2154608"/>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2FF2C9-EB3F-81FE-B369-898166C6A388}"/>
              </a:ext>
            </a:extLst>
          </p:cNvPr>
          <p:cNvSpPr/>
          <p:nvPr/>
        </p:nvSpPr>
        <p:spPr>
          <a:xfrm>
            <a:off x="9187532" y="2435979"/>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2007D99-8EEF-D44D-85AD-61DCD44C365B}"/>
              </a:ext>
            </a:extLst>
          </p:cNvPr>
          <p:cNvSpPr txBox="1"/>
          <p:nvPr/>
        </p:nvSpPr>
        <p:spPr>
          <a:xfrm>
            <a:off x="9356838" y="2110628"/>
            <a:ext cx="968328"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9" name="Straight Arrow Connector 58">
            <a:extLst>
              <a:ext uri="{FF2B5EF4-FFF2-40B4-BE49-F238E27FC236}">
                <a16:creationId xmlns:a16="http://schemas.microsoft.com/office/drawing/2014/main" id="{C98D5873-17FB-D3F7-E14A-B1B2271CF104}"/>
              </a:ext>
            </a:extLst>
          </p:cNvPr>
          <p:cNvCxnSpPr>
            <a:cxnSpLocks/>
          </p:cNvCxnSpPr>
          <p:nvPr/>
        </p:nvCxnSpPr>
        <p:spPr>
          <a:xfrm>
            <a:off x="9780675" y="2850814"/>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F21985C6-5814-BA93-C05F-7C550BB6EC80}"/>
              </a:ext>
            </a:extLst>
          </p:cNvPr>
          <p:cNvSpPr/>
          <p:nvPr/>
        </p:nvSpPr>
        <p:spPr>
          <a:xfrm>
            <a:off x="9187532" y="312051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6E5EC8C-1370-47E2-3FE8-8037A28A4B76}"/>
              </a:ext>
            </a:extLst>
          </p:cNvPr>
          <p:cNvSpPr txBox="1"/>
          <p:nvPr/>
        </p:nvSpPr>
        <p:spPr>
          <a:xfrm>
            <a:off x="9443720" y="345773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66" name="Rounded Rectangle 65">
            <a:extLst>
              <a:ext uri="{FF2B5EF4-FFF2-40B4-BE49-F238E27FC236}">
                <a16:creationId xmlns:a16="http://schemas.microsoft.com/office/drawing/2014/main" id="{BB352736-601F-6CB0-BB45-587B2CFB7A23}"/>
              </a:ext>
            </a:extLst>
          </p:cNvPr>
          <p:cNvSpPr/>
          <p:nvPr/>
        </p:nvSpPr>
        <p:spPr>
          <a:xfrm>
            <a:off x="9302692" y="3422486"/>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91C78003-D8CC-D4AE-52B0-6FE53CED6876}"/>
              </a:ext>
            </a:extLst>
          </p:cNvPr>
          <p:cNvSpPr txBox="1"/>
          <p:nvPr/>
        </p:nvSpPr>
        <p:spPr>
          <a:xfrm>
            <a:off x="9249175" y="2497575"/>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68" name="TextBox 67">
            <a:extLst>
              <a:ext uri="{FF2B5EF4-FFF2-40B4-BE49-F238E27FC236}">
                <a16:creationId xmlns:a16="http://schemas.microsoft.com/office/drawing/2014/main" id="{8CAAB3A2-AB8F-4E54-2EDB-5936C870334B}"/>
              </a:ext>
            </a:extLst>
          </p:cNvPr>
          <p:cNvSpPr txBox="1"/>
          <p:nvPr/>
        </p:nvSpPr>
        <p:spPr>
          <a:xfrm>
            <a:off x="9264569" y="3124660"/>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69" name="TextBox 68">
            <a:extLst>
              <a:ext uri="{FF2B5EF4-FFF2-40B4-BE49-F238E27FC236}">
                <a16:creationId xmlns:a16="http://schemas.microsoft.com/office/drawing/2014/main" id="{0D26CB83-E390-4004-4FAA-BCC72CDE4087}"/>
              </a:ext>
            </a:extLst>
          </p:cNvPr>
          <p:cNvSpPr txBox="1"/>
          <p:nvPr/>
        </p:nvSpPr>
        <p:spPr>
          <a:xfrm>
            <a:off x="10458924" y="2705845"/>
            <a:ext cx="280896"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70" name="Rectangle 69">
            <a:extLst>
              <a:ext uri="{FF2B5EF4-FFF2-40B4-BE49-F238E27FC236}">
                <a16:creationId xmlns:a16="http://schemas.microsoft.com/office/drawing/2014/main" id="{5C352B84-CD35-2223-9A3E-1A34299C0E84}"/>
              </a:ext>
            </a:extLst>
          </p:cNvPr>
          <p:cNvSpPr/>
          <p:nvPr/>
        </p:nvSpPr>
        <p:spPr>
          <a:xfrm>
            <a:off x="10838462" y="2153357"/>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ACA38A0-E709-2BE3-64AB-AC5641105961}"/>
              </a:ext>
            </a:extLst>
          </p:cNvPr>
          <p:cNvSpPr txBox="1"/>
          <p:nvPr/>
        </p:nvSpPr>
        <p:spPr>
          <a:xfrm>
            <a:off x="10924844" y="2118032"/>
            <a:ext cx="1248071" cy="369332"/>
          </a:xfrm>
          <a:prstGeom prst="rect">
            <a:avLst/>
          </a:prstGeom>
          <a:noFill/>
        </p:spPr>
        <p:txBody>
          <a:bodyPr wrap="square" rtlCol="0">
            <a:spAutoFit/>
          </a:bodyPr>
          <a:lstStyle/>
          <a:p>
            <a:r>
              <a:rPr lang="en-US" b="1" dirty="0">
                <a:cs typeface="Times New Roman" panose="02020603050405020304" pitchFamily="18" charset="0"/>
              </a:rPr>
              <a:t>Vault 29</a:t>
            </a:r>
          </a:p>
        </p:txBody>
      </p:sp>
      <p:cxnSp>
        <p:nvCxnSpPr>
          <p:cNvPr id="72" name="Straight Arrow Connector 71">
            <a:extLst>
              <a:ext uri="{FF2B5EF4-FFF2-40B4-BE49-F238E27FC236}">
                <a16:creationId xmlns:a16="http://schemas.microsoft.com/office/drawing/2014/main" id="{9887AD6F-7F64-0996-7741-C4124238C43F}"/>
              </a:ext>
            </a:extLst>
          </p:cNvPr>
          <p:cNvCxnSpPr>
            <a:cxnSpLocks/>
          </p:cNvCxnSpPr>
          <p:nvPr/>
        </p:nvCxnSpPr>
        <p:spPr>
          <a:xfrm>
            <a:off x="11431605" y="2849563"/>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1294C6CC-2BFA-C109-4B61-55A1D0D101CF}"/>
              </a:ext>
            </a:extLst>
          </p:cNvPr>
          <p:cNvSpPr/>
          <p:nvPr/>
        </p:nvSpPr>
        <p:spPr>
          <a:xfrm>
            <a:off x="10838462" y="311926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E0458FE2-E8C9-0281-C88B-DA1521C18423}"/>
              </a:ext>
            </a:extLst>
          </p:cNvPr>
          <p:cNvSpPr txBox="1"/>
          <p:nvPr/>
        </p:nvSpPr>
        <p:spPr>
          <a:xfrm>
            <a:off x="11067202" y="3468313"/>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29</a:t>
            </a:r>
          </a:p>
        </p:txBody>
      </p:sp>
      <p:sp>
        <p:nvSpPr>
          <p:cNvPr id="75" name="Rounded Rectangle 74">
            <a:extLst>
              <a:ext uri="{FF2B5EF4-FFF2-40B4-BE49-F238E27FC236}">
                <a16:creationId xmlns:a16="http://schemas.microsoft.com/office/drawing/2014/main" id="{C877644B-F90A-D337-E1CB-C851975BBAE9}"/>
              </a:ext>
            </a:extLst>
          </p:cNvPr>
          <p:cNvSpPr/>
          <p:nvPr/>
        </p:nvSpPr>
        <p:spPr>
          <a:xfrm>
            <a:off x="10953622" y="342123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089A6C11-8026-8EF1-8AE1-EAE8B55B7304}"/>
              </a:ext>
            </a:extLst>
          </p:cNvPr>
          <p:cNvSpPr txBox="1"/>
          <p:nvPr/>
        </p:nvSpPr>
        <p:spPr>
          <a:xfrm>
            <a:off x="10897380" y="2505836"/>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77" name="TextBox 76">
            <a:extLst>
              <a:ext uri="{FF2B5EF4-FFF2-40B4-BE49-F238E27FC236}">
                <a16:creationId xmlns:a16="http://schemas.microsoft.com/office/drawing/2014/main" id="{9F1F2F1F-F532-E0B1-07F9-7C3AFBA0934E}"/>
              </a:ext>
            </a:extLst>
          </p:cNvPr>
          <p:cNvSpPr txBox="1"/>
          <p:nvPr/>
        </p:nvSpPr>
        <p:spPr>
          <a:xfrm>
            <a:off x="10914076" y="3133194"/>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cxnSp>
        <p:nvCxnSpPr>
          <p:cNvPr id="84" name="Straight Connector 83">
            <a:extLst>
              <a:ext uri="{FF2B5EF4-FFF2-40B4-BE49-F238E27FC236}">
                <a16:creationId xmlns:a16="http://schemas.microsoft.com/office/drawing/2014/main" id="{D18CE8E5-BB7E-94F0-473C-5CB43845FFCA}"/>
              </a:ext>
            </a:extLst>
          </p:cNvPr>
          <p:cNvCxnSpPr>
            <a:cxnSpLocks/>
          </p:cNvCxnSpPr>
          <p:nvPr/>
        </p:nvCxnSpPr>
        <p:spPr>
          <a:xfrm flipV="1">
            <a:off x="7623730" y="2135282"/>
            <a:ext cx="1371344" cy="1176676"/>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E1A6762B-5130-9FE1-CA41-3C72DCBF4D31}"/>
              </a:ext>
            </a:extLst>
          </p:cNvPr>
          <p:cNvSpPr/>
          <p:nvPr/>
        </p:nvSpPr>
        <p:spPr>
          <a:xfrm>
            <a:off x="5393775" y="429033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5845873-8647-F69D-3231-8974DE6694F1}"/>
              </a:ext>
            </a:extLst>
          </p:cNvPr>
          <p:cNvSpPr/>
          <p:nvPr/>
        </p:nvSpPr>
        <p:spPr>
          <a:xfrm>
            <a:off x="7502683" y="3182285"/>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D67851D-D6DD-E72D-21BA-8336CCDAA626}"/>
              </a:ext>
            </a:extLst>
          </p:cNvPr>
          <p:cNvSpPr/>
          <p:nvPr/>
        </p:nvSpPr>
        <p:spPr>
          <a:xfrm>
            <a:off x="4513866" y="429572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011724E-0E18-79EF-5D68-002B5D2C94C5}"/>
              </a:ext>
            </a:extLst>
          </p:cNvPr>
          <p:cNvSpPr/>
          <p:nvPr/>
        </p:nvSpPr>
        <p:spPr>
          <a:xfrm>
            <a:off x="6618335" y="4293643"/>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613ED61-F53C-75C5-3E31-A9B7702FFC85}"/>
              </a:ext>
            </a:extLst>
          </p:cNvPr>
          <p:cNvSpPr/>
          <p:nvPr/>
        </p:nvSpPr>
        <p:spPr>
          <a:xfrm>
            <a:off x="4513124" y="506300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03C9CF9-DC52-804B-0AD2-A6F3C227C68F}"/>
              </a:ext>
            </a:extLst>
          </p:cNvPr>
          <p:cNvSpPr/>
          <p:nvPr/>
        </p:nvSpPr>
        <p:spPr>
          <a:xfrm>
            <a:off x="7510243" y="509384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50E9E23-8BC2-84AC-CDA0-3490DA7A3012}"/>
              </a:ext>
            </a:extLst>
          </p:cNvPr>
          <p:cNvSpPr/>
          <p:nvPr/>
        </p:nvSpPr>
        <p:spPr>
          <a:xfrm>
            <a:off x="4513123" y="247785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044EEED-201D-9E4B-608A-6F04D2EC9D3F}"/>
              </a:ext>
            </a:extLst>
          </p:cNvPr>
          <p:cNvSpPr/>
          <p:nvPr/>
        </p:nvSpPr>
        <p:spPr>
          <a:xfrm>
            <a:off x="6646051" y="322618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BE21035-F27C-24BB-8A92-7004C91B6281}"/>
              </a:ext>
            </a:extLst>
          </p:cNvPr>
          <p:cNvSpPr/>
          <p:nvPr/>
        </p:nvSpPr>
        <p:spPr>
          <a:xfrm>
            <a:off x="7515942" y="430804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8A6EF96E-8018-D4C9-CCA5-FFEC1EFD4CEC}"/>
              </a:ext>
            </a:extLst>
          </p:cNvPr>
          <p:cNvSpPr/>
          <p:nvPr/>
        </p:nvSpPr>
        <p:spPr>
          <a:xfrm>
            <a:off x="7439583" y="246347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5DB44A-A41C-B6EE-6F23-0A442B3EF7CA}"/>
              </a:ext>
            </a:extLst>
          </p:cNvPr>
          <p:cNvSpPr/>
          <p:nvPr/>
        </p:nvSpPr>
        <p:spPr>
          <a:xfrm>
            <a:off x="5391777" y="507259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DC25A7B-54A4-F198-5B2A-28209CF2419A}"/>
              </a:ext>
            </a:extLst>
          </p:cNvPr>
          <p:cNvSpPr/>
          <p:nvPr/>
        </p:nvSpPr>
        <p:spPr>
          <a:xfrm>
            <a:off x="4478415" y="321393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3DEC342-5A44-05C9-9E73-18402695AF00}"/>
              </a:ext>
            </a:extLst>
          </p:cNvPr>
          <p:cNvSpPr/>
          <p:nvPr/>
        </p:nvSpPr>
        <p:spPr>
          <a:xfrm>
            <a:off x="6576291" y="506814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80A8317-5F6B-8D66-511F-FD30326BC398}"/>
              </a:ext>
            </a:extLst>
          </p:cNvPr>
          <p:cNvSpPr/>
          <p:nvPr/>
        </p:nvSpPr>
        <p:spPr>
          <a:xfrm>
            <a:off x="6623888" y="2482057"/>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2DA7AD7-9A3D-701D-1E84-88BE1DEE454F}"/>
              </a:ext>
            </a:extLst>
          </p:cNvPr>
          <p:cNvSpPr/>
          <p:nvPr/>
        </p:nvSpPr>
        <p:spPr>
          <a:xfrm>
            <a:off x="5407245" y="321115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33FE5A8-B4C9-DC14-8951-1CC7DDB39738}"/>
              </a:ext>
            </a:extLst>
          </p:cNvPr>
          <p:cNvSpPr/>
          <p:nvPr/>
        </p:nvSpPr>
        <p:spPr>
          <a:xfrm>
            <a:off x="5393775" y="247542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DA5B2C40-4491-79D6-FFC4-26BCA5B32263}"/>
              </a:ext>
            </a:extLst>
          </p:cNvPr>
          <p:cNvSpPr/>
          <p:nvPr/>
        </p:nvSpPr>
        <p:spPr>
          <a:xfrm>
            <a:off x="10790306" y="3378733"/>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5C8B284A-3AD7-133B-AB3F-670E4F0E1019}"/>
              </a:ext>
            </a:extLst>
          </p:cNvPr>
          <p:cNvSpPr/>
          <p:nvPr/>
        </p:nvSpPr>
        <p:spPr>
          <a:xfrm>
            <a:off x="10844579" y="4586033"/>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D5A9CF4-F6D9-0834-36B8-9728CF1284E6}"/>
              </a:ext>
            </a:extLst>
          </p:cNvPr>
          <p:cNvSpPr/>
          <p:nvPr/>
        </p:nvSpPr>
        <p:spPr>
          <a:xfrm>
            <a:off x="9187532" y="425175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CFF5982-97CD-B610-0DE5-A5CFEA041440}"/>
              </a:ext>
            </a:extLst>
          </p:cNvPr>
          <p:cNvSpPr/>
          <p:nvPr/>
        </p:nvSpPr>
        <p:spPr>
          <a:xfrm>
            <a:off x="9187532" y="4533126"/>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5EB6D5D2-22A8-E252-B574-80188C041080}"/>
              </a:ext>
            </a:extLst>
          </p:cNvPr>
          <p:cNvSpPr txBox="1"/>
          <p:nvPr/>
        </p:nvSpPr>
        <p:spPr>
          <a:xfrm>
            <a:off x="9278781" y="4207775"/>
            <a:ext cx="1138992" cy="369332"/>
          </a:xfrm>
          <a:prstGeom prst="rect">
            <a:avLst/>
          </a:prstGeom>
          <a:noFill/>
        </p:spPr>
        <p:txBody>
          <a:bodyPr wrap="square" rtlCol="0">
            <a:spAutoFit/>
          </a:bodyPr>
          <a:lstStyle/>
          <a:p>
            <a:r>
              <a:rPr lang="en-US" b="1" dirty="0">
                <a:cs typeface="Times New Roman" panose="02020603050405020304" pitchFamily="18" charset="0"/>
              </a:rPr>
              <a:t>Vault 30</a:t>
            </a:r>
          </a:p>
        </p:txBody>
      </p:sp>
      <p:cxnSp>
        <p:nvCxnSpPr>
          <p:cNvPr id="168" name="Straight Arrow Connector 167">
            <a:extLst>
              <a:ext uri="{FF2B5EF4-FFF2-40B4-BE49-F238E27FC236}">
                <a16:creationId xmlns:a16="http://schemas.microsoft.com/office/drawing/2014/main" id="{A100A78E-A326-C40D-9646-09F65197CB51}"/>
              </a:ext>
            </a:extLst>
          </p:cNvPr>
          <p:cNvCxnSpPr>
            <a:cxnSpLocks/>
          </p:cNvCxnSpPr>
          <p:nvPr/>
        </p:nvCxnSpPr>
        <p:spPr>
          <a:xfrm>
            <a:off x="9730036" y="4947472"/>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69" name="Rectangle 168">
            <a:extLst>
              <a:ext uri="{FF2B5EF4-FFF2-40B4-BE49-F238E27FC236}">
                <a16:creationId xmlns:a16="http://schemas.microsoft.com/office/drawing/2014/main" id="{FBD09B62-5775-A182-EEF6-67B795632BAB}"/>
              </a:ext>
            </a:extLst>
          </p:cNvPr>
          <p:cNvSpPr/>
          <p:nvPr/>
        </p:nvSpPr>
        <p:spPr>
          <a:xfrm>
            <a:off x="9170836" y="522211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0687E76F-CE6F-CA8F-F138-DFFAC33DDA07}"/>
              </a:ext>
            </a:extLst>
          </p:cNvPr>
          <p:cNvSpPr txBox="1"/>
          <p:nvPr/>
        </p:nvSpPr>
        <p:spPr>
          <a:xfrm>
            <a:off x="9427024" y="5559329"/>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30</a:t>
            </a:r>
          </a:p>
        </p:txBody>
      </p:sp>
      <p:sp>
        <p:nvSpPr>
          <p:cNvPr id="171" name="Rounded Rectangle 170">
            <a:extLst>
              <a:ext uri="{FF2B5EF4-FFF2-40B4-BE49-F238E27FC236}">
                <a16:creationId xmlns:a16="http://schemas.microsoft.com/office/drawing/2014/main" id="{11E730A6-CA73-FFED-9B52-02DC534B76D4}"/>
              </a:ext>
            </a:extLst>
          </p:cNvPr>
          <p:cNvSpPr/>
          <p:nvPr/>
        </p:nvSpPr>
        <p:spPr>
          <a:xfrm>
            <a:off x="9307596" y="552408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E08F9227-6655-2ADD-A851-8C666BC862A8}"/>
              </a:ext>
            </a:extLst>
          </p:cNvPr>
          <p:cNvSpPr txBox="1"/>
          <p:nvPr/>
        </p:nvSpPr>
        <p:spPr>
          <a:xfrm>
            <a:off x="9249175" y="459472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73" name="TextBox 172">
            <a:extLst>
              <a:ext uri="{FF2B5EF4-FFF2-40B4-BE49-F238E27FC236}">
                <a16:creationId xmlns:a16="http://schemas.microsoft.com/office/drawing/2014/main" id="{CFB49E88-27D8-60A1-5FA5-3368A1C6D827}"/>
              </a:ext>
            </a:extLst>
          </p:cNvPr>
          <p:cNvSpPr txBox="1"/>
          <p:nvPr/>
        </p:nvSpPr>
        <p:spPr>
          <a:xfrm>
            <a:off x="9247873" y="5226259"/>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5" name="Rectangle 174">
            <a:extLst>
              <a:ext uri="{FF2B5EF4-FFF2-40B4-BE49-F238E27FC236}">
                <a16:creationId xmlns:a16="http://schemas.microsoft.com/office/drawing/2014/main" id="{E2CD030F-E570-A28E-15A1-CA78F04BC6ED}"/>
              </a:ext>
            </a:extLst>
          </p:cNvPr>
          <p:cNvSpPr/>
          <p:nvPr/>
        </p:nvSpPr>
        <p:spPr>
          <a:xfrm>
            <a:off x="10838462" y="4287080"/>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6A9DC7DC-E796-BFFE-372A-1B71236E3D7D}"/>
              </a:ext>
            </a:extLst>
          </p:cNvPr>
          <p:cNvSpPr txBox="1"/>
          <p:nvPr/>
        </p:nvSpPr>
        <p:spPr>
          <a:xfrm>
            <a:off x="10924844" y="4251755"/>
            <a:ext cx="1248071"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177" name="Straight Arrow Connector 176">
            <a:extLst>
              <a:ext uri="{FF2B5EF4-FFF2-40B4-BE49-F238E27FC236}">
                <a16:creationId xmlns:a16="http://schemas.microsoft.com/office/drawing/2014/main" id="{8946C47D-F973-F171-FF29-657ADD4276F5}"/>
              </a:ext>
            </a:extLst>
          </p:cNvPr>
          <p:cNvCxnSpPr>
            <a:cxnSpLocks/>
          </p:cNvCxnSpPr>
          <p:nvPr/>
        </p:nvCxnSpPr>
        <p:spPr>
          <a:xfrm>
            <a:off x="11380966" y="4982797"/>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8" name="Rectangle 177">
            <a:extLst>
              <a:ext uri="{FF2B5EF4-FFF2-40B4-BE49-F238E27FC236}">
                <a16:creationId xmlns:a16="http://schemas.microsoft.com/office/drawing/2014/main" id="{270FE841-B4ED-6482-B190-2F8B9CB8D153}"/>
              </a:ext>
            </a:extLst>
          </p:cNvPr>
          <p:cNvSpPr/>
          <p:nvPr/>
        </p:nvSpPr>
        <p:spPr>
          <a:xfrm>
            <a:off x="10821766" y="5243039"/>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8449977D-2789-1AB6-E213-B691FA9BC8F8}"/>
              </a:ext>
            </a:extLst>
          </p:cNvPr>
          <p:cNvSpPr txBox="1"/>
          <p:nvPr/>
        </p:nvSpPr>
        <p:spPr>
          <a:xfrm>
            <a:off x="11050506" y="558308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180" name="Rounded Rectangle 179">
            <a:extLst>
              <a:ext uri="{FF2B5EF4-FFF2-40B4-BE49-F238E27FC236}">
                <a16:creationId xmlns:a16="http://schemas.microsoft.com/office/drawing/2014/main" id="{4F8907A3-918F-01D1-F829-4927DBA85EEF}"/>
              </a:ext>
            </a:extLst>
          </p:cNvPr>
          <p:cNvSpPr/>
          <p:nvPr/>
        </p:nvSpPr>
        <p:spPr>
          <a:xfrm>
            <a:off x="10936926" y="5559410"/>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3ADA6EB4-6F90-7388-FCB8-313FB0E630BE}"/>
              </a:ext>
            </a:extLst>
          </p:cNvPr>
          <p:cNvSpPr txBox="1"/>
          <p:nvPr/>
        </p:nvSpPr>
        <p:spPr>
          <a:xfrm>
            <a:off x="10924844" y="462980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82" name="TextBox 181">
            <a:extLst>
              <a:ext uri="{FF2B5EF4-FFF2-40B4-BE49-F238E27FC236}">
                <a16:creationId xmlns:a16="http://schemas.microsoft.com/office/drawing/2014/main" id="{160C58A2-44A2-DE5D-98BB-9C3CAA0BE102}"/>
              </a:ext>
            </a:extLst>
          </p:cNvPr>
          <p:cNvSpPr txBox="1"/>
          <p:nvPr/>
        </p:nvSpPr>
        <p:spPr>
          <a:xfrm>
            <a:off x="10897380" y="5258473"/>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91" name="Rectangle 190">
            <a:extLst>
              <a:ext uri="{FF2B5EF4-FFF2-40B4-BE49-F238E27FC236}">
                <a16:creationId xmlns:a16="http://schemas.microsoft.com/office/drawing/2014/main" id="{22FDF270-1FEF-996C-55ED-65331DAB6D9C}"/>
              </a:ext>
            </a:extLst>
          </p:cNvPr>
          <p:cNvSpPr/>
          <p:nvPr/>
        </p:nvSpPr>
        <p:spPr>
          <a:xfrm>
            <a:off x="9049981" y="2121961"/>
            <a:ext cx="3103911" cy="3940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87D413B2-92E0-D993-5665-E6F87BE1E1F0}"/>
              </a:ext>
            </a:extLst>
          </p:cNvPr>
          <p:cNvSpPr/>
          <p:nvPr/>
        </p:nvSpPr>
        <p:spPr>
          <a:xfrm>
            <a:off x="9140544" y="3398396"/>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BAEABE07-EDCC-9328-EDD7-74F5B8B4F8D6}"/>
              </a:ext>
            </a:extLst>
          </p:cNvPr>
          <p:cNvSpPr/>
          <p:nvPr/>
        </p:nvSpPr>
        <p:spPr>
          <a:xfrm>
            <a:off x="0" y="1013888"/>
            <a:ext cx="12192000" cy="871640"/>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3200" dirty="0">
                <a:solidFill>
                  <a:schemeClr val="bg1"/>
                </a:solidFill>
              </a:rPr>
              <a:t>   </a:t>
            </a:r>
          </a:p>
          <a:p>
            <a:pPr algn="ctr"/>
            <a:r>
              <a:rPr lang="en-US" sz="3200" dirty="0">
                <a:solidFill>
                  <a:schemeClr val="bg1"/>
                </a:solidFill>
              </a:rPr>
              <a:t>    Filter the pre-translation code to remove non-memory accesses and accesses to small data structures that are less likely to trigger PTW  </a:t>
            </a:r>
          </a:p>
          <a:p>
            <a:pPr algn="ctr"/>
            <a:endParaRPr lang="en-US" sz="3200" dirty="0">
              <a:solidFill>
                <a:schemeClr val="bg1"/>
              </a:solidFill>
            </a:endParaRPr>
          </a:p>
        </p:txBody>
      </p:sp>
      <p:sp>
        <p:nvSpPr>
          <p:cNvPr id="85" name="TextBox 84">
            <a:extLst>
              <a:ext uri="{FF2B5EF4-FFF2-40B4-BE49-F238E27FC236}">
                <a16:creationId xmlns:a16="http://schemas.microsoft.com/office/drawing/2014/main" id="{3862BC9D-0EEF-D2E6-86B9-68FBC836CC2E}"/>
              </a:ext>
            </a:extLst>
          </p:cNvPr>
          <p:cNvSpPr txBox="1"/>
          <p:nvPr/>
        </p:nvSpPr>
        <p:spPr>
          <a:xfrm>
            <a:off x="9973143" y="1833224"/>
            <a:ext cx="1533354" cy="369332"/>
          </a:xfrm>
          <a:prstGeom prst="rect">
            <a:avLst/>
          </a:prstGeom>
          <a:noFill/>
        </p:spPr>
        <p:txBody>
          <a:bodyPr wrap="square" rtlCol="0">
            <a:spAutoFit/>
          </a:bodyPr>
          <a:lstStyle/>
          <a:p>
            <a:r>
              <a:rPr lang="en-US" b="1" dirty="0">
                <a:cs typeface="Times New Roman" panose="02020603050405020304" pitchFamily="18" charset="0"/>
              </a:rPr>
              <a:t>Main Cores</a:t>
            </a:r>
          </a:p>
        </p:txBody>
      </p:sp>
      <p:sp>
        <p:nvSpPr>
          <p:cNvPr id="86" name="TextBox 85">
            <a:extLst>
              <a:ext uri="{FF2B5EF4-FFF2-40B4-BE49-F238E27FC236}">
                <a16:creationId xmlns:a16="http://schemas.microsoft.com/office/drawing/2014/main" id="{4B3A3E6B-A3F6-6EED-A662-BBFB9EDB03AB}"/>
              </a:ext>
            </a:extLst>
          </p:cNvPr>
          <p:cNvSpPr txBox="1"/>
          <p:nvPr/>
        </p:nvSpPr>
        <p:spPr>
          <a:xfrm>
            <a:off x="9550235" y="3927202"/>
            <a:ext cx="2727682" cy="369332"/>
          </a:xfrm>
          <a:prstGeom prst="rect">
            <a:avLst/>
          </a:prstGeom>
          <a:noFill/>
        </p:spPr>
        <p:txBody>
          <a:bodyPr wrap="square" rtlCol="0">
            <a:spAutoFit/>
          </a:bodyPr>
          <a:lstStyle/>
          <a:p>
            <a:r>
              <a:rPr lang="en-US" b="1" dirty="0">
                <a:cs typeface="Times New Roman" panose="02020603050405020304" pitchFamily="18" charset="0"/>
              </a:rPr>
              <a:t>Pre-Translation Cores</a:t>
            </a:r>
          </a:p>
        </p:txBody>
      </p:sp>
      <p:sp>
        <p:nvSpPr>
          <p:cNvPr id="81" name="TextBox 80">
            <a:extLst>
              <a:ext uri="{FF2B5EF4-FFF2-40B4-BE49-F238E27FC236}">
                <a16:creationId xmlns:a16="http://schemas.microsoft.com/office/drawing/2014/main" id="{E35B94D5-D1F9-537D-3574-28AE2A83EA36}"/>
              </a:ext>
            </a:extLst>
          </p:cNvPr>
          <p:cNvSpPr txBox="1"/>
          <p:nvPr/>
        </p:nvSpPr>
        <p:spPr>
          <a:xfrm>
            <a:off x="551546" y="2801778"/>
            <a:ext cx="2209175" cy="369332"/>
          </a:xfrm>
          <a:prstGeom prst="rect">
            <a:avLst/>
          </a:prstGeom>
          <a:noFill/>
        </p:spPr>
        <p:txBody>
          <a:bodyPr wrap="square" rtlCol="0">
            <a:spAutoFit/>
          </a:bodyPr>
          <a:lstStyle/>
          <a:p>
            <a:pPr algn="ctr"/>
            <a:r>
              <a:rPr lang="en-US" b="1" dirty="0"/>
              <a:t>Code for main cores</a:t>
            </a:r>
          </a:p>
        </p:txBody>
      </p:sp>
      <p:sp>
        <p:nvSpPr>
          <p:cNvPr id="83" name="Rectangle 82">
            <a:extLst>
              <a:ext uri="{FF2B5EF4-FFF2-40B4-BE49-F238E27FC236}">
                <a16:creationId xmlns:a16="http://schemas.microsoft.com/office/drawing/2014/main" id="{5E20AE98-7336-5368-E5B4-2CA454B3A515}"/>
              </a:ext>
            </a:extLst>
          </p:cNvPr>
          <p:cNvSpPr/>
          <p:nvPr/>
        </p:nvSpPr>
        <p:spPr>
          <a:xfrm>
            <a:off x="-16978" y="4301227"/>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22F71590-68BC-8D3F-2745-14766E629A94}"/>
              </a:ext>
            </a:extLst>
          </p:cNvPr>
          <p:cNvSpPr/>
          <p:nvPr/>
        </p:nvSpPr>
        <p:spPr>
          <a:xfrm>
            <a:off x="406020" y="5448448"/>
            <a:ext cx="1562373" cy="305316"/>
          </a:xfrm>
          <a:prstGeom prst="rect">
            <a:avLst/>
          </a:prstGeom>
          <a:solidFill>
            <a:srgbClr val="FF0000">
              <a:alpha val="2509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itle 1">
            <a:extLst>
              <a:ext uri="{FF2B5EF4-FFF2-40B4-BE49-F238E27FC236}">
                <a16:creationId xmlns:a16="http://schemas.microsoft.com/office/drawing/2014/main" id="{9442E77D-662C-B139-ACE9-7893D7237AA7}"/>
              </a:ext>
            </a:extLst>
          </p:cNvPr>
          <p:cNvSpPr txBox="1">
            <a:spLocks/>
          </p:cNvSpPr>
          <p:nvPr/>
        </p:nvSpPr>
        <p:spPr>
          <a:xfrm>
            <a:off x="838200" y="0"/>
            <a:ext cx="110242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solidFill>
                <a:latin typeface="+mj-lt"/>
                <a:ea typeface="+mj-ea"/>
                <a:cs typeface="+mj-cs"/>
              </a:defRPr>
            </a:lvl1pPr>
          </a:lstStyle>
          <a:p>
            <a:r>
              <a:rPr lang="en-US">
                <a:latin typeface="+mn-lt"/>
              </a:rPr>
              <a:t>Key Idea: Pre-translation of page table walks</a:t>
            </a:r>
            <a:endParaRPr lang="en-US" dirty="0">
              <a:latin typeface="+mn-lt"/>
            </a:endParaRPr>
          </a:p>
        </p:txBody>
      </p:sp>
      <p:sp>
        <p:nvSpPr>
          <p:cNvPr id="2" name="TextBox 1">
            <a:extLst>
              <a:ext uri="{FF2B5EF4-FFF2-40B4-BE49-F238E27FC236}">
                <a16:creationId xmlns:a16="http://schemas.microsoft.com/office/drawing/2014/main" id="{C442BCD1-63DB-7544-54FA-E704CE68E951}"/>
              </a:ext>
            </a:extLst>
          </p:cNvPr>
          <p:cNvSpPr txBox="1"/>
          <p:nvPr/>
        </p:nvSpPr>
        <p:spPr>
          <a:xfrm>
            <a:off x="192155" y="4720858"/>
            <a:ext cx="3195879" cy="369332"/>
          </a:xfrm>
          <a:prstGeom prst="rect">
            <a:avLst/>
          </a:prstGeom>
          <a:noFill/>
        </p:spPr>
        <p:txBody>
          <a:bodyPr wrap="square" rtlCol="0">
            <a:spAutoFit/>
          </a:bodyPr>
          <a:lstStyle/>
          <a:p>
            <a:pPr algn="ctr"/>
            <a:r>
              <a:rPr lang="en-US" b="1" dirty="0"/>
              <a:t>Code for pre-translation cores</a:t>
            </a:r>
          </a:p>
        </p:txBody>
      </p:sp>
    </p:spTree>
    <p:custDataLst>
      <p:tags r:id="rId1"/>
    </p:custDataLst>
    <p:extLst>
      <p:ext uri="{BB962C8B-B14F-4D97-AF65-F5344CB8AC3E}">
        <p14:creationId xmlns:p14="http://schemas.microsoft.com/office/powerpoint/2010/main" val="20065132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69DEE561-B443-7AD6-16D5-27A2E5A5CE03}"/>
              </a:ext>
            </a:extLst>
          </p:cNvPr>
          <p:cNvSpPr txBox="1"/>
          <p:nvPr/>
        </p:nvSpPr>
        <p:spPr>
          <a:xfrm>
            <a:off x="-13176" y="2120624"/>
            <a:ext cx="3638471" cy="4247317"/>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ourier New" panose="02070309020205020404" pitchFamily="49" charset="0"/>
              </a:rPr>
              <a:t>#pragma </a:t>
            </a:r>
            <a:r>
              <a:rPr lang="en-US" sz="1800" b="0" i="0" u="none" strike="noStrike" dirty="0" err="1">
                <a:solidFill>
                  <a:srgbClr val="000000"/>
                </a:solidFill>
                <a:effectLst/>
                <a:latin typeface="Courier New" panose="02070309020205020404" pitchFamily="49" charset="0"/>
              </a:rPr>
              <a:t>omp</a:t>
            </a:r>
            <a:r>
              <a:rPr lang="en-US" sz="1800" b="0" i="0" u="none" strike="noStrike" dirty="0">
                <a:solidFill>
                  <a:srgbClr val="000000"/>
                </a:solidFill>
                <a:effectLst/>
                <a:latin typeface="Courier New" panose="02070309020205020404" pitchFamily="49" charset="0"/>
              </a:rPr>
              <a:t> parallel for </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for(...)</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p>
          <a:p>
            <a:pPr rtl="0">
              <a:spcBef>
                <a:spcPts val="0"/>
              </a:spcBef>
              <a:spcAft>
                <a:spcPts val="0"/>
              </a:spcAft>
            </a:pPr>
            <a:r>
              <a:rPr lang="en-US" dirty="0">
                <a:solidFill>
                  <a:srgbClr val="000000"/>
                </a:solidFill>
                <a:latin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sum+=x</a:t>
            </a: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for(...)</a:t>
            </a:r>
            <a:endParaRPr lang="en-US" dirty="0"/>
          </a:p>
          <a:p>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a:t>
            </a:r>
          </a:p>
          <a:p>
            <a:r>
              <a:rPr lang="en-US" dirty="0">
                <a:solidFill>
                  <a:srgbClr val="000000"/>
                </a:solidFill>
                <a:latin typeface="Courier New" panose="02070309020205020404" pitchFamily="49" charset="0"/>
                <a:cs typeface="Courier New" panose="02070309020205020404" pitchFamily="49" charset="0"/>
              </a:rPr>
              <a:t>              </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a:t>
            </a: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p:txBody>
      </p:sp>
      <p:sp>
        <p:nvSpPr>
          <p:cNvPr id="102" name="Rectangle 101">
            <a:extLst>
              <a:ext uri="{FF2B5EF4-FFF2-40B4-BE49-F238E27FC236}">
                <a16:creationId xmlns:a16="http://schemas.microsoft.com/office/drawing/2014/main" id="{4DDAC56E-838D-22A5-89EF-BC3CEA5C6B58}"/>
              </a:ext>
            </a:extLst>
          </p:cNvPr>
          <p:cNvSpPr/>
          <p:nvPr/>
        </p:nvSpPr>
        <p:spPr>
          <a:xfrm>
            <a:off x="14282" y="3082693"/>
            <a:ext cx="3312108" cy="968078"/>
          </a:xfrm>
          <a:prstGeom prst="rect">
            <a:avLst/>
          </a:prstGeom>
          <a:solidFill>
            <a:srgbClr val="FFC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8BF7ED-D188-00EB-8448-00012F4CF74D}"/>
              </a:ext>
            </a:extLst>
          </p:cNvPr>
          <p:cNvSpPr/>
          <p:nvPr/>
        </p:nvSpPr>
        <p:spPr>
          <a:xfrm>
            <a:off x="-12611" y="5009009"/>
            <a:ext cx="3324466" cy="757634"/>
          </a:xfrm>
          <a:prstGeom prst="rect">
            <a:avLst/>
          </a:prstGeom>
          <a:solidFill>
            <a:srgbClr val="548235">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1A3233C9-C61B-9B3E-F690-3A950D3AF6A2}"/>
              </a:ext>
            </a:extLst>
          </p:cNvPr>
          <p:cNvCxnSpPr>
            <a:cxnSpLocks/>
          </p:cNvCxnSpPr>
          <p:nvPr/>
        </p:nvCxnSpPr>
        <p:spPr>
          <a:xfrm>
            <a:off x="7610759" y="3692118"/>
            <a:ext cx="1400978" cy="2333518"/>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3" name="Rectangle 92">
            <a:extLst>
              <a:ext uri="{FF2B5EF4-FFF2-40B4-BE49-F238E27FC236}">
                <a16:creationId xmlns:a16="http://schemas.microsoft.com/office/drawing/2014/main" id="{25F1F073-1FB2-2F7D-1529-E515E283D2EB}"/>
              </a:ext>
            </a:extLst>
          </p:cNvPr>
          <p:cNvSpPr/>
          <p:nvPr/>
        </p:nvSpPr>
        <p:spPr>
          <a:xfrm>
            <a:off x="9061306" y="2118702"/>
            <a:ext cx="3102462" cy="1853194"/>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CFCFA168-29EA-F801-43D5-EDA130177061}"/>
              </a:ext>
            </a:extLst>
          </p:cNvPr>
          <p:cNvSpPr/>
          <p:nvPr/>
        </p:nvSpPr>
        <p:spPr>
          <a:xfrm>
            <a:off x="9049982" y="4216193"/>
            <a:ext cx="3095470" cy="1846029"/>
          </a:xfrm>
          <a:prstGeom prst="rect">
            <a:avLst/>
          </a:prstGeom>
          <a:solidFill>
            <a:srgbClr val="548235">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6785512" y="296468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4671026" y="478894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5517239" y="369817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4301660"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5177946"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4301660"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S1</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 name="矩形">
            <a:extLst>
              <a:ext uri="{FF2B5EF4-FFF2-40B4-BE49-F238E27FC236}">
                <a16:creationId xmlns:a16="http://schemas.microsoft.com/office/drawing/2014/main" id="{4C2843FE-74BB-1F21-BC44-A710A8973CAC}"/>
              </a:ext>
            </a:extLst>
          </p:cNvPr>
          <p:cNvSpPr/>
          <p:nvPr/>
        </p:nvSpPr>
        <p:spPr>
          <a:xfrm>
            <a:off x="5177946"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4664675" y="274554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4683724" y="348013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4480527" y="294039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5363164" y="293404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4664675" y="292769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4671025" y="294039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6403578" y="25773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1" name="矩形">
            <a:extLst>
              <a:ext uri="{FF2B5EF4-FFF2-40B4-BE49-F238E27FC236}">
                <a16:creationId xmlns:a16="http://schemas.microsoft.com/office/drawing/2014/main" id="{8C457A57-7DFD-30B8-36CD-EDECD3844001}"/>
              </a:ext>
            </a:extLst>
          </p:cNvPr>
          <p:cNvSpPr/>
          <p:nvPr/>
        </p:nvSpPr>
        <p:spPr>
          <a:xfrm>
            <a:off x="7282471" y="25724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6403578" y="33043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直线">
            <a:extLst>
              <a:ext uri="{FF2B5EF4-FFF2-40B4-BE49-F238E27FC236}">
                <a16:creationId xmlns:a16="http://schemas.microsoft.com/office/drawing/2014/main" id="{AB8AA74B-67A2-0856-4C5D-F87F2BE6D531}"/>
              </a:ext>
            </a:extLst>
          </p:cNvPr>
          <p:cNvSpPr/>
          <p:nvPr/>
        </p:nvSpPr>
        <p:spPr>
          <a:xfrm>
            <a:off x="6766593" y="276152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 name="直线">
            <a:extLst>
              <a:ext uri="{FF2B5EF4-FFF2-40B4-BE49-F238E27FC236}">
                <a16:creationId xmlns:a16="http://schemas.microsoft.com/office/drawing/2014/main" id="{61B15420-89EF-EA4F-E3B5-67FB833493F3}"/>
              </a:ext>
            </a:extLst>
          </p:cNvPr>
          <p:cNvSpPr/>
          <p:nvPr/>
        </p:nvSpPr>
        <p:spPr>
          <a:xfrm>
            <a:off x="6785642" y="349610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6582445" y="295636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7465082" y="295001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6766591" y="293315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5560011" y="275624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4295411"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5171697"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4295411"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5171697"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4658425" y="458077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4677475" y="531535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4474278" y="477561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5356914" y="476926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4658425" y="476291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6397327" y="44125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7282052" y="44133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6397327" y="514595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7282052" y="51587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6760341" y="459675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6779392" y="530085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6576195" y="479159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7458831" y="478524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6760341" y="477889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6766692" y="479159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5553760" y="532171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4474177" y="367698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7439583" y="368967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5560011" y="366428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2207021" y="3870195"/>
            <a:ext cx="2948305" cy="313186"/>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3822054" y="275913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3822054" y="532834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stCxn id="42" idx="2"/>
            <a:endCxn id="54" idx="1"/>
          </p:cNvCxnSpPr>
          <p:nvPr/>
        </p:nvCxnSpPr>
        <p:spPr>
          <a:xfrm rot="5400000" flipH="1">
            <a:off x="5559321" y="3622795"/>
            <a:ext cx="28732" cy="3785025"/>
          </a:xfrm>
          <a:prstGeom prst="bentConnector3">
            <a:avLst>
              <a:gd name="adj1" fmla="val -795629"/>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7275651" y="33054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a:stCxn id="21" idx="0"/>
            <a:endCxn id="54" idx="3"/>
          </p:cNvCxnSpPr>
          <p:nvPr/>
        </p:nvCxnSpPr>
        <p:spPr>
          <a:xfrm rot="16200000" flipV="1">
            <a:off x="5564009" y="669801"/>
            <a:ext cx="19774" cy="3785444"/>
          </a:xfrm>
          <a:prstGeom prst="bentConnector3">
            <a:avLst>
              <a:gd name="adj1" fmla="val 1156064"/>
            </a:avLst>
          </a:prstGeom>
          <a:noFill/>
          <a:ln w="19050" cap="flat" cmpd="sng">
            <a:solidFill>
              <a:srgbClr val="000000"/>
            </a:solidFill>
            <a:prstDash val="solid"/>
            <a:miter/>
            <a:headEnd type="triangle" w="med" len="med"/>
            <a:tailEnd type="triangle" w="med" len="med"/>
          </a:ln>
        </p:spPr>
      </p:cxnSp>
      <p:sp>
        <p:nvSpPr>
          <p:cNvPr id="64" name="Rectangle 63">
            <a:extLst>
              <a:ext uri="{FF2B5EF4-FFF2-40B4-BE49-F238E27FC236}">
                <a16:creationId xmlns:a16="http://schemas.microsoft.com/office/drawing/2014/main" id="{DD30962B-9E19-69E5-24F0-AD6D10BDA2EA}"/>
              </a:ext>
            </a:extLst>
          </p:cNvPr>
          <p:cNvSpPr/>
          <p:nvPr/>
        </p:nvSpPr>
        <p:spPr>
          <a:xfrm>
            <a:off x="0" y="2408950"/>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E07164-DD4F-A209-4CE3-C45BB0F6F20B}"/>
              </a:ext>
            </a:extLst>
          </p:cNvPr>
          <p:cNvSpPr/>
          <p:nvPr/>
        </p:nvSpPr>
        <p:spPr>
          <a:xfrm>
            <a:off x="10844579" y="2452310"/>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36E3A24-A8BA-FCD5-C892-42ABDD1CD063}"/>
              </a:ext>
            </a:extLst>
          </p:cNvPr>
          <p:cNvSpPr/>
          <p:nvPr/>
        </p:nvSpPr>
        <p:spPr>
          <a:xfrm>
            <a:off x="9187532" y="2154608"/>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2FF2C9-EB3F-81FE-B369-898166C6A388}"/>
              </a:ext>
            </a:extLst>
          </p:cNvPr>
          <p:cNvSpPr/>
          <p:nvPr/>
        </p:nvSpPr>
        <p:spPr>
          <a:xfrm>
            <a:off x="9187532" y="2435979"/>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2007D99-8EEF-D44D-85AD-61DCD44C365B}"/>
              </a:ext>
            </a:extLst>
          </p:cNvPr>
          <p:cNvSpPr txBox="1"/>
          <p:nvPr/>
        </p:nvSpPr>
        <p:spPr>
          <a:xfrm>
            <a:off x="9356838" y="2110628"/>
            <a:ext cx="968328"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9" name="Straight Arrow Connector 58">
            <a:extLst>
              <a:ext uri="{FF2B5EF4-FFF2-40B4-BE49-F238E27FC236}">
                <a16:creationId xmlns:a16="http://schemas.microsoft.com/office/drawing/2014/main" id="{C98D5873-17FB-D3F7-E14A-B1B2271CF104}"/>
              </a:ext>
            </a:extLst>
          </p:cNvPr>
          <p:cNvCxnSpPr>
            <a:cxnSpLocks/>
          </p:cNvCxnSpPr>
          <p:nvPr/>
        </p:nvCxnSpPr>
        <p:spPr>
          <a:xfrm>
            <a:off x="9780675" y="2850814"/>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F21985C6-5814-BA93-C05F-7C550BB6EC80}"/>
              </a:ext>
            </a:extLst>
          </p:cNvPr>
          <p:cNvSpPr/>
          <p:nvPr/>
        </p:nvSpPr>
        <p:spPr>
          <a:xfrm>
            <a:off x="9187532" y="312051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6E5EC8C-1370-47E2-3FE8-8037A28A4B76}"/>
              </a:ext>
            </a:extLst>
          </p:cNvPr>
          <p:cNvSpPr txBox="1"/>
          <p:nvPr/>
        </p:nvSpPr>
        <p:spPr>
          <a:xfrm>
            <a:off x="9443720" y="345773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66" name="Rounded Rectangle 65">
            <a:extLst>
              <a:ext uri="{FF2B5EF4-FFF2-40B4-BE49-F238E27FC236}">
                <a16:creationId xmlns:a16="http://schemas.microsoft.com/office/drawing/2014/main" id="{BB352736-601F-6CB0-BB45-587B2CFB7A23}"/>
              </a:ext>
            </a:extLst>
          </p:cNvPr>
          <p:cNvSpPr/>
          <p:nvPr/>
        </p:nvSpPr>
        <p:spPr>
          <a:xfrm>
            <a:off x="9302692" y="3422486"/>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91C78003-D8CC-D4AE-52B0-6FE53CED6876}"/>
              </a:ext>
            </a:extLst>
          </p:cNvPr>
          <p:cNvSpPr txBox="1"/>
          <p:nvPr/>
        </p:nvSpPr>
        <p:spPr>
          <a:xfrm>
            <a:off x="9249175" y="2497575"/>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68" name="TextBox 67">
            <a:extLst>
              <a:ext uri="{FF2B5EF4-FFF2-40B4-BE49-F238E27FC236}">
                <a16:creationId xmlns:a16="http://schemas.microsoft.com/office/drawing/2014/main" id="{8CAAB3A2-AB8F-4E54-2EDB-5936C870334B}"/>
              </a:ext>
            </a:extLst>
          </p:cNvPr>
          <p:cNvSpPr txBox="1"/>
          <p:nvPr/>
        </p:nvSpPr>
        <p:spPr>
          <a:xfrm>
            <a:off x="9264569" y="3124660"/>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69" name="TextBox 68">
            <a:extLst>
              <a:ext uri="{FF2B5EF4-FFF2-40B4-BE49-F238E27FC236}">
                <a16:creationId xmlns:a16="http://schemas.microsoft.com/office/drawing/2014/main" id="{0D26CB83-E390-4004-4FAA-BCC72CDE4087}"/>
              </a:ext>
            </a:extLst>
          </p:cNvPr>
          <p:cNvSpPr txBox="1"/>
          <p:nvPr/>
        </p:nvSpPr>
        <p:spPr>
          <a:xfrm>
            <a:off x="10458924" y="2705845"/>
            <a:ext cx="280896"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70" name="Rectangle 69">
            <a:extLst>
              <a:ext uri="{FF2B5EF4-FFF2-40B4-BE49-F238E27FC236}">
                <a16:creationId xmlns:a16="http://schemas.microsoft.com/office/drawing/2014/main" id="{5C352B84-CD35-2223-9A3E-1A34299C0E84}"/>
              </a:ext>
            </a:extLst>
          </p:cNvPr>
          <p:cNvSpPr/>
          <p:nvPr/>
        </p:nvSpPr>
        <p:spPr>
          <a:xfrm>
            <a:off x="10838462" y="2153357"/>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ACA38A0-E709-2BE3-64AB-AC5641105961}"/>
              </a:ext>
            </a:extLst>
          </p:cNvPr>
          <p:cNvSpPr txBox="1"/>
          <p:nvPr/>
        </p:nvSpPr>
        <p:spPr>
          <a:xfrm>
            <a:off x="10924844" y="2118032"/>
            <a:ext cx="1248071" cy="369332"/>
          </a:xfrm>
          <a:prstGeom prst="rect">
            <a:avLst/>
          </a:prstGeom>
          <a:noFill/>
        </p:spPr>
        <p:txBody>
          <a:bodyPr wrap="square" rtlCol="0">
            <a:spAutoFit/>
          </a:bodyPr>
          <a:lstStyle/>
          <a:p>
            <a:r>
              <a:rPr lang="en-US" b="1" dirty="0">
                <a:cs typeface="Times New Roman" panose="02020603050405020304" pitchFamily="18" charset="0"/>
              </a:rPr>
              <a:t>Vault 29</a:t>
            </a:r>
          </a:p>
        </p:txBody>
      </p:sp>
      <p:cxnSp>
        <p:nvCxnSpPr>
          <p:cNvPr id="72" name="Straight Arrow Connector 71">
            <a:extLst>
              <a:ext uri="{FF2B5EF4-FFF2-40B4-BE49-F238E27FC236}">
                <a16:creationId xmlns:a16="http://schemas.microsoft.com/office/drawing/2014/main" id="{9887AD6F-7F64-0996-7741-C4124238C43F}"/>
              </a:ext>
            </a:extLst>
          </p:cNvPr>
          <p:cNvCxnSpPr>
            <a:cxnSpLocks/>
          </p:cNvCxnSpPr>
          <p:nvPr/>
        </p:nvCxnSpPr>
        <p:spPr>
          <a:xfrm>
            <a:off x="11431605" y="2849563"/>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1294C6CC-2BFA-C109-4B61-55A1D0D101CF}"/>
              </a:ext>
            </a:extLst>
          </p:cNvPr>
          <p:cNvSpPr/>
          <p:nvPr/>
        </p:nvSpPr>
        <p:spPr>
          <a:xfrm>
            <a:off x="10838462" y="311926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E0458FE2-E8C9-0281-C88B-DA1521C18423}"/>
              </a:ext>
            </a:extLst>
          </p:cNvPr>
          <p:cNvSpPr txBox="1"/>
          <p:nvPr/>
        </p:nvSpPr>
        <p:spPr>
          <a:xfrm>
            <a:off x="11067202" y="3468313"/>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29</a:t>
            </a:r>
          </a:p>
        </p:txBody>
      </p:sp>
      <p:sp>
        <p:nvSpPr>
          <p:cNvPr id="75" name="Rounded Rectangle 74">
            <a:extLst>
              <a:ext uri="{FF2B5EF4-FFF2-40B4-BE49-F238E27FC236}">
                <a16:creationId xmlns:a16="http://schemas.microsoft.com/office/drawing/2014/main" id="{C877644B-F90A-D337-E1CB-C851975BBAE9}"/>
              </a:ext>
            </a:extLst>
          </p:cNvPr>
          <p:cNvSpPr/>
          <p:nvPr/>
        </p:nvSpPr>
        <p:spPr>
          <a:xfrm>
            <a:off x="10953622" y="342123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089A6C11-8026-8EF1-8AE1-EAE8B55B7304}"/>
              </a:ext>
            </a:extLst>
          </p:cNvPr>
          <p:cNvSpPr txBox="1"/>
          <p:nvPr/>
        </p:nvSpPr>
        <p:spPr>
          <a:xfrm>
            <a:off x="10897380" y="2505836"/>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77" name="TextBox 76">
            <a:extLst>
              <a:ext uri="{FF2B5EF4-FFF2-40B4-BE49-F238E27FC236}">
                <a16:creationId xmlns:a16="http://schemas.microsoft.com/office/drawing/2014/main" id="{9F1F2F1F-F532-E0B1-07F9-7C3AFBA0934E}"/>
              </a:ext>
            </a:extLst>
          </p:cNvPr>
          <p:cNvSpPr txBox="1"/>
          <p:nvPr/>
        </p:nvSpPr>
        <p:spPr>
          <a:xfrm>
            <a:off x="10914076" y="3133194"/>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cxnSp>
        <p:nvCxnSpPr>
          <p:cNvPr id="84" name="Straight Connector 83">
            <a:extLst>
              <a:ext uri="{FF2B5EF4-FFF2-40B4-BE49-F238E27FC236}">
                <a16:creationId xmlns:a16="http://schemas.microsoft.com/office/drawing/2014/main" id="{D18CE8E5-BB7E-94F0-473C-5CB43845FFCA}"/>
              </a:ext>
            </a:extLst>
          </p:cNvPr>
          <p:cNvCxnSpPr>
            <a:cxnSpLocks/>
          </p:cNvCxnSpPr>
          <p:nvPr/>
        </p:nvCxnSpPr>
        <p:spPr>
          <a:xfrm flipV="1">
            <a:off x="7623730" y="2135282"/>
            <a:ext cx="1371344" cy="1176676"/>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E1A6762B-5130-9FE1-CA41-3C72DCBF4D31}"/>
              </a:ext>
            </a:extLst>
          </p:cNvPr>
          <p:cNvSpPr/>
          <p:nvPr/>
        </p:nvSpPr>
        <p:spPr>
          <a:xfrm>
            <a:off x="5393775" y="429033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5845873-8647-F69D-3231-8974DE6694F1}"/>
              </a:ext>
            </a:extLst>
          </p:cNvPr>
          <p:cNvSpPr/>
          <p:nvPr/>
        </p:nvSpPr>
        <p:spPr>
          <a:xfrm>
            <a:off x="7502683" y="3182285"/>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D67851D-D6DD-E72D-21BA-8336CCDAA626}"/>
              </a:ext>
            </a:extLst>
          </p:cNvPr>
          <p:cNvSpPr/>
          <p:nvPr/>
        </p:nvSpPr>
        <p:spPr>
          <a:xfrm>
            <a:off x="4513866" y="429572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011724E-0E18-79EF-5D68-002B5D2C94C5}"/>
              </a:ext>
            </a:extLst>
          </p:cNvPr>
          <p:cNvSpPr/>
          <p:nvPr/>
        </p:nvSpPr>
        <p:spPr>
          <a:xfrm>
            <a:off x="6618335" y="4293643"/>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613ED61-F53C-75C5-3E31-A9B7702FFC85}"/>
              </a:ext>
            </a:extLst>
          </p:cNvPr>
          <p:cNvSpPr/>
          <p:nvPr/>
        </p:nvSpPr>
        <p:spPr>
          <a:xfrm>
            <a:off x="4513124" y="506300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03C9CF9-DC52-804B-0AD2-A6F3C227C68F}"/>
              </a:ext>
            </a:extLst>
          </p:cNvPr>
          <p:cNvSpPr/>
          <p:nvPr/>
        </p:nvSpPr>
        <p:spPr>
          <a:xfrm>
            <a:off x="7510243" y="509384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50E9E23-8BC2-84AC-CDA0-3490DA7A3012}"/>
              </a:ext>
            </a:extLst>
          </p:cNvPr>
          <p:cNvSpPr/>
          <p:nvPr/>
        </p:nvSpPr>
        <p:spPr>
          <a:xfrm>
            <a:off x="4513123" y="247785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044EEED-201D-9E4B-608A-6F04D2EC9D3F}"/>
              </a:ext>
            </a:extLst>
          </p:cNvPr>
          <p:cNvSpPr/>
          <p:nvPr/>
        </p:nvSpPr>
        <p:spPr>
          <a:xfrm>
            <a:off x="6646051" y="322618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BE21035-F27C-24BB-8A92-7004C91B6281}"/>
              </a:ext>
            </a:extLst>
          </p:cNvPr>
          <p:cNvSpPr/>
          <p:nvPr/>
        </p:nvSpPr>
        <p:spPr>
          <a:xfrm>
            <a:off x="7515942" y="430804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8A6EF96E-8018-D4C9-CCA5-FFEC1EFD4CEC}"/>
              </a:ext>
            </a:extLst>
          </p:cNvPr>
          <p:cNvSpPr/>
          <p:nvPr/>
        </p:nvSpPr>
        <p:spPr>
          <a:xfrm>
            <a:off x="7439583" y="246347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5DB44A-A41C-B6EE-6F23-0A442B3EF7CA}"/>
              </a:ext>
            </a:extLst>
          </p:cNvPr>
          <p:cNvSpPr/>
          <p:nvPr/>
        </p:nvSpPr>
        <p:spPr>
          <a:xfrm>
            <a:off x="5391777" y="507259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DC25A7B-54A4-F198-5B2A-28209CF2419A}"/>
              </a:ext>
            </a:extLst>
          </p:cNvPr>
          <p:cNvSpPr/>
          <p:nvPr/>
        </p:nvSpPr>
        <p:spPr>
          <a:xfrm>
            <a:off x="4478415" y="321393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3DEC342-5A44-05C9-9E73-18402695AF00}"/>
              </a:ext>
            </a:extLst>
          </p:cNvPr>
          <p:cNvSpPr/>
          <p:nvPr/>
        </p:nvSpPr>
        <p:spPr>
          <a:xfrm>
            <a:off x="6576291" y="506814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80A8317-5F6B-8D66-511F-FD30326BC398}"/>
              </a:ext>
            </a:extLst>
          </p:cNvPr>
          <p:cNvSpPr/>
          <p:nvPr/>
        </p:nvSpPr>
        <p:spPr>
          <a:xfrm>
            <a:off x="6623888" y="2482057"/>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2DA7AD7-9A3D-701D-1E84-88BE1DEE454F}"/>
              </a:ext>
            </a:extLst>
          </p:cNvPr>
          <p:cNvSpPr/>
          <p:nvPr/>
        </p:nvSpPr>
        <p:spPr>
          <a:xfrm>
            <a:off x="5407245" y="321115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33FE5A8-B4C9-DC14-8951-1CC7DDB39738}"/>
              </a:ext>
            </a:extLst>
          </p:cNvPr>
          <p:cNvSpPr/>
          <p:nvPr/>
        </p:nvSpPr>
        <p:spPr>
          <a:xfrm>
            <a:off x="5393775" y="247542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DA5B2C40-4491-79D6-FFC4-26BCA5B32263}"/>
              </a:ext>
            </a:extLst>
          </p:cNvPr>
          <p:cNvSpPr/>
          <p:nvPr/>
        </p:nvSpPr>
        <p:spPr>
          <a:xfrm>
            <a:off x="10790306" y="3378733"/>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5C8B284A-3AD7-133B-AB3F-670E4F0E1019}"/>
              </a:ext>
            </a:extLst>
          </p:cNvPr>
          <p:cNvSpPr/>
          <p:nvPr/>
        </p:nvSpPr>
        <p:spPr>
          <a:xfrm>
            <a:off x="10844579" y="4586033"/>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D5A9CF4-F6D9-0834-36B8-9728CF1284E6}"/>
              </a:ext>
            </a:extLst>
          </p:cNvPr>
          <p:cNvSpPr/>
          <p:nvPr/>
        </p:nvSpPr>
        <p:spPr>
          <a:xfrm>
            <a:off x="9187532" y="425175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CFF5982-97CD-B610-0DE5-A5CFEA041440}"/>
              </a:ext>
            </a:extLst>
          </p:cNvPr>
          <p:cNvSpPr/>
          <p:nvPr/>
        </p:nvSpPr>
        <p:spPr>
          <a:xfrm>
            <a:off x="9187532" y="4533126"/>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5EB6D5D2-22A8-E252-B574-80188C041080}"/>
              </a:ext>
            </a:extLst>
          </p:cNvPr>
          <p:cNvSpPr txBox="1"/>
          <p:nvPr/>
        </p:nvSpPr>
        <p:spPr>
          <a:xfrm>
            <a:off x="9278780" y="4207775"/>
            <a:ext cx="1125661" cy="369332"/>
          </a:xfrm>
          <a:prstGeom prst="rect">
            <a:avLst/>
          </a:prstGeom>
          <a:noFill/>
        </p:spPr>
        <p:txBody>
          <a:bodyPr wrap="square" rtlCol="0">
            <a:spAutoFit/>
          </a:bodyPr>
          <a:lstStyle/>
          <a:p>
            <a:r>
              <a:rPr lang="en-US" b="1" dirty="0">
                <a:cs typeface="Times New Roman" panose="02020603050405020304" pitchFamily="18" charset="0"/>
              </a:rPr>
              <a:t>Vault 30</a:t>
            </a:r>
          </a:p>
        </p:txBody>
      </p:sp>
      <p:cxnSp>
        <p:nvCxnSpPr>
          <p:cNvPr id="168" name="Straight Arrow Connector 167">
            <a:extLst>
              <a:ext uri="{FF2B5EF4-FFF2-40B4-BE49-F238E27FC236}">
                <a16:creationId xmlns:a16="http://schemas.microsoft.com/office/drawing/2014/main" id="{A100A78E-A326-C40D-9646-09F65197CB51}"/>
              </a:ext>
            </a:extLst>
          </p:cNvPr>
          <p:cNvCxnSpPr>
            <a:cxnSpLocks/>
          </p:cNvCxnSpPr>
          <p:nvPr/>
        </p:nvCxnSpPr>
        <p:spPr>
          <a:xfrm>
            <a:off x="9730036" y="4947472"/>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69" name="Rectangle 168">
            <a:extLst>
              <a:ext uri="{FF2B5EF4-FFF2-40B4-BE49-F238E27FC236}">
                <a16:creationId xmlns:a16="http://schemas.microsoft.com/office/drawing/2014/main" id="{FBD09B62-5775-A182-EEF6-67B795632BAB}"/>
              </a:ext>
            </a:extLst>
          </p:cNvPr>
          <p:cNvSpPr/>
          <p:nvPr/>
        </p:nvSpPr>
        <p:spPr>
          <a:xfrm>
            <a:off x="9170836" y="522211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0687E76F-CE6F-CA8F-F138-DFFAC33DDA07}"/>
              </a:ext>
            </a:extLst>
          </p:cNvPr>
          <p:cNvSpPr txBox="1"/>
          <p:nvPr/>
        </p:nvSpPr>
        <p:spPr>
          <a:xfrm>
            <a:off x="9427024" y="5559329"/>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30</a:t>
            </a:r>
          </a:p>
        </p:txBody>
      </p:sp>
      <p:sp>
        <p:nvSpPr>
          <p:cNvPr id="171" name="Rounded Rectangle 170">
            <a:extLst>
              <a:ext uri="{FF2B5EF4-FFF2-40B4-BE49-F238E27FC236}">
                <a16:creationId xmlns:a16="http://schemas.microsoft.com/office/drawing/2014/main" id="{11E730A6-CA73-FFED-9B52-02DC534B76D4}"/>
              </a:ext>
            </a:extLst>
          </p:cNvPr>
          <p:cNvSpPr/>
          <p:nvPr/>
        </p:nvSpPr>
        <p:spPr>
          <a:xfrm>
            <a:off x="9307596" y="552408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E08F9227-6655-2ADD-A851-8C666BC862A8}"/>
              </a:ext>
            </a:extLst>
          </p:cNvPr>
          <p:cNvSpPr txBox="1"/>
          <p:nvPr/>
        </p:nvSpPr>
        <p:spPr>
          <a:xfrm>
            <a:off x="9249175" y="459472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73" name="TextBox 172">
            <a:extLst>
              <a:ext uri="{FF2B5EF4-FFF2-40B4-BE49-F238E27FC236}">
                <a16:creationId xmlns:a16="http://schemas.microsoft.com/office/drawing/2014/main" id="{CFB49E88-27D8-60A1-5FA5-3368A1C6D827}"/>
              </a:ext>
            </a:extLst>
          </p:cNvPr>
          <p:cNvSpPr txBox="1"/>
          <p:nvPr/>
        </p:nvSpPr>
        <p:spPr>
          <a:xfrm>
            <a:off x="9247873" y="5226259"/>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5" name="Rectangle 174">
            <a:extLst>
              <a:ext uri="{FF2B5EF4-FFF2-40B4-BE49-F238E27FC236}">
                <a16:creationId xmlns:a16="http://schemas.microsoft.com/office/drawing/2014/main" id="{E2CD030F-E570-A28E-15A1-CA78F04BC6ED}"/>
              </a:ext>
            </a:extLst>
          </p:cNvPr>
          <p:cNvSpPr/>
          <p:nvPr/>
        </p:nvSpPr>
        <p:spPr>
          <a:xfrm>
            <a:off x="10838462" y="4287080"/>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6A9DC7DC-E796-BFFE-372A-1B71236E3D7D}"/>
              </a:ext>
            </a:extLst>
          </p:cNvPr>
          <p:cNvSpPr txBox="1"/>
          <p:nvPr/>
        </p:nvSpPr>
        <p:spPr>
          <a:xfrm>
            <a:off x="10924844" y="4251755"/>
            <a:ext cx="1248071"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177" name="Straight Arrow Connector 176">
            <a:extLst>
              <a:ext uri="{FF2B5EF4-FFF2-40B4-BE49-F238E27FC236}">
                <a16:creationId xmlns:a16="http://schemas.microsoft.com/office/drawing/2014/main" id="{8946C47D-F973-F171-FF29-657ADD4276F5}"/>
              </a:ext>
            </a:extLst>
          </p:cNvPr>
          <p:cNvCxnSpPr>
            <a:cxnSpLocks/>
          </p:cNvCxnSpPr>
          <p:nvPr/>
        </p:nvCxnSpPr>
        <p:spPr>
          <a:xfrm>
            <a:off x="11380966" y="4982797"/>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8" name="Rectangle 177">
            <a:extLst>
              <a:ext uri="{FF2B5EF4-FFF2-40B4-BE49-F238E27FC236}">
                <a16:creationId xmlns:a16="http://schemas.microsoft.com/office/drawing/2014/main" id="{270FE841-B4ED-6482-B190-2F8B9CB8D153}"/>
              </a:ext>
            </a:extLst>
          </p:cNvPr>
          <p:cNvSpPr/>
          <p:nvPr/>
        </p:nvSpPr>
        <p:spPr>
          <a:xfrm>
            <a:off x="10821766" y="5243039"/>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8449977D-2789-1AB6-E213-B691FA9BC8F8}"/>
              </a:ext>
            </a:extLst>
          </p:cNvPr>
          <p:cNvSpPr txBox="1"/>
          <p:nvPr/>
        </p:nvSpPr>
        <p:spPr>
          <a:xfrm>
            <a:off x="11050506" y="558308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180" name="Rounded Rectangle 179">
            <a:extLst>
              <a:ext uri="{FF2B5EF4-FFF2-40B4-BE49-F238E27FC236}">
                <a16:creationId xmlns:a16="http://schemas.microsoft.com/office/drawing/2014/main" id="{4F8907A3-918F-01D1-F829-4927DBA85EEF}"/>
              </a:ext>
            </a:extLst>
          </p:cNvPr>
          <p:cNvSpPr/>
          <p:nvPr/>
        </p:nvSpPr>
        <p:spPr>
          <a:xfrm>
            <a:off x="10936926" y="5559410"/>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3ADA6EB4-6F90-7388-FCB8-313FB0E630BE}"/>
              </a:ext>
            </a:extLst>
          </p:cNvPr>
          <p:cNvSpPr txBox="1"/>
          <p:nvPr/>
        </p:nvSpPr>
        <p:spPr>
          <a:xfrm>
            <a:off x="10924844" y="462980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82" name="TextBox 181">
            <a:extLst>
              <a:ext uri="{FF2B5EF4-FFF2-40B4-BE49-F238E27FC236}">
                <a16:creationId xmlns:a16="http://schemas.microsoft.com/office/drawing/2014/main" id="{160C58A2-44A2-DE5D-98BB-9C3CAA0BE102}"/>
              </a:ext>
            </a:extLst>
          </p:cNvPr>
          <p:cNvSpPr txBox="1"/>
          <p:nvPr/>
        </p:nvSpPr>
        <p:spPr>
          <a:xfrm>
            <a:off x="10897380" y="5258473"/>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91" name="Rectangle 190">
            <a:extLst>
              <a:ext uri="{FF2B5EF4-FFF2-40B4-BE49-F238E27FC236}">
                <a16:creationId xmlns:a16="http://schemas.microsoft.com/office/drawing/2014/main" id="{22FDF270-1FEF-996C-55ED-65331DAB6D9C}"/>
              </a:ext>
            </a:extLst>
          </p:cNvPr>
          <p:cNvSpPr/>
          <p:nvPr/>
        </p:nvSpPr>
        <p:spPr>
          <a:xfrm>
            <a:off x="9049981" y="2121961"/>
            <a:ext cx="3103911" cy="3940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87D413B2-92E0-D993-5665-E6F87BE1E1F0}"/>
              </a:ext>
            </a:extLst>
          </p:cNvPr>
          <p:cNvSpPr/>
          <p:nvPr/>
        </p:nvSpPr>
        <p:spPr>
          <a:xfrm>
            <a:off x="9140544" y="3398396"/>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3862BC9D-0EEF-D2E6-86B9-68FBC836CC2E}"/>
              </a:ext>
            </a:extLst>
          </p:cNvPr>
          <p:cNvSpPr txBox="1"/>
          <p:nvPr/>
        </p:nvSpPr>
        <p:spPr>
          <a:xfrm>
            <a:off x="9973143" y="1833224"/>
            <a:ext cx="1533354" cy="369332"/>
          </a:xfrm>
          <a:prstGeom prst="rect">
            <a:avLst/>
          </a:prstGeom>
          <a:noFill/>
        </p:spPr>
        <p:txBody>
          <a:bodyPr wrap="square" rtlCol="0">
            <a:spAutoFit/>
          </a:bodyPr>
          <a:lstStyle/>
          <a:p>
            <a:r>
              <a:rPr lang="en-US" b="1" dirty="0">
                <a:cs typeface="Times New Roman" panose="02020603050405020304" pitchFamily="18" charset="0"/>
              </a:rPr>
              <a:t>Main Cores</a:t>
            </a:r>
          </a:p>
        </p:txBody>
      </p:sp>
      <p:sp>
        <p:nvSpPr>
          <p:cNvPr id="86" name="TextBox 85">
            <a:extLst>
              <a:ext uri="{FF2B5EF4-FFF2-40B4-BE49-F238E27FC236}">
                <a16:creationId xmlns:a16="http://schemas.microsoft.com/office/drawing/2014/main" id="{4B3A3E6B-A3F6-6EED-A662-BBFB9EDB03AB}"/>
              </a:ext>
            </a:extLst>
          </p:cNvPr>
          <p:cNvSpPr txBox="1"/>
          <p:nvPr/>
        </p:nvSpPr>
        <p:spPr>
          <a:xfrm>
            <a:off x="9550235" y="3927202"/>
            <a:ext cx="2727682" cy="369332"/>
          </a:xfrm>
          <a:prstGeom prst="rect">
            <a:avLst/>
          </a:prstGeom>
          <a:noFill/>
        </p:spPr>
        <p:txBody>
          <a:bodyPr wrap="square" rtlCol="0">
            <a:spAutoFit/>
          </a:bodyPr>
          <a:lstStyle/>
          <a:p>
            <a:r>
              <a:rPr lang="en-US" b="1" dirty="0">
                <a:cs typeface="Times New Roman" panose="02020603050405020304" pitchFamily="18" charset="0"/>
              </a:rPr>
              <a:t>Pre-Translation Cores</a:t>
            </a:r>
          </a:p>
        </p:txBody>
      </p:sp>
      <p:sp>
        <p:nvSpPr>
          <p:cNvPr id="81" name="TextBox 80">
            <a:extLst>
              <a:ext uri="{FF2B5EF4-FFF2-40B4-BE49-F238E27FC236}">
                <a16:creationId xmlns:a16="http://schemas.microsoft.com/office/drawing/2014/main" id="{E35B94D5-D1F9-537D-3574-28AE2A83EA36}"/>
              </a:ext>
            </a:extLst>
          </p:cNvPr>
          <p:cNvSpPr txBox="1"/>
          <p:nvPr/>
        </p:nvSpPr>
        <p:spPr>
          <a:xfrm>
            <a:off x="551546" y="2801778"/>
            <a:ext cx="2209175" cy="369332"/>
          </a:xfrm>
          <a:prstGeom prst="rect">
            <a:avLst/>
          </a:prstGeom>
          <a:noFill/>
        </p:spPr>
        <p:txBody>
          <a:bodyPr wrap="square" rtlCol="0">
            <a:spAutoFit/>
          </a:bodyPr>
          <a:lstStyle/>
          <a:p>
            <a:pPr algn="ctr"/>
            <a:r>
              <a:rPr lang="en-US" b="1" dirty="0"/>
              <a:t>Code for main cores</a:t>
            </a:r>
          </a:p>
        </p:txBody>
      </p:sp>
      <p:sp>
        <p:nvSpPr>
          <p:cNvPr id="83" name="Rectangle 82">
            <a:extLst>
              <a:ext uri="{FF2B5EF4-FFF2-40B4-BE49-F238E27FC236}">
                <a16:creationId xmlns:a16="http://schemas.microsoft.com/office/drawing/2014/main" id="{5E20AE98-7336-5368-E5B4-2CA454B3A515}"/>
              </a:ext>
            </a:extLst>
          </p:cNvPr>
          <p:cNvSpPr/>
          <p:nvPr/>
        </p:nvSpPr>
        <p:spPr>
          <a:xfrm>
            <a:off x="-16978" y="4301227"/>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22F71590-68BC-8D3F-2745-14766E629A94}"/>
              </a:ext>
            </a:extLst>
          </p:cNvPr>
          <p:cNvSpPr/>
          <p:nvPr/>
        </p:nvSpPr>
        <p:spPr>
          <a:xfrm>
            <a:off x="406020" y="5448448"/>
            <a:ext cx="1562373" cy="305316"/>
          </a:xfrm>
          <a:prstGeom prst="rect">
            <a:avLst/>
          </a:prstGeom>
          <a:solidFill>
            <a:srgbClr val="FF0000">
              <a:alpha val="2509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itle 1">
            <a:extLst>
              <a:ext uri="{FF2B5EF4-FFF2-40B4-BE49-F238E27FC236}">
                <a16:creationId xmlns:a16="http://schemas.microsoft.com/office/drawing/2014/main" id="{BAE7EBBB-CF44-5E2F-2E7B-19A6639943AF}"/>
              </a:ext>
            </a:extLst>
          </p:cNvPr>
          <p:cNvSpPr txBox="1">
            <a:spLocks/>
          </p:cNvSpPr>
          <p:nvPr/>
        </p:nvSpPr>
        <p:spPr>
          <a:xfrm>
            <a:off x="838200" y="0"/>
            <a:ext cx="110242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solidFill>
                <a:latin typeface="+mj-lt"/>
                <a:ea typeface="+mj-ea"/>
                <a:cs typeface="+mj-cs"/>
              </a:defRPr>
            </a:lvl1pPr>
          </a:lstStyle>
          <a:p>
            <a:r>
              <a:rPr lang="en-US">
                <a:latin typeface="+mn-lt"/>
              </a:rPr>
              <a:t>Key Idea: Pre-translation of page table walks</a:t>
            </a:r>
            <a:endParaRPr lang="en-US" dirty="0">
              <a:latin typeface="+mn-lt"/>
            </a:endParaRPr>
          </a:p>
        </p:txBody>
      </p:sp>
      <p:sp>
        <p:nvSpPr>
          <p:cNvPr id="2" name="Rounded Rectangle 1">
            <a:extLst>
              <a:ext uri="{FF2B5EF4-FFF2-40B4-BE49-F238E27FC236}">
                <a16:creationId xmlns:a16="http://schemas.microsoft.com/office/drawing/2014/main" id="{0444C262-7004-846E-E31F-5E74155475D6}"/>
              </a:ext>
            </a:extLst>
          </p:cNvPr>
          <p:cNvSpPr/>
          <p:nvPr/>
        </p:nvSpPr>
        <p:spPr>
          <a:xfrm>
            <a:off x="0" y="1013888"/>
            <a:ext cx="12192000" cy="871640"/>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3200" dirty="0">
                <a:solidFill>
                  <a:schemeClr val="bg1"/>
                </a:solidFill>
              </a:rPr>
              <a:t>   </a:t>
            </a:r>
          </a:p>
          <a:p>
            <a:pPr algn="ctr"/>
            <a:r>
              <a:rPr lang="en-US" sz="3200" dirty="0">
                <a:solidFill>
                  <a:schemeClr val="bg1"/>
                </a:solidFill>
              </a:rPr>
              <a:t>    Filter the pre-translation code to remove non-memory accesses and accesses to small data structures that are less likely to trigger PTW  </a:t>
            </a:r>
          </a:p>
          <a:p>
            <a:pPr algn="ctr"/>
            <a:endParaRPr lang="en-US" sz="3200" dirty="0">
              <a:solidFill>
                <a:schemeClr val="bg1"/>
              </a:solidFill>
            </a:endParaRPr>
          </a:p>
        </p:txBody>
      </p:sp>
      <p:sp>
        <p:nvSpPr>
          <p:cNvPr id="5" name="TextBox 4">
            <a:extLst>
              <a:ext uri="{FF2B5EF4-FFF2-40B4-BE49-F238E27FC236}">
                <a16:creationId xmlns:a16="http://schemas.microsoft.com/office/drawing/2014/main" id="{26F610FE-F103-EE84-4C3F-47CFB3749F2D}"/>
              </a:ext>
            </a:extLst>
          </p:cNvPr>
          <p:cNvSpPr txBox="1"/>
          <p:nvPr/>
        </p:nvSpPr>
        <p:spPr>
          <a:xfrm>
            <a:off x="192155" y="4720858"/>
            <a:ext cx="3195879" cy="369332"/>
          </a:xfrm>
          <a:prstGeom prst="rect">
            <a:avLst/>
          </a:prstGeom>
          <a:noFill/>
        </p:spPr>
        <p:txBody>
          <a:bodyPr wrap="square" rtlCol="0">
            <a:spAutoFit/>
          </a:bodyPr>
          <a:lstStyle/>
          <a:p>
            <a:pPr algn="ctr"/>
            <a:r>
              <a:rPr lang="en-US" b="1" dirty="0"/>
              <a:t>Code for pre-translation cores</a:t>
            </a:r>
          </a:p>
        </p:txBody>
      </p:sp>
    </p:spTree>
    <p:custDataLst>
      <p:tags r:id="rId1"/>
    </p:custDataLst>
    <p:extLst>
      <p:ext uri="{BB962C8B-B14F-4D97-AF65-F5344CB8AC3E}">
        <p14:creationId xmlns:p14="http://schemas.microsoft.com/office/powerpoint/2010/main" val="14907749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69DEE561-B443-7AD6-16D5-27A2E5A5CE03}"/>
              </a:ext>
            </a:extLst>
          </p:cNvPr>
          <p:cNvSpPr txBox="1"/>
          <p:nvPr/>
        </p:nvSpPr>
        <p:spPr>
          <a:xfrm>
            <a:off x="-13176" y="2120624"/>
            <a:ext cx="3638471" cy="4247317"/>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ourier New" panose="02070309020205020404" pitchFamily="49" charset="0"/>
              </a:rPr>
              <a:t>#pragma </a:t>
            </a:r>
            <a:r>
              <a:rPr lang="en-US" sz="1800" b="0" i="0" u="none" strike="noStrike" dirty="0" err="1">
                <a:solidFill>
                  <a:srgbClr val="000000"/>
                </a:solidFill>
                <a:effectLst/>
                <a:latin typeface="Courier New" panose="02070309020205020404" pitchFamily="49" charset="0"/>
              </a:rPr>
              <a:t>omp</a:t>
            </a:r>
            <a:r>
              <a:rPr lang="en-US" sz="1800" b="0" i="0" u="none" strike="noStrike" dirty="0">
                <a:solidFill>
                  <a:srgbClr val="000000"/>
                </a:solidFill>
                <a:effectLst/>
                <a:latin typeface="Courier New" panose="02070309020205020404" pitchFamily="49" charset="0"/>
              </a:rPr>
              <a:t> parallel for </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for(...)</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p>
          <a:p>
            <a:pPr rtl="0">
              <a:spcBef>
                <a:spcPts val="0"/>
              </a:spcBef>
              <a:spcAft>
                <a:spcPts val="0"/>
              </a:spcAft>
            </a:pPr>
            <a:r>
              <a:rPr lang="en-US" dirty="0">
                <a:solidFill>
                  <a:srgbClr val="000000"/>
                </a:solidFill>
                <a:latin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sum+=x</a:t>
            </a: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for(...)</a:t>
            </a:r>
            <a:endParaRPr lang="en-US" dirty="0"/>
          </a:p>
          <a:p>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a:t>
            </a:r>
          </a:p>
          <a:p>
            <a:r>
              <a:rPr lang="en-US" dirty="0">
                <a:solidFill>
                  <a:srgbClr val="000000"/>
                </a:solidFill>
                <a:latin typeface="Courier New" panose="02070309020205020404" pitchFamily="49" charset="0"/>
                <a:cs typeface="Courier New" panose="02070309020205020404" pitchFamily="49" charset="0"/>
              </a:rPr>
              <a:t>            </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a:t>
            </a: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p:txBody>
      </p:sp>
      <p:sp>
        <p:nvSpPr>
          <p:cNvPr id="102" name="Rectangle 101">
            <a:extLst>
              <a:ext uri="{FF2B5EF4-FFF2-40B4-BE49-F238E27FC236}">
                <a16:creationId xmlns:a16="http://schemas.microsoft.com/office/drawing/2014/main" id="{4DDAC56E-838D-22A5-89EF-BC3CEA5C6B58}"/>
              </a:ext>
            </a:extLst>
          </p:cNvPr>
          <p:cNvSpPr/>
          <p:nvPr/>
        </p:nvSpPr>
        <p:spPr>
          <a:xfrm>
            <a:off x="14282" y="3082693"/>
            <a:ext cx="3312108" cy="968078"/>
          </a:xfrm>
          <a:prstGeom prst="rect">
            <a:avLst/>
          </a:prstGeom>
          <a:solidFill>
            <a:srgbClr val="FFC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8BF7ED-D188-00EB-8448-00012F4CF74D}"/>
              </a:ext>
            </a:extLst>
          </p:cNvPr>
          <p:cNvSpPr/>
          <p:nvPr/>
        </p:nvSpPr>
        <p:spPr>
          <a:xfrm>
            <a:off x="-12611" y="5009009"/>
            <a:ext cx="3324466" cy="757634"/>
          </a:xfrm>
          <a:prstGeom prst="rect">
            <a:avLst/>
          </a:prstGeom>
          <a:solidFill>
            <a:srgbClr val="548235">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6785512" y="296468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4671026" y="478894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5517239" y="369817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4301660"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5177946"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4301660"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S1</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 name="矩形">
            <a:extLst>
              <a:ext uri="{FF2B5EF4-FFF2-40B4-BE49-F238E27FC236}">
                <a16:creationId xmlns:a16="http://schemas.microsoft.com/office/drawing/2014/main" id="{4C2843FE-74BB-1F21-BC44-A710A8973CAC}"/>
              </a:ext>
            </a:extLst>
          </p:cNvPr>
          <p:cNvSpPr/>
          <p:nvPr/>
        </p:nvSpPr>
        <p:spPr>
          <a:xfrm>
            <a:off x="5177946"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4664675" y="274554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4683724" y="348013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4480527" y="294039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5363164" y="293404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4664675" y="292769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4671025" y="294039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6403578" y="25773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1" name="矩形">
            <a:extLst>
              <a:ext uri="{FF2B5EF4-FFF2-40B4-BE49-F238E27FC236}">
                <a16:creationId xmlns:a16="http://schemas.microsoft.com/office/drawing/2014/main" id="{8C457A57-7DFD-30B8-36CD-EDECD3844001}"/>
              </a:ext>
            </a:extLst>
          </p:cNvPr>
          <p:cNvSpPr/>
          <p:nvPr/>
        </p:nvSpPr>
        <p:spPr>
          <a:xfrm>
            <a:off x="7282471" y="25724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6403578" y="33043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直线">
            <a:extLst>
              <a:ext uri="{FF2B5EF4-FFF2-40B4-BE49-F238E27FC236}">
                <a16:creationId xmlns:a16="http://schemas.microsoft.com/office/drawing/2014/main" id="{AB8AA74B-67A2-0856-4C5D-F87F2BE6D531}"/>
              </a:ext>
            </a:extLst>
          </p:cNvPr>
          <p:cNvSpPr/>
          <p:nvPr/>
        </p:nvSpPr>
        <p:spPr>
          <a:xfrm>
            <a:off x="6766593" y="276152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 name="直线">
            <a:extLst>
              <a:ext uri="{FF2B5EF4-FFF2-40B4-BE49-F238E27FC236}">
                <a16:creationId xmlns:a16="http://schemas.microsoft.com/office/drawing/2014/main" id="{61B15420-89EF-EA4F-E3B5-67FB833493F3}"/>
              </a:ext>
            </a:extLst>
          </p:cNvPr>
          <p:cNvSpPr/>
          <p:nvPr/>
        </p:nvSpPr>
        <p:spPr>
          <a:xfrm>
            <a:off x="6785642" y="349610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6582445" y="295636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7465082" y="295001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6766591" y="293315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5560011" y="275624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4295411"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5171697"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4295411"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5171697"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4658425" y="458077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4677475" y="531535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4474278" y="477561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5356914" y="476926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4658425" y="476291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6397327" y="44125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7282052" y="44133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6397327" y="514595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7282052" y="51587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6760341" y="459675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6779392" y="530085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6576195" y="479159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7458831" y="478524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6760341" y="477889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6766692" y="479159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5553760" y="532171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4474177" y="367698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7439583" y="368967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5560011" y="366428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2207021" y="3870195"/>
            <a:ext cx="2948305" cy="313186"/>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3822054" y="275913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3822054" y="532834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stCxn id="42" idx="2"/>
            <a:endCxn id="54" idx="1"/>
          </p:cNvCxnSpPr>
          <p:nvPr/>
        </p:nvCxnSpPr>
        <p:spPr>
          <a:xfrm rot="5400000" flipH="1">
            <a:off x="5559321" y="3622795"/>
            <a:ext cx="28732" cy="3785025"/>
          </a:xfrm>
          <a:prstGeom prst="bentConnector3">
            <a:avLst>
              <a:gd name="adj1" fmla="val -795629"/>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7275651" y="33054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a:stCxn id="21" idx="0"/>
            <a:endCxn id="54" idx="3"/>
          </p:cNvCxnSpPr>
          <p:nvPr/>
        </p:nvCxnSpPr>
        <p:spPr>
          <a:xfrm rot="16200000" flipV="1">
            <a:off x="5564009" y="669801"/>
            <a:ext cx="19774" cy="3785444"/>
          </a:xfrm>
          <a:prstGeom prst="bentConnector3">
            <a:avLst>
              <a:gd name="adj1" fmla="val 1156064"/>
            </a:avLst>
          </a:prstGeom>
          <a:noFill/>
          <a:ln w="19050" cap="flat" cmpd="sng">
            <a:solidFill>
              <a:srgbClr val="000000"/>
            </a:solidFill>
            <a:prstDash val="solid"/>
            <a:miter/>
            <a:headEnd type="triangle" w="med" len="med"/>
            <a:tailEnd type="triangle" w="med" len="med"/>
          </a:ln>
        </p:spPr>
      </p:cxnSp>
      <p:sp>
        <p:nvSpPr>
          <p:cNvPr id="64" name="Rectangle 63">
            <a:extLst>
              <a:ext uri="{FF2B5EF4-FFF2-40B4-BE49-F238E27FC236}">
                <a16:creationId xmlns:a16="http://schemas.microsoft.com/office/drawing/2014/main" id="{DD30962B-9E19-69E5-24F0-AD6D10BDA2EA}"/>
              </a:ext>
            </a:extLst>
          </p:cNvPr>
          <p:cNvSpPr/>
          <p:nvPr/>
        </p:nvSpPr>
        <p:spPr>
          <a:xfrm>
            <a:off x="0" y="2408950"/>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E1A6762B-5130-9FE1-CA41-3C72DCBF4D31}"/>
              </a:ext>
            </a:extLst>
          </p:cNvPr>
          <p:cNvSpPr/>
          <p:nvPr/>
        </p:nvSpPr>
        <p:spPr>
          <a:xfrm>
            <a:off x="5393775" y="429033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5845873-8647-F69D-3231-8974DE6694F1}"/>
              </a:ext>
            </a:extLst>
          </p:cNvPr>
          <p:cNvSpPr/>
          <p:nvPr/>
        </p:nvSpPr>
        <p:spPr>
          <a:xfrm>
            <a:off x="7502683" y="3182285"/>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D67851D-D6DD-E72D-21BA-8336CCDAA626}"/>
              </a:ext>
            </a:extLst>
          </p:cNvPr>
          <p:cNvSpPr/>
          <p:nvPr/>
        </p:nvSpPr>
        <p:spPr>
          <a:xfrm>
            <a:off x="4513866" y="429572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011724E-0E18-79EF-5D68-002B5D2C94C5}"/>
              </a:ext>
            </a:extLst>
          </p:cNvPr>
          <p:cNvSpPr/>
          <p:nvPr/>
        </p:nvSpPr>
        <p:spPr>
          <a:xfrm>
            <a:off x="6618335" y="4293643"/>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613ED61-F53C-75C5-3E31-A9B7702FFC85}"/>
              </a:ext>
            </a:extLst>
          </p:cNvPr>
          <p:cNvSpPr/>
          <p:nvPr/>
        </p:nvSpPr>
        <p:spPr>
          <a:xfrm>
            <a:off x="4513124" y="506300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03C9CF9-DC52-804B-0AD2-A6F3C227C68F}"/>
              </a:ext>
            </a:extLst>
          </p:cNvPr>
          <p:cNvSpPr/>
          <p:nvPr/>
        </p:nvSpPr>
        <p:spPr>
          <a:xfrm>
            <a:off x="7510243" y="509384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50E9E23-8BC2-84AC-CDA0-3490DA7A3012}"/>
              </a:ext>
            </a:extLst>
          </p:cNvPr>
          <p:cNvSpPr/>
          <p:nvPr/>
        </p:nvSpPr>
        <p:spPr>
          <a:xfrm>
            <a:off x="4513123" y="247785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044EEED-201D-9E4B-608A-6F04D2EC9D3F}"/>
              </a:ext>
            </a:extLst>
          </p:cNvPr>
          <p:cNvSpPr/>
          <p:nvPr/>
        </p:nvSpPr>
        <p:spPr>
          <a:xfrm>
            <a:off x="6646051" y="322618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BE21035-F27C-24BB-8A92-7004C91B6281}"/>
              </a:ext>
            </a:extLst>
          </p:cNvPr>
          <p:cNvSpPr/>
          <p:nvPr/>
        </p:nvSpPr>
        <p:spPr>
          <a:xfrm>
            <a:off x="7515942" y="430804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8A6EF96E-8018-D4C9-CCA5-FFEC1EFD4CEC}"/>
              </a:ext>
            </a:extLst>
          </p:cNvPr>
          <p:cNvSpPr/>
          <p:nvPr/>
        </p:nvSpPr>
        <p:spPr>
          <a:xfrm>
            <a:off x="7439583" y="246347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5DB44A-A41C-B6EE-6F23-0A442B3EF7CA}"/>
              </a:ext>
            </a:extLst>
          </p:cNvPr>
          <p:cNvSpPr/>
          <p:nvPr/>
        </p:nvSpPr>
        <p:spPr>
          <a:xfrm>
            <a:off x="5391777" y="507259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DC25A7B-54A4-F198-5B2A-28209CF2419A}"/>
              </a:ext>
            </a:extLst>
          </p:cNvPr>
          <p:cNvSpPr/>
          <p:nvPr/>
        </p:nvSpPr>
        <p:spPr>
          <a:xfrm>
            <a:off x="4478415" y="321393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3DEC342-5A44-05C9-9E73-18402695AF00}"/>
              </a:ext>
            </a:extLst>
          </p:cNvPr>
          <p:cNvSpPr/>
          <p:nvPr/>
        </p:nvSpPr>
        <p:spPr>
          <a:xfrm>
            <a:off x="6576291" y="506814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80A8317-5F6B-8D66-511F-FD30326BC398}"/>
              </a:ext>
            </a:extLst>
          </p:cNvPr>
          <p:cNvSpPr/>
          <p:nvPr/>
        </p:nvSpPr>
        <p:spPr>
          <a:xfrm>
            <a:off x="6623888" y="2482057"/>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2DA7AD7-9A3D-701D-1E84-88BE1DEE454F}"/>
              </a:ext>
            </a:extLst>
          </p:cNvPr>
          <p:cNvSpPr/>
          <p:nvPr/>
        </p:nvSpPr>
        <p:spPr>
          <a:xfrm>
            <a:off x="5407245" y="321115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33FE5A8-B4C9-DC14-8951-1CC7DDB39738}"/>
              </a:ext>
            </a:extLst>
          </p:cNvPr>
          <p:cNvSpPr/>
          <p:nvPr/>
        </p:nvSpPr>
        <p:spPr>
          <a:xfrm>
            <a:off x="5393775" y="247542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E35B94D5-D1F9-537D-3574-28AE2A83EA36}"/>
              </a:ext>
            </a:extLst>
          </p:cNvPr>
          <p:cNvSpPr txBox="1"/>
          <p:nvPr/>
        </p:nvSpPr>
        <p:spPr>
          <a:xfrm>
            <a:off x="551546" y="2801778"/>
            <a:ext cx="2209175" cy="369332"/>
          </a:xfrm>
          <a:prstGeom prst="rect">
            <a:avLst/>
          </a:prstGeom>
          <a:noFill/>
        </p:spPr>
        <p:txBody>
          <a:bodyPr wrap="square" rtlCol="0">
            <a:spAutoFit/>
          </a:bodyPr>
          <a:lstStyle/>
          <a:p>
            <a:pPr algn="ctr"/>
            <a:r>
              <a:rPr lang="en-US" b="1" dirty="0"/>
              <a:t>Code for main cores</a:t>
            </a:r>
          </a:p>
        </p:txBody>
      </p:sp>
      <p:sp>
        <p:nvSpPr>
          <p:cNvPr id="83" name="Rectangle 82">
            <a:extLst>
              <a:ext uri="{FF2B5EF4-FFF2-40B4-BE49-F238E27FC236}">
                <a16:creationId xmlns:a16="http://schemas.microsoft.com/office/drawing/2014/main" id="{5E20AE98-7336-5368-E5B4-2CA454B3A515}"/>
              </a:ext>
            </a:extLst>
          </p:cNvPr>
          <p:cNvSpPr/>
          <p:nvPr/>
        </p:nvSpPr>
        <p:spPr>
          <a:xfrm>
            <a:off x="-16978" y="4301227"/>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7488752D-2A97-D026-E118-6B09E10816A8}"/>
              </a:ext>
            </a:extLst>
          </p:cNvPr>
          <p:cNvSpPr/>
          <p:nvPr/>
        </p:nvSpPr>
        <p:spPr>
          <a:xfrm>
            <a:off x="-19085" y="6042369"/>
            <a:ext cx="12192000" cy="827925"/>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3200" b="1" dirty="0">
                <a:solidFill>
                  <a:schemeClr val="bg1"/>
                </a:solidFill>
              </a:rPr>
              <a:t>Pre-translation cores run faster than the main cores and </a:t>
            </a:r>
          </a:p>
          <a:p>
            <a:pPr algn="ctr"/>
            <a:r>
              <a:rPr lang="en-US" sz="3200" b="1" dirty="0">
                <a:solidFill>
                  <a:schemeClr val="bg1"/>
                </a:solidFill>
              </a:rPr>
              <a:t>are able to help a larger fraction of the main cores</a:t>
            </a:r>
          </a:p>
        </p:txBody>
      </p:sp>
      <p:pic>
        <p:nvPicPr>
          <p:cNvPr id="7" name="Picture 6">
            <a:extLst>
              <a:ext uri="{FF2B5EF4-FFF2-40B4-BE49-F238E27FC236}">
                <a16:creationId xmlns:a16="http://schemas.microsoft.com/office/drawing/2014/main" id="{210175C8-C895-3B8C-78C9-86C671BF8AA4}"/>
              </a:ext>
            </a:extLst>
          </p:cNvPr>
          <p:cNvPicPr>
            <a:picLocks noChangeAspect="1"/>
          </p:cNvPicPr>
          <p:nvPr/>
        </p:nvPicPr>
        <p:blipFill rotWithShape="1">
          <a:blip r:embed="rId3"/>
          <a:srcRect l="3272" t="14371" r="17068" b="5441"/>
          <a:stretch/>
        </p:blipFill>
        <p:spPr>
          <a:xfrm>
            <a:off x="7988017" y="2377861"/>
            <a:ext cx="4215844" cy="3470981"/>
          </a:xfrm>
          <a:prstGeom prst="rect">
            <a:avLst/>
          </a:prstGeom>
        </p:spPr>
      </p:pic>
      <p:sp>
        <p:nvSpPr>
          <p:cNvPr id="53" name="Title 1">
            <a:extLst>
              <a:ext uri="{FF2B5EF4-FFF2-40B4-BE49-F238E27FC236}">
                <a16:creationId xmlns:a16="http://schemas.microsoft.com/office/drawing/2014/main" id="{5C262FF4-26C4-77F0-24CE-2BBB4E9A6A44}"/>
              </a:ext>
            </a:extLst>
          </p:cNvPr>
          <p:cNvSpPr txBox="1">
            <a:spLocks/>
          </p:cNvSpPr>
          <p:nvPr/>
        </p:nvSpPr>
        <p:spPr>
          <a:xfrm>
            <a:off x="838200" y="0"/>
            <a:ext cx="110242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solidFill>
                <a:latin typeface="+mj-lt"/>
                <a:ea typeface="+mj-ea"/>
                <a:cs typeface="+mj-cs"/>
              </a:defRPr>
            </a:lvl1pPr>
          </a:lstStyle>
          <a:p>
            <a:r>
              <a:rPr lang="en-US">
                <a:latin typeface="+mn-lt"/>
              </a:rPr>
              <a:t>Key Idea: Pre-translation of page table walks</a:t>
            </a:r>
            <a:endParaRPr lang="en-US" dirty="0">
              <a:latin typeface="+mn-lt"/>
            </a:endParaRPr>
          </a:p>
        </p:txBody>
      </p:sp>
      <p:sp>
        <p:nvSpPr>
          <p:cNvPr id="2" name="Rounded Rectangle 1">
            <a:extLst>
              <a:ext uri="{FF2B5EF4-FFF2-40B4-BE49-F238E27FC236}">
                <a16:creationId xmlns:a16="http://schemas.microsoft.com/office/drawing/2014/main" id="{B71D2A93-D857-6417-8B70-72E0D0ED9D56}"/>
              </a:ext>
            </a:extLst>
          </p:cNvPr>
          <p:cNvSpPr/>
          <p:nvPr/>
        </p:nvSpPr>
        <p:spPr>
          <a:xfrm>
            <a:off x="0" y="1013888"/>
            <a:ext cx="12192000" cy="871640"/>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en-US" sz="3200" dirty="0">
                <a:solidFill>
                  <a:schemeClr val="bg1"/>
                </a:solidFill>
              </a:rPr>
              <a:t>   </a:t>
            </a:r>
          </a:p>
          <a:p>
            <a:pPr algn="ctr"/>
            <a:r>
              <a:rPr lang="en-US" sz="3200" dirty="0">
                <a:solidFill>
                  <a:schemeClr val="bg1"/>
                </a:solidFill>
              </a:rPr>
              <a:t>    Filter the pre-translation code to remove non-memory accesses and accesses to small data structures that are less likely to trigger PTW  </a:t>
            </a:r>
          </a:p>
          <a:p>
            <a:pPr algn="ctr"/>
            <a:endParaRPr lang="en-US" sz="3200" dirty="0">
              <a:solidFill>
                <a:schemeClr val="bg1"/>
              </a:solidFill>
            </a:endParaRPr>
          </a:p>
        </p:txBody>
      </p:sp>
      <p:sp>
        <p:nvSpPr>
          <p:cNvPr id="5" name="TextBox 4">
            <a:extLst>
              <a:ext uri="{FF2B5EF4-FFF2-40B4-BE49-F238E27FC236}">
                <a16:creationId xmlns:a16="http://schemas.microsoft.com/office/drawing/2014/main" id="{BE9F6E0B-DC6B-31C6-50AC-F9271C1D96A4}"/>
              </a:ext>
            </a:extLst>
          </p:cNvPr>
          <p:cNvSpPr txBox="1"/>
          <p:nvPr/>
        </p:nvSpPr>
        <p:spPr>
          <a:xfrm>
            <a:off x="192155" y="4720858"/>
            <a:ext cx="3195879" cy="369332"/>
          </a:xfrm>
          <a:prstGeom prst="rect">
            <a:avLst/>
          </a:prstGeom>
          <a:noFill/>
        </p:spPr>
        <p:txBody>
          <a:bodyPr wrap="square" rtlCol="0">
            <a:spAutoFit/>
          </a:bodyPr>
          <a:lstStyle/>
          <a:p>
            <a:pPr algn="ctr"/>
            <a:r>
              <a:rPr lang="en-US" b="1" dirty="0"/>
              <a:t>Code for pre-translation cores</a:t>
            </a:r>
          </a:p>
        </p:txBody>
      </p:sp>
    </p:spTree>
    <p:extLst>
      <p:ext uri="{BB962C8B-B14F-4D97-AF65-F5344CB8AC3E}">
        <p14:creationId xmlns:p14="http://schemas.microsoft.com/office/powerpoint/2010/main" val="15035472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0FE5ED-4F1A-5174-D61F-F4324B7BE04D}"/>
              </a:ext>
            </a:extLst>
          </p:cNvPr>
          <p:cNvSpPr txBox="1"/>
          <p:nvPr/>
        </p:nvSpPr>
        <p:spPr>
          <a:xfrm>
            <a:off x="551546" y="2801778"/>
            <a:ext cx="2209175" cy="369332"/>
          </a:xfrm>
          <a:prstGeom prst="rect">
            <a:avLst/>
          </a:prstGeom>
          <a:noFill/>
        </p:spPr>
        <p:txBody>
          <a:bodyPr wrap="square" rtlCol="0">
            <a:spAutoFit/>
          </a:bodyPr>
          <a:lstStyle/>
          <a:p>
            <a:pPr algn="ctr"/>
            <a:r>
              <a:rPr lang="en-US" b="1" dirty="0"/>
              <a:t>Code for main cores</a:t>
            </a:r>
          </a:p>
        </p:txBody>
      </p:sp>
      <p:sp>
        <p:nvSpPr>
          <p:cNvPr id="62" name="TextBox 61">
            <a:extLst>
              <a:ext uri="{FF2B5EF4-FFF2-40B4-BE49-F238E27FC236}">
                <a16:creationId xmlns:a16="http://schemas.microsoft.com/office/drawing/2014/main" id="{69DEE561-B443-7AD6-16D5-27A2E5A5CE03}"/>
              </a:ext>
            </a:extLst>
          </p:cNvPr>
          <p:cNvSpPr txBox="1"/>
          <p:nvPr/>
        </p:nvSpPr>
        <p:spPr>
          <a:xfrm>
            <a:off x="-11137" y="2118035"/>
            <a:ext cx="3638471" cy="4247317"/>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ourier New" panose="02070309020205020404" pitchFamily="49" charset="0"/>
              </a:rPr>
              <a:t>#pragma </a:t>
            </a:r>
            <a:r>
              <a:rPr lang="en-US" sz="1800" b="0" i="0" u="none" strike="noStrike" dirty="0" err="1">
                <a:solidFill>
                  <a:srgbClr val="000000"/>
                </a:solidFill>
                <a:effectLst/>
                <a:latin typeface="Courier New" panose="02070309020205020404" pitchFamily="49" charset="0"/>
              </a:rPr>
              <a:t>omp</a:t>
            </a:r>
            <a:r>
              <a:rPr lang="en-US" sz="1800" b="0" i="0" u="none" strike="noStrike" dirty="0">
                <a:solidFill>
                  <a:srgbClr val="000000"/>
                </a:solidFill>
                <a:effectLst/>
                <a:latin typeface="Courier New" panose="02070309020205020404" pitchFamily="49" charset="0"/>
              </a:rPr>
              <a:t> parallel for </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for(...)</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p>
          <a:p>
            <a:pPr rtl="0">
              <a:spcBef>
                <a:spcPts val="0"/>
              </a:spcBef>
              <a:spcAft>
                <a:spcPts val="0"/>
              </a:spcAft>
            </a:pPr>
            <a:r>
              <a:rPr lang="en-US" dirty="0">
                <a:solidFill>
                  <a:srgbClr val="000000"/>
                </a:solidFill>
                <a:latin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sum+=x</a:t>
            </a: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endParaRPr lang="en-US" dirty="0">
              <a:solidFill>
                <a:srgbClr val="000000"/>
              </a:solidFill>
              <a:latin typeface="Courier New" panose="02070309020205020404" pitchFamily="49" charset="0"/>
            </a:endParaRPr>
          </a:p>
          <a:p>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for(...)</a:t>
            </a:r>
            <a:endParaRPr lang="en-US" dirty="0"/>
          </a:p>
          <a:p>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a:t>
            </a: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p:txBody>
      </p:sp>
      <p:sp>
        <p:nvSpPr>
          <p:cNvPr id="102" name="Rectangle 101">
            <a:extLst>
              <a:ext uri="{FF2B5EF4-FFF2-40B4-BE49-F238E27FC236}">
                <a16:creationId xmlns:a16="http://schemas.microsoft.com/office/drawing/2014/main" id="{4DDAC56E-838D-22A5-89EF-BC3CEA5C6B58}"/>
              </a:ext>
            </a:extLst>
          </p:cNvPr>
          <p:cNvSpPr/>
          <p:nvPr/>
        </p:nvSpPr>
        <p:spPr>
          <a:xfrm>
            <a:off x="14282" y="3082693"/>
            <a:ext cx="3312108" cy="968078"/>
          </a:xfrm>
          <a:prstGeom prst="rect">
            <a:avLst/>
          </a:prstGeom>
          <a:solidFill>
            <a:srgbClr val="FFC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8BF7ED-D188-00EB-8448-00012F4CF74D}"/>
              </a:ext>
            </a:extLst>
          </p:cNvPr>
          <p:cNvSpPr/>
          <p:nvPr/>
        </p:nvSpPr>
        <p:spPr>
          <a:xfrm>
            <a:off x="-135" y="5006949"/>
            <a:ext cx="3324466" cy="818355"/>
          </a:xfrm>
          <a:prstGeom prst="rect">
            <a:avLst/>
          </a:prstGeom>
          <a:solidFill>
            <a:srgbClr val="548235">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1A3233C9-C61B-9B3E-F690-3A950D3AF6A2}"/>
              </a:ext>
            </a:extLst>
          </p:cNvPr>
          <p:cNvCxnSpPr>
            <a:cxnSpLocks/>
          </p:cNvCxnSpPr>
          <p:nvPr/>
        </p:nvCxnSpPr>
        <p:spPr>
          <a:xfrm>
            <a:off x="7610759" y="3692118"/>
            <a:ext cx="1400978" cy="2333518"/>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3" name="Rectangle 92">
            <a:extLst>
              <a:ext uri="{FF2B5EF4-FFF2-40B4-BE49-F238E27FC236}">
                <a16:creationId xmlns:a16="http://schemas.microsoft.com/office/drawing/2014/main" id="{25F1F073-1FB2-2F7D-1529-E515E283D2EB}"/>
              </a:ext>
            </a:extLst>
          </p:cNvPr>
          <p:cNvSpPr/>
          <p:nvPr/>
        </p:nvSpPr>
        <p:spPr>
          <a:xfrm>
            <a:off x="9061306" y="2118702"/>
            <a:ext cx="3102462" cy="1853194"/>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CFCFA168-29EA-F801-43D5-EDA130177061}"/>
              </a:ext>
            </a:extLst>
          </p:cNvPr>
          <p:cNvSpPr/>
          <p:nvPr/>
        </p:nvSpPr>
        <p:spPr>
          <a:xfrm>
            <a:off x="9049982" y="4216193"/>
            <a:ext cx="3095470" cy="1846029"/>
          </a:xfrm>
          <a:prstGeom prst="rect">
            <a:avLst/>
          </a:prstGeom>
          <a:solidFill>
            <a:srgbClr val="548235">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6785512" y="296468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4671026" y="478894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5517239" y="369817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4301660"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5177946"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4301660"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S1</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 name="矩形">
            <a:extLst>
              <a:ext uri="{FF2B5EF4-FFF2-40B4-BE49-F238E27FC236}">
                <a16:creationId xmlns:a16="http://schemas.microsoft.com/office/drawing/2014/main" id="{4C2843FE-74BB-1F21-BC44-A710A8973CAC}"/>
              </a:ext>
            </a:extLst>
          </p:cNvPr>
          <p:cNvSpPr/>
          <p:nvPr/>
        </p:nvSpPr>
        <p:spPr>
          <a:xfrm>
            <a:off x="5177946"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4664675" y="274554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4683724" y="348013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4480527" y="294039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5363164" y="293404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4664675" y="292769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4671025" y="294039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6403578" y="25773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1" name="矩形">
            <a:extLst>
              <a:ext uri="{FF2B5EF4-FFF2-40B4-BE49-F238E27FC236}">
                <a16:creationId xmlns:a16="http://schemas.microsoft.com/office/drawing/2014/main" id="{8C457A57-7DFD-30B8-36CD-EDECD3844001}"/>
              </a:ext>
            </a:extLst>
          </p:cNvPr>
          <p:cNvSpPr/>
          <p:nvPr/>
        </p:nvSpPr>
        <p:spPr>
          <a:xfrm>
            <a:off x="7282471" y="25724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6403578" y="33043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直线">
            <a:extLst>
              <a:ext uri="{FF2B5EF4-FFF2-40B4-BE49-F238E27FC236}">
                <a16:creationId xmlns:a16="http://schemas.microsoft.com/office/drawing/2014/main" id="{AB8AA74B-67A2-0856-4C5D-F87F2BE6D531}"/>
              </a:ext>
            </a:extLst>
          </p:cNvPr>
          <p:cNvSpPr/>
          <p:nvPr/>
        </p:nvSpPr>
        <p:spPr>
          <a:xfrm>
            <a:off x="6766593" y="276152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 name="直线">
            <a:extLst>
              <a:ext uri="{FF2B5EF4-FFF2-40B4-BE49-F238E27FC236}">
                <a16:creationId xmlns:a16="http://schemas.microsoft.com/office/drawing/2014/main" id="{61B15420-89EF-EA4F-E3B5-67FB833493F3}"/>
              </a:ext>
            </a:extLst>
          </p:cNvPr>
          <p:cNvSpPr/>
          <p:nvPr/>
        </p:nvSpPr>
        <p:spPr>
          <a:xfrm>
            <a:off x="6785642" y="349610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6582445" y="295636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7465082" y="295001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6766591" y="293315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5560011" y="275624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4295411"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5171697"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4295411"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5171697"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4658425" y="458077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4677475" y="531535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4474278" y="477561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5356914" y="476926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4658425" y="476291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6397327" y="44125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7282052" y="44133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6397327" y="514595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7282052" y="51587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6760341" y="459675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6779392" y="530085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6576195" y="479159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7458831" y="478524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6760341" y="477889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6766692" y="479159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5553760" y="532171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4474177" y="367698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7439583" y="368967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5560011" y="366428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2207021" y="3870195"/>
            <a:ext cx="2948305" cy="313186"/>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3822054" y="275913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3822054" y="532834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stCxn id="42" idx="2"/>
            <a:endCxn id="54" idx="1"/>
          </p:cNvCxnSpPr>
          <p:nvPr/>
        </p:nvCxnSpPr>
        <p:spPr>
          <a:xfrm rot="5400000" flipH="1">
            <a:off x="5559321" y="3622795"/>
            <a:ext cx="28732" cy="3785025"/>
          </a:xfrm>
          <a:prstGeom prst="bentConnector3">
            <a:avLst>
              <a:gd name="adj1" fmla="val -795629"/>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7275651" y="33054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a:stCxn id="21" idx="0"/>
            <a:endCxn id="54" idx="3"/>
          </p:cNvCxnSpPr>
          <p:nvPr/>
        </p:nvCxnSpPr>
        <p:spPr>
          <a:xfrm rot="16200000" flipV="1">
            <a:off x="5564009" y="669801"/>
            <a:ext cx="19774" cy="3785444"/>
          </a:xfrm>
          <a:prstGeom prst="bentConnector3">
            <a:avLst>
              <a:gd name="adj1" fmla="val 1156064"/>
            </a:avLst>
          </a:prstGeom>
          <a:noFill/>
          <a:ln w="19050" cap="flat" cmpd="sng">
            <a:solidFill>
              <a:srgbClr val="000000"/>
            </a:solidFill>
            <a:prstDash val="solid"/>
            <a:miter/>
            <a:headEnd type="triangle" w="med" len="med"/>
            <a:tailEnd type="triangle" w="med" len="med"/>
          </a:ln>
        </p:spPr>
      </p:cxnSp>
      <p:sp>
        <p:nvSpPr>
          <p:cNvPr id="64" name="Rectangle 63">
            <a:extLst>
              <a:ext uri="{FF2B5EF4-FFF2-40B4-BE49-F238E27FC236}">
                <a16:creationId xmlns:a16="http://schemas.microsoft.com/office/drawing/2014/main" id="{DD30962B-9E19-69E5-24F0-AD6D10BDA2EA}"/>
              </a:ext>
            </a:extLst>
          </p:cNvPr>
          <p:cNvSpPr/>
          <p:nvPr/>
        </p:nvSpPr>
        <p:spPr>
          <a:xfrm>
            <a:off x="-1196" y="2406435"/>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E07164-DD4F-A209-4CE3-C45BB0F6F20B}"/>
              </a:ext>
            </a:extLst>
          </p:cNvPr>
          <p:cNvSpPr/>
          <p:nvPr/>
        </p:nvSpPr>
        <p:spPr>
          <a:xfrm>
            <a:off x="10844579" y="2452310"/>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36E3A24-A8BA-FCD5-C892-42ABDD1CD063}"/>
              </a:ext>
            </a:extLst>
          </p:cNvPr>
          <p:cNvSpPr/>
          <p:nvPr/>
        </p:nvSpPr>
        <p:spPr>
          <a:xfrm>
            <a:off x="9187532" y="2154608"/>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2FF2C9-EB3F-81FE-B369-898166C6A388}"/>
              </a:ext>
            </a:extLst>
          </p:cNvPr>
          <p:cNvSpPr/>
          <p:nvPr/>
        </p:nvSpPr>
        <p:spPr>
          <a:xfrm>
            <a:off x="9187532" y="2435979"/>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2007D99-8EEF-D44D-85AD-61DCD44C365B}"/>
              </a:ext>
            </a:extLst>
          </p:cNvPr>
          <p:cNvSpPr txBox="1"/>
          <p:nvPr/>
        </p:nvSpPr>
        <p:spPr>
          <a:xfrm>
            <a:off x="9356838" y="2110628"/>
            <a:ext cx="968328"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9" name="Straight Arrow Connector 58">
            <a:extLst>
              <a:ext uri="{FF2B5EF4-FFF2-40B4-BE49-F238E27FC236}">
                <a16:creationId xmlns:a16="http://schemas.microsoft.com/office/drawing/2014/main" id="{C98D5873-17FB-D3F7-E14A-B1B2271CF104}"/>
              </a:ext>
            </a:extLst>
          </p:cNvPr>
          <p:cNvCxnSpPr>
            <a:cxnSpLocks/>
          </p:cNvCxnSpPr>
          <p:nvPr/>
        </p:nvCxnSpPr>
        <p:spPr>
          <a:xfrm>
            <a:off x="9780675" y="2850814"/>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F21985C6-5814-BA93-C05F-7C550BB6EC80}"/>
              </a:ext>
            </a:extLst>
          </p:cNvPr>
          <p:cNvSpPr/>
          <p:nvPr/>
        </p:nvSpPr>
        <p:spPr>
          <a:xfrm>
            <a:off x="9187532" y="312051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6E5EC8C-1370-47E2-3FE8-8037A28A4B76}"/>
              </a:ext>
            </a:extLst>
          </p:cNvPr>
          <p:cNvSpPr txBox="1"/>
          <p:nvPr/>
        </p:nvSpPr>
        <p:spPr>
          <a:xfrm>
            <a:off x="9443720" y="345773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66" name="Rounded Rectangle 65">
            <a:extLst>
              <a:ext uri="{FF2B5EF4-FFF2-40B4-BE49-F238E27FC236}">
                <a16:creationId xmlns:a16="http://schemas.microsoft.com/office/drawing/2014/main" id="{BB352736-601F-6CB0-BB45-587B2CFB7A23}"/>
              </a:ext>
            </a:extLst>
          </p:cNvPr>
          <p:cNvSpPr/>
          <p:nvPr/>
        </p:nvSpPr>
        <p:spPr>
          <a:xfrm>
            <a:off x="9302692" y="3422486"/>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91C78003-D8CC-D4AE-52B0-6FE53CED6876}"/>
              </a:ext>
            </a:extLst>
          </p:cNvPr>
          <p:cNvSpPr txBox="1"/>
          <p:nvPr/>
        </p:nvSpPr>
        <p:spPr>
          <a:xfrm>
            <a:off x="9249175" y="2497575"/>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68" name="TextBox 67">
            <a:extLst>
              <a:ext uri="{FF2B5EF4-FFF2-40B4-BE49-F238E27FC236}">
                <a16:creationId xmlns:a16="http://schemas.microsoft.com/office/drawing/2014/main" id="{8CAAB3A2-AB8F-4E54-2EDB-5936C870334B}"/>
              </a:ext>
            </a:extLst>
          </p:cNvPr>
          <p:cNvSpPr txBox="1"/>
          <p:nvPr/>
        </p:nvSpPr>
        <p:spPr>
          <a:xfrm>
            <a:off x="9264569" y="3124660"/>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69" name="TextBox 68">
            <a:extLst>
              <a:ext uri="{FF2B5EF4-FFF2-40B4-BE49-F238E27FC236}">
                <a16:creationId xmlns:a16="http://schemas.microsoft.com/office/drawing/2014/main" id="{0D26CB83-E390-4004-4FAA-BCC72CDE4087}"/>
              </a:ext>
            </a:extLst>
          </p:cNvPr>
          <p:cNvSpPr txBox="1"/>
          <p:nvPr/>
        </p:nvSpPr>
        <p:spPr>
          <a:xfrm>
            <a:off x="10458924" y="2705845"/>
            <a:ext cx="280896"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70" name="Rectangle 69">
            <a:extLst>
              <a:ext uri="{FF2B5EF4-FFF2-40B4-BE49-F238E27FC236}">
                <a16:creationId xmlns:a16="http://schemas.microsoft.com/office/drawing/2014/main" id="{5C352B84-CD35-2223-9A3E-1A34299C0E84}"/>
              </a:ext>
            </a:extLst>
          </p:cNvPr>
          <p:cNvSpPr/>
          <p:nvPr/>
        </p:nvSpPr>
        <p:spPr>
          <a:xfrm>
            <a:off x="10838462" y="2153357"/>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ACA38A0-E709-2BE3-64AB-AC5641105961}"/>
              </a:ext>
            </a:extLst>
          </p:cNvPr>
          <p:cNvSpPr txBox="1"/>
          <p:nvPr/>
        </p:nvSpPr>
        <p:spPr>
          <a:xfrm>
            <a:off x="10924844" y="2118032"/>
            <a:ext cx="1248071" cy="369332"/>
          </a:xfrm>
          <a:prstGeom prst="rect">
            <a:avLst/>
          </a:prstGeom>
          <a:noFill/>
        </p:spPr>
        <p:txBody>
          <a:bodyPr wrap="square" rtlCol="0">
            <a:spAutoFit/>
          </a:bodyPr>
          <a:lstStyle/>
          <a:p>
            <a:r>
              <a:rPr lang="en-US" b="1" dirty="0">
                <a:cs typeface="Times New Roman" panose="02020603050405020304" pitchFamily="18" charset="0"/>
              </a:rPr>
              <a:t>Vault 29</a:t>
            </a:r>
          </a:p>
        </p:txBody>
      </p:sp>
      <p:cxnSp>
        <p:nvCxnSpPr>
          <p:cNvPr id="72" name="Straight Arrow Connector 71">
            <a:extLst>
              <a:ext uri="{FF2B5EF4-FFF2-40B4-BE49-F238E27FC236}">
                <a16:creationId xmlns:a16="http://schemas.microsoft.com/office/drawing/2014/main" id="{9887AD6F-7F64-0996-7741-C4124238C43F}"/>
              </a:ext>
            </a:extLst>
          </p:cNvPr>
          <p:cNvCxnSpPr>
            <a:cxnSpLocks/>
          </p:cNvCxnSpPr>
          <p:nvPr/>
        </p:nvCxnSpPr>
        <p:spPr>
          <a:xfrm>
            <a:off x="11431605" y="2849563"/>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1294C6CC-2BFA-C109-4B61-55A1D0D101CF}"/>
              </a:ext>
            </a:extLst>
          </p:cNvPr>
          <p:cNvSpPr/>
          <p:nvPr/>
        </p:nvSpPr>
        <p:spPr>
          <a:xfrm>
            <a:off x="10838462" y="311926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E0458FE2-E8C9-0281-C88B-DA1521C18423}"/>
              </a:ext>
            </a:extLst>
          </p:cNvPr>
          <p:cNvSpPr txBox="1"/>
          <p:nvPr/>
        </p:nvSpPr>
        <p:spPr>
          <a:xfrm>
            <a:off x="11067202" y="3468313"/>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29</a:t>
            </a:r>
          </a:p>
        </p:txBody>
      </p:sp>
      <p:sp>
        <p:nvSpPr>
          <p:cNvPr id="75" name="Rounded Rectangle 74">
            <a:extLst>
              <a:ext uri="{FF2B5EF4-FFF2-40B4-BE49-F238E27FC236}">
                <a16:creationId xmlns:a16="http://schemas.microsoft.com/office/drawing/2014/main" id="{C877644B-F90A-D337-E1CB-C851975BBAE9}"/>
              </a:ext>
            </a:extLst>
          </p:cNvPr>
          <p:cNvSpPr/>
          <p:nvPr/>
        </p:nvSpPr>
        <p:spPr>
          <a:xfrm>
            <a:off x="10953622" y="342123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089A6C11-8026-8EF1-8AE1-EAE8B55B7304}"/>
              </a:ext>
            </a:extLst>
          </p:cNvPr>
          <p:cNvSpPr txBox="1"/>
          <p:nvPr/>
        </p:nvSpPr>
        <p:spPr>
          <a:xfrm>
            <a:off x="10897380" y="2505836"/>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77" name="TextBox 76">
            <a:extLst>
              <a:ext uri="{FF2B5EF4-FFF2-40B4-BE49-F238E27FC236}">
                <a16:creationId xmlns:a16="http://schemas.microsoft.com/office/drawing/2014/main" id="{9F1F2F1F-F532-E0B1-07F9-7C3AFBA0934E}"/>
              </a:ext>
            </a:extLst>
          </p:cNvPr>
          <p:cNvSpPr txBox="1"/>
          <p:nvPr/>
        </p:nvSpPr>
        <p:spPr>
          <a:xfrm>
            <a:off x="10914076" y="3133194"/>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cxnSp>
        <p:nvCxnSpPr>
          <p:cNvPr id="84" name="Straight Connector 83">
            <a:extLst>
              <a:ext uri="{FF2B5EF4-FFF2-40B4-BE49-F238E27FC236}">
                <a16:creationId xmlns:a16="http://schemas.microsoft.com/office/drawing/2014/main" id="{D18CE8E5-BB7E-94F0-473C-5CB43845FFCA}"/>
              </a:ext>
            </a:extLst>
          </p:cNvPr>
          <p:cNvCxnSpPr>
            <a:cxnSpLocks/>
          </p:cNvCxnSpPr>
          <p:nvPr/>
        </p:nvCxnSpPr>
        <p:spPr>
          <a:xfrm flipV="1">
            <a:off x="7623730" y="2135282"/>
            <a:ext cx="1371344" cy="1176676"/>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E1A6762B-5130-9FE1-CA41-3C72DCBF4D31}"/>
              </a:ext>
            </a:extLst>
          </p:cNvPr>
          <p:cNvSpPr/>
          <p:nvPr/>
        </p:nvSpPr>
        <p:spPr>
          <a:xfrm>
            <a:off x="5393775" y="429033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5845873-8647-F69D-3231-8974DE6694F1}"/>
              </a:ext>
            </a:extLst>
          </p:cNvPr>
          <p:cNvSpPr/>
          <p:nvPr/>
        </p:nvSpPr>
        <p:spPr>
          <a:xfrm>
            <a:off x="7502683" y="3182285"/>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D67851D-D6DD-E72D-21BA-8336CCDAA626}"/>
              </a:ext>
            </a:extLst>
          </p:cNvPr>
          <p:cNvSpPr/>
          <p:nvPr/>
        </p:nvSpPr>
        <p:spPr>
          <a:xfrm>
            <a:off x="4513866" y="429572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011724E-0E18-79EF-5D68-002B5D2C94C5}"/>
              </a:ext>
            </a:extLst>
          </p:cNvPr>
          <p:cNvSpPr/>
          <p:nvPr/>
        </p:nvSpPr>
        <p:spPr>
          <a:xfrm>
            <a:off x="6618335" y="4293643"/>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613ED61-F53C-75C5-3E31-A9B7702FFC85}"/>
              </a:ext>
            </a:extLst>
          </p:cNvPr>
          <p:cNvSpPr/>
          <p:nvPr/>
        </p:nvSpPr>
        <p:spPr>
          <a:xfrm>
            <a:off x="4513124" y="506300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03C9CF9-DC52-804B-0AD2-A6F3C227C68F}"/>
              </a:ext>
            </a:extLst>
          </p:cNvPr>
          <p:cNvSpPr/>
          <p:nvPr/>
        </p:nvSpPr>
        <p:spPr>
          <a:xfrm>
            <a:off x="7510243" y="509384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50E9E23-8BC2-84AC-CDA0-3490DA7A3012}"/>
              </a:ext>
            </a:extLst>
          </p:cNvPr>
          <p:cNvSpPr/>
          <p:nvPr/>
        </p:nvSpPr>
        <p:spPr>
          <a:xfrm>
            <a:off x="4513123" y="247785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044EEED-201D-9E4B-608A-6F04D2EC9D3F}"/>
              </a:ext>
            </a:extLst>
          </p:cNvPr>
          <p:cNvSpPr/>
          <p:nvPr/>
        </p:nvSpPr>
        <p:spPr>
          <a:xfrm>
            <a:off x="6646051" y="322618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BE21035-F27C-24BB-8A92-7004C91B6281}"/>
              </a:ext>
            </a:extLst>
          </p:cNvPr>
          <p:cNvSpPr/>
          <p:nvPr/>
        </p:nvSpPr>
        <p:spPr>
          <a:xfrm>
            <a:off x="7515942" y="430804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8A6EF96E-8018-D4C9-CCA5-FFEC1EFD4CEC}"/>
              </a:ext>
            </a:extLst>
          </p:cNvPr>
          <p:cNvSpPr/>
          <p:nvPr/>
        </p:nvSpPr>
        <p:spPr>
          <a:xfrm>
            <a:off x="7439583" y="246347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5DB44A-A41C-B6EE-6F23-0A442B3EF7CA}"/>
              </a:ext>
            </a:extLst>
          </p:cNvPr>
          <p:cNvSpPr/>
          <p:nvPr/>
        </p:nvSpPr>
        <p:spPr>
          <a:xfrm>
            <a:off x="5391777" y="507259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DC25A7B-54A4-F198-5B2A-28209CF2419A}"/>
              </a:ext>
            </a:extLst>
          </p:cNvPr>
          <p:cNvSpPr/>
          <p:nvPr/>
        </p:nvSpPr>
        <p:spPr>
          <a:xfrm>
            <a:off x="4478415" y="321393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3DEC342-5A44-05C9-9E73-18402695AF00}"/>
              </a:ext>
            </a:extLst>
          </p:cNvPr>
          <p:cNvSpPr/>
          <p:nvPr/>
        </p:nvSpPr>
        <p:spPr>
          <a:xfrm>
            <a:off x="6576291" y="506814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80A8317-5F6B-8D66-511F-FD30326BC398}"/>
              </a:ext>
            </a:extLst>
          </p:cNvPr>
          <p:cNvSpPr/>
          <p:nvPr/>
        </p:nvSpPr>
        <p:spPr>
          <a:xfrm>
            <a:off x="6623888" y="2482057"/>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2DA7AD7-9A3D-701D-1E84-88BE1DEE454F}"/>
              </a:ext>
            </a:extLst>
          </p:cNvPr>
          <p:cNvSpPr/>
          <p:nvPr/>
        </p:nvSpPr>
        <p:spPr>
          <a:xfrm>
            <a:off x="5407245" y="321115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33FE5A8-B4C9-DC14-8951-1CC7DDB39738}"/>
              </a:ext>
            </a:extLst>
          </p:cNvPr>
          <p:cNvSpPr/>
          <p:nvPr/>
        </p:nvSpPr>
        <p:spPr>
          <a:xfrm>
            <a:off x="5393775" y="247542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DA5B2C40-4491-79D6-FFC4-26BCA5B32263}"/>
              </a:ext>
            </a:extLst>
          </p:cNvPr>
          <p:cNvSpPr/>
          <p:nvPr/>
        </p:nvSpPr>
        <p:spPr>
          <a:xfrm>
            <a:off x="10790306" y="3378733"/>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5C8B284A-3AD7-133B-AB3F-670E4F0E1019}"/>
              </a:ext>
            </a:extLst>
          </p:cNvPr>
          <p:cNvSpPr/>
          <p:nvPr/>
        </p:nvSpPr>
        <p:spPr>
          <a:xfrm>
            <a:off x="10844579" y="4586033"/>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D5A9CF4-F6D9-0834-36B8-9728CF1284E6}"/>
              </a:ext>
            </a:extLst>
          </p:cNvPr>
          <p:cNvSpPr/>
          <p:nvPr/>
        </p:nvSpPr>
        <p:spPr>
          <a:xfrm>
            <a:off x="9187532" y="425175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CFF5982-97CD-B610-0DE5-A5CFEA041440}"/>
              </a:ext>
            </a:extLst>
          </p:cNvPr>
          <p:cNvSpPr/>
          <p:nvPr/>
        </p:nvSpPr>
        <p:spPr>
          <a:xfrm>
            <a:off x="9187532" y="4533126"/>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5EB6D5D2-22A8-E252-B574-80188C041080}"/>
              </a:ext>
            </a:extLst>
          </p:cNvPr>
          <p:cNvSpPr txBox="1"/>
          <p:nvPr/>
        </p:nvSpPr>
        <p:spPr>
          <a:xfrm>
            <a:off x="9278780" y="4207775"/>
            <a:ext cx="1150399" cy="369332"/>
          </a:xfrm>
          <a:prstGeom prst="rect">
            <a:avLst/>
          </a:prstGeom>
          <a:noFill/>
        </p:spPr>
        <p:txBody>
          <a:bodyPr wrap="square" rtlCol="0">
            <a:spAutoFit/>
          </a:bodyPr>
          <a:lstStyle/>
          <a:p>
            <a:r>
              <a:rPr lang="en-US" b="1" dirty="0">
                <a:cs typeface="Times New Roman" panose="02020603050405020304" pitchFamily="18" charset="0"/>
              </a:rPr>
              <a:t>Vault 30</a:t>
            </a:r>
          </a:p>
        </p:txBody>
      </p:sp>
      <p:cxnSp>
        <p:nvCxnSpPr>
          <p:cNvPr id="168" name="Straight Arrow Connector 167">
            <a:extLst>
              <a:ext uri="{FF2B5EF4-FFF2-40B4-BE49-F238E27FC236}">
                <a16:creationId xmlns:a16="http://schemas.microsoft.com/office/drawing/2014/main" id="{A100A78E-A326-C40D-9646-09F65197CB51}"/>
              </a:ext>
            </a:extLst>
          </p:cNvPr>
          <p:cNvCxnSpPr>
            <a:cxnSpLocks/>
          </p:cNvCxnSpPr>
          <p:nvPr/>
        </p:nvCxnSpPr>
        <p:spPr>
          <a:xfrm>
            <a:off x="9730036" y="4947472"/>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69" name="Rectangle 168">
            <a:extLst>
              <a:ext uri="{FF2B5EF4-FFF2-40B4-BE49-F238E27FC236}">
                <a16:creationId xmlns:a16="http://schemas.microsoft.com/office/drawing/2014/main" id="{FBD09B62-5775-A182-EEF6-67B795632BAB}"/>
              </a:ext>
            </a:extLst>
          </p:cNvPr>
          <p:cNvSpPr/>
          <p:nvPr/>
        </p:nvSpPr>
        <p:spPr>
          <a:xfrm>
            <a:off x="9170836" y="522211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0687E76F-CE6F-CA8F-F138-DFFAC33DDA07}"/>
              </a:ext>
            </a:extLst>
          </p:cNvPr>
          <p:cNvSpPr txBox="1"/>
          <p:nvPr/>
        </p:nvSpPr>
        <p:spPr>
          <a:xfrm>
            <a:off x="9427024" y="5559329"/>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30</a:t>
            </a:r>
          </a:p>
        </p:txBody>
      </p:sp>
      <p:sp>
        <p:nvSpPr>
          <p:cNvPr id="171" name="Rounded Rectangle 170">
            <a:extLst>
              <a:ext uri="{FF2B5EF4-FFF2-40B4-BE49-F238E27FC236}">
                <a16:creationId xmlns:a16="http://schemas.microsoft.com/office/drawing/2014/main" id="{11E730A6-CA73-FFED-9B52-02DC534B76D4}"/>
              </a:ext>
            </a:extLst>
          </p:cNvPr>
          <p:cNvSpPr/>
          <p:nvPr/>
        </p:nvSpPr>
        <p:spPr>
          <a:xfrm>
            <a:off x="9307596" y="552408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E08F9227-6655-2ADD-A851-8C666BC862A8}"/>
              </a:ext>
            </a:extLst>
          </p:cNvPr>
          <p:cNvSpPr txBox="1"/>
          <p:nvPr/>
        </p:nvSpPr>
        <p:spPr>
          <a:xfrm>
            <a:off x="9249175" y="459472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73" name="TextBox 172">
            <a:extLst>
              <a:ext uri="{FF2B5EF4-FFF2-40B4-BE49-F238E27FC236}">
                <a16:creationId xmlns:a16="http://schemas.microsoft.com/office/drawing/2014/main" id="{CFB49E88-27D8-60A1-5FA5-3368A1C6D827}"/>
              </a:ext>
            </a:extLst>
          </p:cNvPr>
          <p:cNvSpPr txBox="1"/>
          <p:nvPr/>
        </p:nvSpPr>
        <p:spPr>
          <a:xfrm>
            <a:off x="9247873" y="5226259"/>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5" name="Rectangle 174">
            <a:extLst>
              <a:ext uri="{FF2B5EF4-FFF2-40B4-BE49-F238E27FC236}">
                <a16:creationId xmlns:a16="http://schemas.microsoft.com/office/drawing/2014/main" id="{E2CD030F-E570-A28E-15A1-CA78F04BC6ED}"/>
              </a:ext>
            </a:extLst>
          </p:cNvPr>
          <p:cNvSpPr/>
          <p:nvPr/>
        </p:nvSpPr>
        <p:spPr>
          <a:xfrm>
            <a:off x="10838462" y="4287080"/>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6A9DC7DC-E796-BFFE-372A-1B71236E3D7D}"/>
              </a:ext>
            </a:extLst>
          </p:cNvPr>
          <p:cNvSpPr txBox="1"/>
          <p:nvPr/>
        </p:nvSpPr>
        <p:spPr>
          <a:xfrm>
            <a:off x="10924844" y="4251755"/>
            <a:ext cx="1248071"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177" name="Straight Arrow Connector 176">
            <a:extLst>
              <a:ext uri="{FF2B5EF4-FFF2-40B4-BE49-F238E27FC236}">
                <a16:creationId xmlns:a16="http://schemas.microsoft.com/office/drawing/2014/main" id="{8946C47D-F973-F171-FF29-657ADD4276F5}"/>
              </a:ext>
            </a:extLst>
          </p:cNvPr>
          <p:cNvCxnSpPr>
            <a:cxnSpLocks/>
          </p:cNvCxnSpPr>
          <p:nvPr/>
        </p:nvCxnSpPr>
        <p:spPr>
          <a:xfrm>
            <a:off x="11380966" y="4982797"/>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8" name="Rectangle 177">
            <a:extLst>
              <a:ext uri="{FF2B5EF4-FFF2-40B4-BE49-F238E27FC236}">
                <a16:creationId xmlns:a16="http://schemas.microsoft.com/office/drawing/2014/main" id="{270FE841-B4ED-6482-B190-2F8B9CB8D153}"/>
              </a:ext>
            </a:extLst>
          </p:cNvPr>
          <p:cNvSpPr/>
          <p:nvPr/>
        </p:nvSpPr>
        <p:spPr>
          <a:xfrm>
            <a:off x="10821766" y="5243039"/>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8449977D-2789-1AB6-E213-B691FA9BC8F8}"/>
              </a:ext>
            </a:extLst>
          </p:cNvPr>
          <p:cNvSpPr txBox="1"/>
          <p:nvPr/>
        </p:nvSpPr>
        <p:spPr>
          <a:xfrm>
            <a:off x="11050506" y="558308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180" name="Rounded Rectangle 179">
            <a:extLst>
              <a:ext uri="{FF2B5EF4-FFF2-40B4-BE49-F238E27FC236}">
                <a16:creationId xmlns:a16="http://schemas.microsoft.com/office/drawing/2014/main" id="{4F8907A3-918F-01D1-F829-4927DBA85EEF}"/>
              </a:ext>
            </a:extLst>
          </p:cNvPr>
          <p:cNvSpPr/>
          <p:nvPr/>
        </p:nvSpPr>
        <p:spPr>
          <a:xfrm>
            <a:off x="10936926" y="5559410"/>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3ADA6EB4-6F90-7388-FCB8-313FB0E630BE}"/>
              </a:ext>
            </a:extLst>
          </p:cNvPr>
          <p:cNvSpPr txBox="1"/>
          <p:nvPr/>
        </p:nvSpPr>
        <p:spPr>
          <a:xfrm>
            <a:off x="10924844" y="462980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82" name="TextBox 181">
            <a:extLst>
              <a:ext uri="{FF2B5EF4-FFF2-40B4-BE49-F238E27FC236}">
                <a16:creationId xmlns:a16="http://schemas.microsoft.com/office/drawing/2014/main" id="{160C58A2-44A2-DE5D-98BB-9C3CAA0BE102}"/>
              </a:ext>
            </a:extLst>
          </p:cNvPr>
          <p:cNvSpPr txBox="1"/>
          <p:nvPr/>
        </p:nvSpPr>
        <p:spPr>
          <a:xfrm>
            <a:off x="10897380" y="5258473"/>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91" name="Rectangle 190">
            <a:extLst>
              <a:ext uri="{FF2B5EF4-FFF2-40B4-BE49-F238E27FC236}">
                <a16:creationId xmlns:a16="http://schemas.microsoft.com/office/drawing/2014/main" id="{22FDF270-1FEF-996C-55ED-65331DAB6D9C}"/>
              </a:ext>
            </a:extLst>
          </p:cNvPr>
          <p:cNvSpPr/>
          <p:nvPr/>
        </p:nvSpPr>
        <p:spPr>
          <a:xfrm>
            <a:off x="9049981" y="2121961"/>
            <a:ext cx="3103911" cy="3940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87D413B2-92E0-D993-5665-E6F87BE1E1F0}"/>
              </a:ext>
            </a:extLst>
          </p:cNvPr>
          <p:cNvSpPr/>
          <p:nvPr/>
        </p:nvSpPr>
        <p:spPr>
          <a:xfrm>
            <a:off x="9140544" y="3398396"/>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3862BC9D-0EEF-D2E6-86B9-68FBC836CC2E}"/>
              </a:ext>
            </a:extLst>
          </p:cNvPr>
          <p:cNvSpPr txBox="1"/>
          <p:nvPr/>
        </p:nvSpPr>
        <p:spPr>
          <a:xfrm>
            <a:off x="9973143" y="1833224"/>
            <a:ext cx="1533354" cy="369332"/>
          </a:xfrm>
          <a:prstGeom prst="rect">
            <a:avLst/>
          </a:prstGeom>
          <a:noFill/>
        </p:spPr>
        <p:txBody>
          <a:bodyPr wrap="square" rtlCol="0">
            <a:spAutoFit/>
          </a:bodyPr>
          <a:lstStyle/>
          <a:p>
            <a:r>
              <a:rPr lang="en-US" b="1" dirty="0">
                <a:cs typeface="Times New Roman" panose="02020603050405020304" pitchFamily="18" charset="0"/>
              </a:rPr>
              <a:t>Main Cores</a:t>
            </a:r>
          </a:p>
        </p:txBody>
      </p:sp>
      <p:sp>
        <p:nvSpPr>
          <p:cNvPr id="86" name="TextBox 85">
            <a:extLst>
              <a:ext uri="{FF2B5EF4-FFF2-40B4-BE49-F238E27FC236}">
                <a16:creationId xmlns:a16="http://schemas.microsoft.com/office/drawing/2014/main" id="{4B3A3E6B-A3F6-6EED-A662-BBFB9EDB03AB}"/>
              </a:ext>
            </a:extLst>
          </p:cNvPr>
          <p:cNvSpPr txBox="1"/>
          <p:nvPr/>
        </p:nvSpPr>
        <p:spPr>
          <a:xfrm>
            <a:off x="9550235" y="3927202"/>
            <a:ext cx="2727682" cy="369332"/>
          </a:xfrm>
          <a:prstGeom prst="rect">
            <a:avLst/>
          </a:prstGeom>
          <a:noFill/>
        </p:spPr>
        <p:txBody>
          <a:bodyPr wrap="square" rtlCol="0">
            <a:spAutoFit/>
          </a:bodyPr>
          <a:lstStyle/>
          <a:p>
            <a:r>
              <a:rPr lang="en-US" b="1" dirty="0">
                <a:cs typeface="Times New Roman" panose="02020603050405020304" pitchFamily="18" charset="0"/>
              </a:rPr>
              <a:t>Pre-Translation Cores</a:t>
            </a:r>
          </a:p>
        </p:txBody>
      </p:sp>
      <p:sp>
        <p:nvSpPr>
          <p:cNvPr id="83" name="Rectangle 82">
            <a:extLst>
              <a:ext uri="{FF2B5EF4-FFF2-40B4-BE49-F238E27FC236}">
                <a16:creationId xmlns:a16="http://schemas.microsoft.com/office/drawing/2014/main" id="{5E20AE98-7336-5368-E5B4-2CA454B3A515}"/>
              </a:ext>
            </a:extLst>
          </p:cNvPr>
          <p:cNvSpPr/>
          <p:nvPr/>
        </p:nvSpPr>
        <p:spPr>
          <a:xfrm>
            <a:off x="-4615" y="4315478"/>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E91EE368-9E93-BB0B-E22E-BB9E24498F99}"/>
              </a:ext>
            </a:extLst>
          </p:cNvPr>
          <p:cNvSpPr txBox="1"/>
          <p:nvPr/>
        </p:nvSpPr>
        <p:spPr>
          <a:xfrm>
            <a:off x="1228108" y="4293643"/>
            <a:ext cx="2094497" cy="369332"/>
          </a:xfrm>
          <a:prstGeom prst="rect">
            <a:avLst/>
          </a:prstGeom>
          <a:noFill/>
        </p:spPr>
        <p:txBody>
          <a:bodyPr wrap="square" rtlCol="0">
            <a:spAutoFit/>
          </a:bodyPr>
          <a:lstStyle/>
          <a:p>
            <a:endParaRPr lang="en-US" b="1" dirty="0"/>
          </a:p>
        </p:txBody>
      </p:sp>
      <p:sp>
        <p:nvSpPr>
          <p:cNvPr id="2" name="TextBox 1">
            <a:extLst>
              <a:ext uri="{FF2B5EF4-FFF2-40B4-BE49-F238E27FC236}">
                <a16:creationId xmlns:a16="http://schemas.microsoft.com/office/drawing/2014/main" id="{61E042E4-A134-2858-CA2F-5A7CA757C5A1}"/>
              </a:ext>
            </a:extLst>
          </p:cNvPr>
          <p:cNvSpPr txBox="1"/>
          <p:nvPr/>
        </p:nvSpPr>
        <p:spPr>
          <a:xfrm>
            <a:off x="-432486" y="2916195"/>
            <a:ext cx="184731" cy="369332"/>
          </a:xfrm>
          <a:prstGeom prst="rect">
            <a:avLst/>
          </a:prstGeom>
          <a:noFill/>
        </p:spPr>
        <p:txBody>
          <a:bodyPr wrap="none" rtlCol="0">
            <a:spAutoFit/>
          </a:bodyPr>
          <a:lstStyle/>
          <a:p>
            <a:endParaRPr lang="en-US" dirty="0"/>
          </a:p>
        </p:txBody>
      </p:sp>
      <p:sp>
        <p:nvSpPr>
          <p:cNvPr id="81" name="Title 1">
            <a:extLst>
              <a:ext uri="{FF2B5EF4-FFF2-40B4-BE49-F238E27FC236}">
                <a16:creationId xmlns:a16="http://schemas.microsoft.com/office/drawing/2014/main" id="{B42D5739-F5D2-F1BA-1AD5-1339280F0F53}"/>
              </a:ext>
            </a:extLst>
          </p:cNvPr>
          <p:cNvSpPr txBox="1">
            <a:spLocks/>
          </p:cNvSpPr>
          <p:nvPr/>
        </p:nvSpPr>
        <p:spPr>
          <a:xfrm>
            <a:off x="838200" y="0"/>
            <a:ext cx="110242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solidFill>
                <a:latin typeface="+mj-lt"/>
                <a:ea typeface="+mj-ea"/>
                <a:cs typeface="+mj-cs"/>
              </a:defRPr>
            </a:lvl1pPr>
          </a:lstStyle>
          <a:p>
            <a:r>
              <a:rPr lang="en-US">
                <a:latin typeface="+mn-lt"/>
              </a:rPr>
              <a:t>Key Idea: Pre-translation of page table walks</a:t>
            </a:r>
            <a:endParaRPr lang="en-US" dirty="0">
              <a:latin typeface="+mn-lt"/>
            </a:endParaRPr>
          </a:p>
        </p:txBody>
      </p:sp>
      <p:sp>
        <p:nvSpPr>
          <p:cNvPr id="7" name="TextBox 6">
            <a:extLst>
              <a:ext uri="{FF2B5EF4-FFF2-40B4-BE49-F238E27FC236}">
                <a16:creationId xmlns:a16="http://schemas.microsoft.com/office/drawing/2014/main" id="{308F0067-4FE9-9F12-E8E4-D6E675274424}"/>
              </a:ext>
            </a:extLst>
          </p:cNvPr>
          <p:cNvSpPr txBox="1"/>
          <p:nvPr/>
        </p:nvSpPr>
        <p:spPr>
          <a:xfrm>
            <a:off x="192155" y="4720858"/>
            <a:ext cx="3195879" cy="369332"/>
          </a:xfrm>
          <a:prstGeom prst="rect">
            <a:avLst/>
          </a:prstGeom>
          <a:noFill/>
        </p:spPr>
        <p:txBody>
          <a:bodyPr wrap="square" rtlCol="0">
            <a:spAutoFit/>
          </a:bodyPr>
          <a:lstStyle/>
          <a:p>
            <a:pPr algn="ctr"/>
            <a:r>
              <a:rPr lang="en-US" b="1" dirty="0"/>
              <a:t>Code for pre-translation cores</a:t>
            </a:r>
          </a:p>
        </p:txBody>
      </p:sp>
    </p:spTree>
    <p:custDataLst>
      <p:tags r:id="rId1"/>
    </p:custDataLst>
    <p:extLst>
      <p:ext uri="{BB962C8B-B14F-4D97-AF65-F5344CB8AC3E}">
        <p14:creationId xmlns:p14="http://schemas.microsoft.com/office/powerpoint/2010/main" val="31438810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0FE5ED-4F1A-5174-D61F-F4324B7BE04D}"/>
              </a:ext>
            </a:extLst>
          </p:cNvPr>
          <p:cNvSpPr txBox="1"/>
          <p:nvPr/>
        </p:nvSpPr>
        <p:spPr>
          <a:xfrm>
            <a:off x="551546" y="2801778"/>
            <a:ext cx="2209175" cy="369332"/>
          </a:xfrm>
          <a:prstGeom prst="rect">
            <a:avLst/>
          </a:prstGeom>
          <a:noFill/>
        </p:spPr>
        <p:txBody>
          <a:bodyPr wrap="square" rtlCol="0">
            <a:spAutoFit/>
          </a:bodyPr>
          <a:lstStyle/>
          <a:p>
            <a:pPr algn="ctr"/>
            <a:r>
              <a:rPr lang="en-US" b="1" dirty="0"/>
              <a:t>Code for main cores</a:t>
            </a:r>
          </a:p>
        </p:txBody>
      </p:sp>
      <p:sp>
        <p:nvSpPr>
          <p:cNvPr id="62" name="TextBox 61">
            <a:extLst>
              <a:ext uri="{FF2B5EF4-FFF2-40B4-BE49-F238E27FC236}">
                <a16:creationId xmlns:a16="http://schemas.microsoft.com/office/drawing/2014/main" id="{69DEE561-B443-7AD6-16D5-27A2E5A5CE03}"/>
              </a:ext>
            </a:extLst>
          </p:cNvPr>
          <p:cNvSpPr txBox="1"/>
          <p:nvPr/>
        </p:nvSpPr>
        <p:spPr>
          <a:xfrm>
            <a:off x="-11137" y="2118035"/>
            <a:ext cx="3638471" cy="4247317"/>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ourier New" panose="02070309020205020404" pitchFamily="49" charset="0"/>
              </a:rPr>
              <a:t>#pragma </a:t>
            </a:r>
            <a:r>
              <a:rPr lang="en-US" sz="1800" b="0" i="0" u="none" strike="noStrike" dirty="0" err="1">
                <a:solidFill>
                  <a:srgbClr val="000000"/>
                </a:solidFill>
                <a:effectLst/>
                <a:latin typeface="Courier New" panose="02070309020205020404" pitchFamily="49" charset="0"/>
              </a:rPr>
              <a:t>omp</a:t>
            </a:r>
            <a:r>
              <a:rPr lang="en-US" sz="1800" b="0" i="0" u="none" strike="noStrike" dirty="0">
                <a:solidFill>
                  <a:srgbClr val="000000"/>
                </a:solidFill>
                <a:effectLst/>
                <a:latin typeface="Courier New" panose="02070309020205020404" pitchFamily="49" charset="0"/>
              </a:rPr>
              <a:t> parallel for </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for(...)</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p>
          <a:p>
            <a:pPr rtl="0">
              <a:spcBef>
                <a:spcPts val="0"/>
              </a:spcBef>
              <a:spcAft>
                <a:spcPts val="0"/>
              </a:spcAft>
            </a:pPr>
            <a:r>
              <a:rPr lang="en-US" dirty="0">
                <a:solidFill>
                  <a:srgbClr val="000000"/>
                </a:solidFill>
                <a:latin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sum+=x</a:t>
            </a: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endParaRPr lang="en-US" dirty="0">
              <a:solidFill>
                <a:srgbClr val="000000"/>
              </a:solidFill>
              <a:latin typeface="Courier New" panose="02070309020205020404" pitchFamily="49" charset="0"/>
            </a:endParaRPr>
          </a:p>
          <a:p>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for(...)</a:t>
            </a:r>
            <a:endParaRPr lang="en-US" dirty="0"/>
          </a:p>
          <a:p>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a:t>
            </a: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p:txBody>
      </p:sp>
      <p:sp>
        <p:nvSpPr>
          <p:cNvPr id="102" name="Rectangle 101">
            <a:extLst>
              <a:ext uri="{FF2B5EF4-FFF2-40B4-BE49-F238E27FC236}">
                <a16:creationId xmlns:a16="http://schemas.microsoft.com/office/drawing/2014/main" id="{4DDAC56E-838D-22A5-89EF-BC3CEA5C6B58}"/>
              </a:ext>
            </a:extLst>
          </p:cNvPr>
          <p:cNvSpPr/>
          <p:nvPr/>
        </p:nvSpPr>
        <p:spPr>
          <a:xfrm>
            <a:off x="14282" y="3082693"/>
            <a:ext cx="3312108" cy="968078"/>
          </a:xfrm>
          <a:prstGeom prst="rect">
            <a:avLst/>
          </a:prstGeom>
          <a:solidFill>
            <a:srgbClr val="FFC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8BF7ED-D188-00EB-8448-00012F4CF74D}"/>
              </a:ext>
            </a:extLst>
          </p:cNvPr>
          <p:cNvSpPr/>
          <p:nvPr/>
        </p:nvSpPr>
        <p:spPr>
          <a:xfrm>
            <a:off x="-135" y="5006949"/>
            <a:ext cx="3324466" cy="818355"/>
          </a:xfrm>
          <a:prstGeom prst="rect">
            <a:avLst/>
          </a:prstGeom>
          <a:solidFill>
            <a:srgbClr val="548235">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1A3233C9-C61B-9B3E-F690-3A950D3AF6A2}"/>
              </a:ext>
            </a:extLst>
          </p:cNvPr>
          <p:cNvCxnSpPr>
            <a:cxnSpLocks/>
          </p:cNvCxnSpPr>
          <p:nvPr/>
        </p:nvCxnSpPr>
        <p:spPr>
          <a:xfrm>
            <a:off x="7610759" y="3692118"/>
            <a:ext cx="1400978" cy="2333518"/>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3" name="Rectangle 92">
            <a:extLst>
              <a:ext uri="{FF2B5EF4-FFF2-40B4-BE49-F238E27FC236}">
                <a16:creationId xmlns:a16="http://schemas.microsoft.com/office/drawing/2014/main" id="{25F1F073-1FB2-2F7D-1529-E515E283D2EB}"/>
              </a:ext>
            </a:extLst>
          </p:cNvPr>
          <p:cNvSpPr/>
          <p:nvPr/>
        </p:nvSpPr>
        <p:spPr>
          <a:xfrm>
            <a:off x="9061306" y="2118702"/>
            <a:ext cx="3102462" cy="1853194"/>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CFCFA168-29EA-F801-43D5-EDA130177061}"/>
              </a:ext>
            </a:extLst>
          </p:cNvPr>
          <p:cNvSpPr/>
          <p:nvPr/>
        </p:nvSpPr>
        <p:spPr>
          <a:xfrm>
            <a:off x="9049982" y="4216193"/>
            <a:ext cx="3095470" cy="1846029"/>
          </a:xfrm>
          <a:prstGeom prst="rect">
            <a:avLst/>
          </a:prstGeom>
          <a:solidFill>
            <a:srgbClr val="548235">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6785512" y="296468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4671026" y="478894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5517239" y="369817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4301660"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5177946"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4301660"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S1</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 name="矩形">
            <a:extLst>
              <a:ext uri="{FF2B5EF4-FFF2-40B4-BE49-F238E27FC236}">
                <a16:creationId xmlns:a16="http://schemas.microsoft.com/office/drawing/2014/main" id="{4C2843FE-74BB-1F21-BC44-A710A8973CAC}"/>
              </a:ext>
            </a:extLst>
          </p:cNvPr>
          <p:cNvSpPr/>
          <p:nvPr/>
        </p:nvSpPr>
        <p:spPr>
          <a:xfrm>
            <a:off x="5177946"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4664675" y="274554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4683724" y="348013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4480527" y="294039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5363164" y="293404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4664675" y="292769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4671025" y="294039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6403578" y="25773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1" name="矩形">
            <a:extLst>
              <a:ext uri="{FF2B5EF4-FFF2-40B4-BE49-F238E27FC236}">
                <a16:creationId xmlns:a16="http://schemas.microsoft.com/office/drawing/2014/main" id="{8C457A57-7DFD-30B8-36CD-EDECD3844001}"/>
              </a:ext>
            </a:extLst>
          </p:cNvPr>
          <p:cNvSpPr/>
          <p:nvPr/>
        </p:nvSpPr>
        <p:spPr>
          <a:xfrm>
            <a:off x="7282471" y="25724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6403578" y="33043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直线">
            <a:extLst>
              <a:ext uri="{FF2B5EF4-FFF2-40B4-BE49-F238E27FC236}">
                <a16:creationId xmlns:a16="http://schemas.microsoft.com/office/drawing/2014/main" id="{AB8AA74B-67A2-0856-4C5D-F87F2BE6D531}"/>
              </a:ext>
            </a:extLst>
          </p:cNvPr>
          <p:cNvSpPr/>
          <p:nvPr/>
        </p:nvSpPr>
        <p:spPr>
          <a:xfrm>
            <a:off x="6766593" y="276152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 name="直线">
            <a:extLst>
              <a:ext uri="{FF2B5EF4-FFF2-40B4-BE49-F238E27FC236}">
                <a16:creationId xmlns:a16="http://schemas.microsoft.com/office/drawing/2014/main" id="{61B15420-89EF-EA4F-E3B5-67FB833493F3}"/>
              </a:ext>
            </a:extLst>
          </p:cNvPr>
          <p:cNvSpPr/>
          <p:nvPr/>
        </p:nvSpPr>
        <p:spPr>
          <a:xfrm>
            <a:off x="6785642" y="349610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6582445" y="295636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7465082" y="295001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6766591" y="293315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5560011" y="275624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4295411"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5171697"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4295411"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5171697"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4658425" y="458077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4677475" y="531535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4474278" y="477561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5356914" y="476926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4658425" y="476291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6397327" y="44125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7282052" y="44133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6397327" y="514595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7282052" y="51587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6760341" y="459675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6779392" y="530085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6576195" y="479159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7458831" y="478524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6760341" y="477889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6766692" y="479159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5553760" y="532171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4474177" y="367698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7439583" y="368967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5560011" y="366428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2207021" y="3870195"/>
            <a:ext cx="2948305" cy="313186"/>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3822054" y="275913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3822054" y="532834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stCxn id="42" idx="2"/>
            <a:endCxn id="54" idx="1"/>
          </p:cNvCxnSpPr>
          <p:nvPr/>
        </p:nvCxnSpPr>
        <p:spPr>
          <a:xfrm rot="5400000" flipH="1">
            <a:off x="5559321" y="3622795"/>
            <a:ext cx="28732" cy="3785025"/>
          </a:xfrm>
          <a:prstGeom prst="bentConnector3">
            <a:avLst>
              <a:gd name="adj1" fmla="val -795629"/>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7275651" y="33054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a:stCxn id="21" idx="0"/>
            <a:endCxn id="54" idx="3"/>
          </p:cNvCxnSpPr>
          <p:nvPr/>
        </p:nvCxnSpPr>
        <p:spPr>
          <a:xfrm rot="16200000" flipV="1">
            <a:off x="5564009" y="669801"/>
            <a:ext cx="19774" cy="3785444"/>
          </a:xfrm>
          <a:prstGeom prst="bentConnector3">
            <a:avLst>
              <a:gd name="adj1" fmla="val 1156064"/>
            </a:avLst>
          </a:prstGeom>
          <a:noFill/>
          <a:ln w="19050" cap="flat" cmpd="sng">
            <a:solidFill>
              <a:srgbClr val="000000"/>
            </a:solidFill>
            <a:prstDash val="solid"/>
            <a:miter/>
            <a:headEnd type="triangle" w="med" len="med"/>
            <a:tailEnd type="triangle" w="med" len="med"/>
          </a:ln>
        </p:spPr>
      </p:cxnSp>
      <p:sp>
        <p:nvSpPr>
          <p:cNvPr id="64" name="Rectangle 63">
            <a:extLst>
              <a:ext uri="{FF2B5EF4-FFF2-40B4-BE49-F238E27FC236}">
                <a16:creationId xmlns:a16="http://schemas.microsoft.com/office/drawing/2014/main" id="{DD30962B-9E19-69E5-24F0-AD6D10BDA2EA}"/>
              </a:ext>
            </a:extLst>
          </p:cNvPr>
          <p:cNvSpPr/>
          <p:nvPr/>
        </p:nvSpPr>
        <p:spPr>
          <a:xfrm>
            <a:off x="-1196" y="2406435"/>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E07164-DD4F-A209-4CE3-C45BB0F6F20B}"/>
              </a:ext>
            </a:extLst>
          </p:cNvPr>
          <p:cNvSpPr/>
          <p:nvPr/>
        </p:nvSpPr>
        <p:spPr>
          <a:xfrm>
            <a:off x="10844579" y="2452310"/>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36E3A24-A8BA-FCD5-C892-42ABDD1CD063}"/>
              </a:ext>
            </a:extLst>
          </p:cNvPr>
          <p:cNvSpPr/>
          <p:nvPr/>
        </p:nvSpPr>
        <p:spPr>
          <a:xfrm>
            <a:off x="9187532" y="2154608"/>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2FF2C9-EB3F-81FE-B369-898166C6A388}"/>
              </a:ext>
            </a:extLst>
          </p:cNvPr>
          <p:cNvSpPr/>
          <p:nvPr/>
        </p:nvSpPr>
        <p:spPr>
          <a:xfrm>
            <a:off x="9187532" y="2435979"/>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2007D99-8EEF-D44D-85AD-61DCD44C365B}"/>
              </a:ext>
            </a:extLst>
          </p:cNvPr>
          <p:cNvSpPr txBox="1"/>
          <p:nvPr/>
        </p:nvSpPr>
        <p:spPr>
          <a:xfrm>
            <a:off x="9356838" y="2110628"/>
            <a:ext cx="968328"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9" name="Straight Arrow Connector 58">
            <a:extLst>
              <a:ext uri="{FF2B5EF4-FFF2-40B4-BE49-F238E27FC236}">
                <a16:creationId xmlns:a16="http://schemas.microsoft.com/office/drawing/2014/main" id="{C98D5873-17FB-D3F7-E14A-B1B2271CF104}"/>
              </a:ext>
            </a:extLst>
          </p:cNvPr>
          <p:cNvCxnSpPr>
            <a:cxnSpLocks/>
          </p:cNvCxnSpPr>
          <p:nvPr/>
        </p:nvCxnSpPr>
        <p:spPr>
          <a:xfrm>
            <a:off x="9780675" y="2850814"/>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F21985C6-5814-BA93-C05F-7C550BB6EC80}"/>
              </a:ext>
            </a:extLst>
          </p:cNvPr>
          <p:cNvSpPr/>
          <p:nvPr/>
        </p:nvSpPr>
        <p:spPr>
          <a:xfrm>
            <a:off x="9187532" y="312051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6E5EC8C-1370-47E2-3FE8-8037A28A4B76}"/>
              </a:ext>
            </a:extLst>
          </p:cNvPr>
          <p:cNvSpPr txBox="1"/>
          <p:nvPr/>
        </p:nvSpPr>
        <p:spPr>
          <a:xfrm>
            <a:off x="9443720" y="345773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66" name="Rounded Rectangle 65">
            <a:extLst>
              <a:ext uri="{FF2B5EF4-FFF2-40B4-BE49-F238E27FC236}">
                <a16:creationId xmlns:a16="http://schemas.microsoft.com/office/drawing/2014/main" id="{BB352736-601F-6CB0-BB45-587B2CFB7A23}"/>
              </a:ext>
            </a:extLst>
          </p:cNvPr>
          <p:cNvSpPr/>
          <p:nvPr/>
        </p:nvSpPr>
        <p:spPr>
          <a:xfrm>
            <a:off x="9302692" y="3422486"/>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91C78003-D8CC-D4AE-52B0-6FE53CED6876}"/>
              </a:ext>
            </a:extLst>
          </p:cNvPr>
          <p:cNvSpPr txBox="1"/>
          <p:nvPr/>
        </p:nvSpPr>
        <p:spPr>
          <a:xfrm>
            <a:off x="9249175" y="2497575"/>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68" name="TextBox 67">
            <a:extLst>
              <a:ext uri="{FF2B5EF4-FFF2-40B4-BE49-F238E27FC236}">
                <a16:creationId xmlns:a16="http://schemas.microsoft.com/office/drawing/2014/main" id="{8CAAB3A2-AB8F-4E54-2EDB-5936C870334B}"/>
              </a:ext>
            </a:extLst>
          </p:cNvPr>
          <p:cNvSpPr txBox="1"/>
          <p:nvPr/>
        </p:nvSpPr>
        <p:spPr>
          <a:xfrm>
            <a:off x="9264569" y="3124660"/>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69" name="TextBox 68">
            <a:extLst>
              <a:ext uri="{FF2B5EF4-FFF2-40B4-BE49-F238E27FC236}">
                <a16:creationId xmlns:a16="http://schemas.microsoft.com/office/drawing/2014/main" id="{0D26CB83-E390-4004-4FAA-BCC72CDE4087}"/>
              </a:ext>
            </a:extLst>
          </p:cNvPr>
          <p:cNvSpPr txBox="1"/>
          <p:nvPr/>
        </p:nvSpPr>
        <p:spPr>
          <a:xfrm>
            <a:off x="10458924" y="2705845"/>
            <a:ext cx="280896"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70" name="Rectangle 69">
            <a:extLst>
              <a:ext uri="{FF2B5EF4-FFF2-40B4-BE49-F238E27FC236}">
                <a16:creationId xmlns:a16="http://schemas.microsoft.com/office/drawing/2014/main" id="{5C352B84-CD35-2223-9A3E-1A34299C0E84}"/>
              </a:ext>
            </a:extLst>
          </p:cNvPr>
          <p:cNvSpPr/>
          <p:nvPr/>
        </p:nvSpPr>
        <p:spPr>
          <a:xfrm>
            <a:off x="10838462" y="2153357"/>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ACA38A0-E709-2BE3-64AB-AC5641105961}"/>
              </a:ext>
            </a:extLst>
          </p:cNvPr>
          <p:cNvSpPr txBox="1"/>
          <p:nvPr/>
        </p:nvSpPr>
        <p:spPr>
          <a:xfrm>
            <a:off x="10924844" y="2118032"/>
            <a:ext cx="1248071" cy="369332"/>
          </a:xfrm>
          <a:prstGeom prst="rect">
            <a:avLst/>
          </a:prstGeom>
          <a:noFill/>
        </p:spPr>
        <p:txBody>
          <a:bodyPr wrap="square" rtlCol="0">
            <a:spAutoFit/>
          </a:bodyPr>
          <a:lstStyle/>
          <a:p>
            <a:r>
              <a:rPr lang="en-US" b="1" dirty="0">
                <a:cs typeface="Times New Roman" panose="02020603050405020304" pitchFamily="18" charset="0"/>
              </a:rPr>
              <a:t>Vault 29</a:t>
            </a:r>
          </a:p>
        </p:txBody>
      </p:sp>
      <p:cxnSp>
        <p:nvCxnSpPr>
          <p:cNvPr id="72" name="Straight Arrow Connector 71">
            <a:extLst>
              <a:ext uri="{FF2B5EF4-FFF2-40B4-BE49-F238E27FC236}">
                <a16:creationId xmlns:a16="http://schemas.microsoft.com/office/drawing/2014/main" id="{9887AD6F-7F64-0996-7741-C4124238C43F}"/>
              </a:ext>
            </a:extLst>
          </p:cNvPr>
          <p:cNvCxnSpPr>
            <a:cxnSpLocks/>
          </p:cNvCxnSpPr>
          <p:nvPr/>
        </p:nvCxnSpPr>
        <p:spPr>
          <a:xfrm>
            <a:off x="11431605" y="2849563"/>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1294C6CC-2BFA-C109-4B61-55A1D0D101CF}"/>
              </a:ext>
            </a:extLst>
          </p:cNvPr>
          <p:cNvSpPr/>
          <p:nvPr/>
        </p:nvSpPr>
        <p:spPr>
          <a:xfrm>
            <a:off x="10838462" y="311926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E0458FE2-E8C9-0281-C88B-DA1521C18423}"/>
              </a:ext>
            </a:extLst>
          </p:cNvPr>
          <p:cNvSpPr txBox="1"/>
          <p:nvPr/>
        </p:nvSpPr>
        <p:spPr>
          <a:xfrm>
            <a:off x="11067202" y="3468313"/>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29</a:t>
            </a:r>
          </a:p>
        </p:txBody>
      </p:sp>
      <p:sp>
        <p:nvSpPr>
          <p:cNvPr id="75" name="Rounded Rectangle 74">
            <a:extLst>
              <a:ext uri="{FF2B5EF4-FFF2-40B4-BE49-F238E27FC236}">
                <a16:creationId xmlns:a16="http://schemas.microsoft.com/office/drawing/2014/main" id="{C877644B-F90A-D337-E1CB-C851975BBAE9}"/>
              </a:ext>
            </a:extLst>
          </p:cNvPr>
          <p:cNvSpPr/>
          <p:nvPr/>
        </p:nvSpPr>
        <p:spPr>
          <a:xfrm>
            <a:off x="10953622" y="342123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089A6C11-8026-8EF1-8AE1-EAE8B55B7304}"/>
              </a:ext>
            </a:extLst>
          </p:cNvPr>
          <p:cNvSpPr txBox="1"/>
          <p:nvPr/>
        </p:nvSpPr>
        <p:spPr>
          <a:xfrm>
            <a:off x="10897380" y="2505836"/>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77" name="TextBox 76">
            <a:extLst>
              <a:ext uri="{FF2B5EF4-FFF2-40B4-BE49-F238E27FC236}">
                <a16:creationId xmlns:a16="http://schemas.microsoft.com/office/drawing/2014/main" id="{9F1F2F1F-F532-E0B1-07F9-7C3AFBA0934E}"/>
              </a:ext>
            </a:extLst>
          </p:cNvPr>
          <p:cNvSpPr txBox="1"/>
          <p:nvPr/>
        </p:nvSpPr>
        <p:spPr>
          <a:xfrm>
            <a:off x="10914076" y="3133194"/>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cxnSp>
        <p:nvCxnSpPr>
          <p:cNvPr id="84" name="Straight Connector 83">
            <a:extLst>
              <a:ext uri="{FF2B5EF4-FFF2-40B4-BE49-F238E27FC236}">
                <a16:creationId xmlns:a16="http://schemas.microsoft.com/office/drawing/2014/main" id="{D18CE8E5-BB7E-94F0-473C-5CB43845FFCA}"/>
              </a:ext>
            </a:extLst>
          </p:cNvPr>
          <p:cNvCxnSpPr>
            <a:cxnSpLocks/>
          </p:cNvCxnSpPr>
          <p:nvPr/>
        </p:nvCxnSpPr>
        <p:spPr>
          <a:xfrm flipV="1">
            <a:off x="7623730" y="2135282"/>
            <a:ext cx="1371344" cy="1176676"/>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E1A6762B-5130-9FE1-CA41-3C72DCBF4D31}"/>
              </a:ext>
            </a:extLst>
          </p:cNvPr>
          <p:cNvSpPr/>
          <p:nvPr/>
        </p:nvSpPr>
        <p:spPr>
          <a:xfrm>
            <a:off x="5393775" y="429033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5845873-8647-F69D-3231-8974DE6694F1}"/>
              </a:ext>
            </a:extLst>
          </p:cNvPr>
          <p:cNvSpPr/>
          <p:nvPr/>
        </p:nvSpPr>
        <p:spPr>
          <a:xfrm>
            <a:off x="7502683" y="3182285"/>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D67851D-D6DD-E72D-21BA-8336CCDAA626}"/>
              </a:ext>
            </a:extLst>
          </p:cNvPr>
          <p:cNvSpPr/>
          <p:nvPr/>
        </p:nvSpPr>
        <p:spPr>
          <a:xfrm>
            <a:off x="4513866" y="429572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011724E-0E18-79EF-5D68-002B5D2C94C5}"/>
              </a:ext>
            </a:extLst>
          </p:cNvPr>
          <p:cNvSpPr/>
          <p:nvPr/>
        </p:nvSpPr>
        <p:spPr>
          <a:xfrm>
            <a:off x="6618335" y="4293643"/>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613ED61-F53C-75C5-3E31-A9B7702FFC85}"/>
              </a:ext>
            </a:extLst>
          </p:cNvPr>
          <p:cNvSpPr/>
          <p:nvPr/>
        </p:nvSpPr>
        <p:spPr>
          <a:xfrm>
            <a:off x="4513124" y="506300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03C9CF9-DC52-804B-0AD2-A6F3C227C68F}"/>
              </a:ext>
            </a:extLst>
          </p:cNvPr>
          <p:cNvSpPr/>
          <p:nvPr/>
        </p:nvSpPr>
        <p:spPr>
          <a:xfrm>
            <a:off x="7510243" y="509384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50E9E23-8BC2-84AC-CDA0-3490DA7A3012}"/>
              </a:ext>
            </a:extLst>
          </p:cNvPr>
          <p:cNvSpPr/>
          <p:nvPr/>
        </p:nvSpPr>
        <p:spPr>
          <a:xfrm>
            <a:off x="4513123" y="247785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044EEED-201D-9E4B-608A-6F04D2EC9D3F}"/>
              </a:ext>
            </a:extLst>
          </p:cNvPr>
          <p:cNvSpPr/>
          <p:nvPr/>
        </p:nvSpPr>
        <p:spPr>
          <a:xfrm>
            <a:off x="6646051" y="322618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BE21035-F27C-24BB-8A92-7004C91B6281}"/>
              </a:ext>
            </a:extLst>
          </p:cNvPr>
          <p:cNvSpPr/>
          <p:nvPr/>
        </p:nvSpPr>
        <p:spPr>
          <a:xfrm>
            <a:off x="7515942" y="430804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8A6EF96E-8018-D4C9-CCA5-FFEC1EFD4CEC}"/>
              </a:ext>
            </a:extLst>
          </p:cNvPr>
          <p:cNvSpPr/>
          <p:nvPr/>
        </p:nvSpPr>
        <p:spPr>
          <a:xfrm>
            <a:off x="7439583" y="246347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5DB44A-A41C-B6EE-6F23-0A442B3EF7CA}"/>
              </a:ext>
            </a:extLst>
          </p:cNvPr>
          <p:cNvSpPr/>
          <p:nvPr/>
        </p:nvSpPr>
        <p:spPr>
          <a:xfrm>
            <a:off x="5391777" y="507259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DC25A7B-54A4-F198-5B2A-28209CF2419A}"/>
              </a:ext>
            </a:extLst>
          </p:cNvPr>
          <p:cNvSpPr/>
          <p:nvPr/>
        </p:nvSpPr>
        <p:spPr>
          <a:xfrm>
            <a:off x="4478415" y="321393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3DEC342-5A44-05C9-9E73-18402695AF00}"/>
              </a:ext>
            </a:extLst>
          </p:cNvPr>
          <p:cNvSpPr/>
          <p:nvPr/>
        </p:nvSpPr>
        <p:spPr>
          <a:xfrm>
            <a:off x="6576291" y="506814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80A8317-5F6B-8D66-511F-FD30326BC398}"/>
              </a:ext>
            </a:extLst>
          </p:cNvPr>
          <p:cNvSpPr/>
          <p:nvPr/>
        </p:nvSpPr>
        <p:spPr>
          <a:xfrm>
            <a:off x="6623888" y="2482057"/>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2DA7AD7-9A3D-701D-1E84-88BE1DEE454F}"/>
              </a:ext>
            </a:extLst>
          </p:cNvPr>
          <p:cNvSpPr/>
          <p:nvPr/>
        </p:nvSpPr>
        <p:spPr>
          <a:xfrm>
            <a:off x="5407245" y="321115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33FE5A8-B4C9-DC14-8951-1CC7DDB39738}"/>
              </a:ext>
            </a:extLst>
          </p:cNvPr>
          <p:cNvSpPr/>
          <p:nvPr/>
        </p:nvSpPr>
        <p:spPr>
          <a:xfrm>
            <a:off x="5393775" y="247542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DA5B2C40-4491-79D6-FFC4-26BCA5B32263}"/>
              </a:ext>
            </a:extLst>
          </p:cNvPr>
          <p:cNvSpPr/>
          <p:nvPr/>
        </p:nvSpPr>
        <p:spPr>
          <a:xfrm>
            <a:off x="10790306" y="3378733"/>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5C8B284A-3AD7-133B-AB3F-670E4F0E1019}"/>
              </a:ext>
            </a:extLst>
          </p:cNvPr>
          <p:cNvSpPr/>
          <p:nvPr/>
        </p:nvSpPr>
        <p:spPr>
          <a:xfrm>
            <a:off x="10844579" y="4586033"/>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D5A9CF4-F6D9-0834-36B8-9728CF1284E6}"/>
              </a:ext>
            </a:extLst>
          </p:cNvPr>
          <p:cNvSpPr/>
          <p:nvPr/>
        </p:nvSpPr>
        <p:spPr>
          <a:xfrm>
            <a:off x="9187532" y="425175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CFF5982-97CD-B610-0DE5-A5CFEA041440}"/>
              </a:ext>
            </a:extLst>
          </p:cNvPr>
          <p:cNvSpPr/>
          <p:nvPr/>
        </p:nvSpPr>
        <p:spPr>
          <a:xfrm>
            <a:off x="9187532" y="4533126"/>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5EB6D5D2-22A8-E252-B574-80188C041080}"/>
              </a:ext>
            </a:extLst>
          </p:cNvPr>
          <p:cNvSpPr txBox="1"/>
          <p:nvPr/>
        </p:nvSpPr>
        <p:spPr>
          <a:xfrm>
            <a:off x="9278781" y="4207775"/>
            <a:ext cx="1138992" cy="369332"/>
          </a:xfrm>
          <a:prstGeom prst="rect">
            <a:avLst/>
          </a:prstGeom>
          <a:noFill/>
        </p:spPr>
        <p:txBody>
          <a:bodyPr wrap="square" rtlCol="0">
            <a:spAutoFit/>
          </a:bodyPr>
          <a:lstStyle/>
          <a:p>
            <a:r>
              <a:rPr lang="en-US" b="1" dirty="0">
                <a:cs typeface="Times New Roman" panose="02020603050405020304" pitchFamily="18" charset="0"/>
              </a:rPr>
              <a:t>Vault 30</a:t>
            </a:r>
          </a:p>
        </p:txBody>
      </p:sp>
      <p:cxnSp>
        <p:nvCxnSpPr>
          <p:cNvPr id="168" name="Straight Arrow Connector 167">
            <a:extLst>
              <a:ext uri="{FF2B5EF4-FFF2-40B4-BE49-F238E27FC236}">
                <a16:creationId xmlns:a16="http://schemas.microsoft.com/office/drawing/2014/main" id="{A100A78E-A326-C40D-9646-09F65197CB51}"/>
              </a:ext>
            </a:extLst>
          </p:cNvPr>
          <p:cNvCxnSpPr>
            <a:cxnSpLocks/>
          </p:cNvCxnSpPr>
          <p:nvPr/>
        </p:nvCxnSpPr>
        <p:spPr>
          <a:xfrm>
            <a:off x="9730036" y="4947472"/>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69" name="Rectangle 168">
            <a:extLst>
              <a:ext uri="{FF2B5EF4-FFF2-40B4-BE49-F238E27FC236}">
                <a16:creationId xmlns:a16="http://schemas.microsoft.com/office/drawing/2014/main" id="{FBD09B62-5775-A182-EEF6-67B795632BAB}"/>
              </a:ext>
            </a:extLst>
          </p:cNvPr>
          <p:cNvSpPr/>
          <p:nvPr/>
        </p:nvSpPr>
        <p:spPr>
          <a:xfrm>
            <a:off x="9170836" y="522211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0687E76F-CE6F-CA8F-F138-DFFAC33DDA07}"/>
              </a:ext>
            </a:extLst>
          </p:cNvPr>
          <p:cNvSpPr txBox="1"/>
          <p:nvPr/>
        </p:nvSpPr>
        <p:spPr>
          <a:xfrm>
            <a:off x="9427024" y="5559329"/>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30</a:t>
            </a:r>
          </a:p>
        </p:txBody>
      </p:sp>
      <p:sp>
        <p:nvSpPr>
          <p:cNvPr id="171" name="Rounded Rectangle 170">
            <a:extLst>
              <a:ext uri="{FF2B5EF4-FFF2-40B4-BE49-F238E27FC236}">
                <a16:creationId xmlns:a16="http://schemas.microsoft.com/office/drawing/2014/main" id="{11E730A6-CA73-FFED-9B52-02DC534B76D4}"/>
              </a:ext>
            </a:extLst>
          </p:cNvPr>
          <p:cNvSpPr/>
          <p:nvPr/>
        </p:nvSpPr>
        <p:spPr>
          <a:xfrm>
            <a:off x="9307596" y="552408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E08F9227-6655-2ADD-A851-8C666BC862A8}"/>
              </a:ext>
            </a:extLst>
          </p:cNvPr>
          <p:cNvSpPr txBox="1"/>
          <p:nvPr/>
        </p:nvSpPr>
        <p:spPr>
          <a:xfrm>
            <a:off x="9249175" y="459472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73" name="TextBox 172">
            <a:extLst>
              <a:ext uri="{FF2B5EF4-FFF2-40B4-BE49-F238E27FC236}">
                <a16:creationId xmlns:a16="http://schemas.microsoft.com/office/drawing/2014/main" id="{CFB49E88-27D8-60A1-5FA5-3368A1C6D827}"/>
              </a:ext>
            </a:extLst>
          </p:cNvPr>
          <p:cNvSpPr txBox="1"/>
          <p:nvPr/>
        </p:nvSpPr>
        <p:spPr>
          <a:xfrm>
            <a:off x="9247873" y="5226259"/>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5" name="Rectangle 174">
            <a:extLst>
              <a:ext uri="{FF2B5EF4-FFF2-40B4-BE49-F238E27FC236}">
                <a16:creationId xmlns:a16="http://schemas.microsoft.com/office/drawing/2014/main" id="{E2CD030F-E570-A28E-15A1-CA78F04BC6ED}"/>
              </a:ext>
            </a:extLst>
          </p:cNvPr>
          <p:cNvSpPr/>
          <p:nvPr/>
        </p:nvSpPr>
        <p:spPr>
          <a:xfrm>
            <a:off x="10838462" y="4287080"/>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6A9DC7DC-E796-BFFE-372A-1B71236E3D7D}"/>
              </a:ext>
            </a:extLst>
          </p:cNvPr>
          <p:cNvSpPr txBox="1"/>
          <p:nvPr/>
        </p:nvSpPr>
        <p:spPr>
          <a:xfrm>
            <a:off x="10924844" y="4251755"/>
            <a:ext cx="1248071"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177" name="Straight Arrow Connector 176">
            <a:extLst>
              <a:ext uri="{FF2B5EF4-FFF2-40B4-BE49-F238E27FC236}">
                <a16:creationId xmlns:a16="http://schemas.microsoft.com/office/drawing/2014/main" id="{8946C47D-F973-F171-FF29-657ADD4276F5}"/>
              </a:ext>
            </a:extLst>
          </p:cNvPr>
          <p:cNvCxnSpPr>
            <a:cxnSpLocks/>
          </p:cNvCxnSpPr>
          <p:nvPr/>
        </p:nvCxnSpPr>
        <p:spPr>
          <a:xfrm>
            <a:off x="11380966" y="4982797"/>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8" name="Rectangle 177">
            <a:extLst>
              <a:ext uri="{FF2B5EF4-FFF2-40B4-BE49-F238E27FC236}">
                <a16:creationId xmlns:a16="http://schemas.microsoft.com/office/drawing/2014/main" id="{270FE841-B4ED-6482-B190-2F8B9CB8D153}"/>
              </a:ext>
            </a:extLst>
          </p:cNvPr>
          <p:cNvSpPr/>
          <p:nvPr/>
        </p:nvSpPr>
        <p:spPr>
          <a:xfrm>
            <a:off x="10821766" y="5243039"/>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8449977D-2789-1AB6-E213-B691FA9BC8F8}"/>
              </a:ext>
            </a:extLst>
          </p:cNvPr>
          <p:cNvSpPr txBox="1"/>
          <p:nvPr/>
        </p:nvSpPr>
        <p:spPr>
          <a:xfrm>
            <a:off x="11050506" y="558308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180" name="Rounded Rectangle 179">
            <a:extLst>
              <a:ext uri="{FF2B5EF4-FFF2-40B4-BE49-F238E27FC236}">
                <a16:creationId xmlns:a16="http://schemas.microsoft.com/office/drawing/2014/main" id="{4F8907A3-918F-01D1-F829-4927DBA85EEF}"/>
              </a:ext>
            </a:extLst>
          </p:cNvPr>
          <p:cNvSpPr/>
          <p:nvPr/>
        </p:nvSpPr>
        <p:spPr>
          <a:xfrm>
            <a:off x="10936926" y="5559410"/>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3ADA6EB4-6F90-7388-FCB8-313FB0E630BE}"/>
              </a:ext>
            </a:extLst>
          </p:cNvPr>
          <p:cNvSpPr txBox="1"/>
          <p:nvPr/>
        </p:nvSpPr>
        <p:spPr>
          <a:xfrm>
            <a:off x="10924844" y="462980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82" name="TextBox 181">
            <a:extLst>
              <a:ext uri="{FF2B5EF4-FFF2-40B4-BE49-F238E27FC236}">
                <a16:creationId xmlns:a16="http://schemas.microsoft.com/office/drawing/2014/main" id="{160C58A2-44A2-DE5D-98BB-9C3CAA0BE102}"/>
              </a:ext>
            </a:extLst>
          </p:cNvPr>
          <p:cNvSpPr txBox="1"/>
          <p:nvPr/>
        </p:nvSpPr>
        <p:spPr>
          <a:xfrm>
            <a:off x="10897380" y="5258473"/>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91" name="Rectangle 190">
            <a:extLst>
              <a:ext uri="{FF2B5EF4-FFF2-40B4-BE49-F238E27FC236}">
                <a16:creationId xmlns:a16="http://schemas.microsoft.com/office/drawing/2014/main" id="{22FDF270-1FEF-996C-55ED-65331DAB6D9C}"/>
              </a:ext>
            </a:extLst>
          </p:cNvPr>
          <p:cNvSpPr/>
          <p:nvPr/>
        </p:nvSpPr>
        <p:spPr>
          <a:xfrm>
            <a:off x="9049981" y="2121961"/>
            <a:ext cx="3103911" cy="3940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87D413B2-92E0-D993-5665-E6F87BE1E1F0}"/>
              </a:ext>
            </a:extLst>
          </p:cNvPr>
          <p:cNvSpPr/>
          <p:nvPr/>
        </p:nvSpPr>
        <p:spPr>
          <a:xfrm>
            <a:off x="9140544" y="3398396"/>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3862BC9D-0EEF-D2E6-86B9-68FBC836CC2E}"/>
              </a:ext>
            </a:extLst>
          </p:cNvPr>
          <p:cNvSpPr txBox="1"/>
          <p:nvPr/>
        </p:nvSpPr>
        <p:spPr>
          <a:xfrm>
            <a:off x="9973143" y="1833224"/>
            <a:ext cx="1533354" cy="369332"/>
          </a:xfrm>
          <a:prstGeom prst="rect">
            <a:avLst/>
          </a:prstGeom>
          <a:noFill/>
        </p:spPr>
        <p:txBody>
          <a:bodyPr wrap="square" rtlCol="0">
            <a:spAutoFit/>
          </a:bodyPr>
          <a:lstStyle/>
          <a:p>
            <a:r>
              <a:rPr lang="en-US" b="1" dirty="0">
                <a:cs typeface="Times New Roman" panose="02020603050405020304" pitchFamily="18" charset="0"/>
              </a:rPr>
              <a:t>Main Cores</a:t>
            </a:r>
          </a:p>
        </p:txBody>
      </p:sp>
      <p:sp>
        <p:nvSpPr>
          <p:cNvPr id="86" name="TextBox 85">
            <a:extLst>
              <a:ext uri="{FF2B5EF4-FFF2-40B4-BE49-F238E27FC236}">
                <a16:creationId xmlns:a16="http://schemas.microsoft.com/office/drawing/2014/main" id="{4B3A3E6B-A3F6-6EED-A662-BBFB9EDB03AB}"/>
              </a:ext>
            </a:extLst>
          </p:cNvPr>
          <p:cNvSpPr txBox="1"/>
          <p:nvPr/>
        </p:nvSpPr>
        <p:spPr>
          <a:xfrm>
            <a:off x="9550235" y="3927202"/>
            <a:ext cx="2727682" cy="369332"/>
          </a:xfrm>
          <a:prstGeom prst="rect">
            <a:avLst/>
          </a:prstGeom>
          <a:noFill/>
        </p:spPr>
        <p:txBody>
          <a:bodyPr wrap="square" rtlCol="0">
            <a:spAutoFit/>
          </a:bodyPr>
          <a:lstStyle/>
          <a:p>
            <a:r>
              <a:rPr lang="en-US" b="1" dirty="0">
                <a:cs typeface="Times New Roman" panose="02020603050405020304" pitchFamily="18" charset="0"/>
              </a:rPr>
              <a:t>Pre-Translation Cores</a:t>
            </a:r>
          </a:p>
        </p:txBody>
      </p:sp>
      <p:sp>
        <p:nvSpPr>
          <p:cNvPr id="83" name="Rectangle 82">
            <a:extLst>
              <a:ext uri="{FF2B5EF4-FFF2-40B4-BE49-F238E27FC236}">
                <a16:creationId xmlns:a16="http://schemas.microsoft.com/office/drawing/2014/main" id="{5E20AE98-7336-5368-E5B4-2CA454B3A515}"/>
              </a:ext>
            </a:extLst>
          </p:cNvPr>
          <p:cNvSpPr/>
          <p:nvPr/>
        </p:nvSpPr>
        <p:spPr>
          <a:xfrm>
            <a:off x="-4615" y="4315478"/>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4D16277-0642-89BD-A7F3-A8FA652FF37F}"/>
              </a:ext>
            </a:extLst>
          </p:cNvPr>
          <p:cNvSpPr/>
          <p:nvPr/>
        </p:nvSpPr>
        <p:spPr>
          <a:xfrm>
            <a:off x="0" y="1204602"/>
            <a:ext cx="2057400" cy="400239"/>
          </a:xfrm>
          <a:prstGeom prst="rect">
            <a:avLst/>
          </a:prstGeom>
          <a:solidFill>
            <a:srgbClr val="C00000">
              <a:alpha val="3215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Step 1</a:t>
            </a:r>
          </a:p>
        </p:txBody>
      </p:sp>
      <p:sp>
        <p:nvSpPr>
          <p:cNvPr id="94" name="TextBox 93">
            <a:extLst>
              <a:ext uri="{FF2B5EF4-FFF2-40B4-BE49-F238E27FC236}">
                <a16:creationId xmlns:a16="http://schemas.microsoft.com/office/drawing/2014/main" id="{E91EE368-9E93-BB0B-E22E-BB9E24498F99}"/>
              </a:ext>
            </a:extLst>
          </p:cNvPr>
          <p:cNvSpPr txBox="1"/>
          <p:nvPr/>
        </p:nvSpPr>
        <p:spPr>
          <a:xfrm>
            <a:off x="1228108" y="4293643"/>
            <a:ext cx="2094497" cy="369332"/>
          </a:xfrm>
          <a:prstGeom prst="rect">
            <a:avLst/>
          </a:prstGeom>
          <a:noFill/>
        </p:spPr>
        <p:txBody>
          <a:bodyPr wrap="square" rtlCol="0">
            <a:spAutoFit/>
          </a:bodyPr>
          <a:lstStyle/>
          <a:p>
            <a:endParaRPr lang="en-US" b="1" dirty="0"/>
          </a:p>
        </p:txBody>
      </p:sp>
      <p:cxnSp>
        <p:nvCxnSpPr>
          <p:cNvPr id="115" name="Straight Arrow Connector 114">
            <a:extLst>
              <a:ext uri="{FF2B5EF4-FFF2-40B4-BE49-F238E27FC236}">
                <a16:creationId xmlns:a16="http://schemas.microsoft.com/office/drawing/2014/main" id="{87DD1D71-35F3-99C4-A5E8-027B176BCB80}"/>
              </a:ext>
            </a:extLst>
          </p:cNvPr>
          <p:cNvCxnSpPr>
            <a:cxnSpLocks/>
          </p:cNvCxnSpPr>
          <p:nvPr/>
        </p:nvCxnSpPr>
        <p:spPr>
          <a:xfrm>
            <a:off x="0" y="1693937"/>
            <a:ext cx="4513123" cy="0"/>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389EB8A7-80EB-3289-A36A-567B2148A658}"/>
              </a:ext>
            </a:extLst>
          </p:cNvPr>
          <p:cNvSpPr txBox="1"/>
          <p:nvPr/>
        </p:nvSpPr>
        <p:spPr>
          <a:xfrm>
            <a:off x="4566391" y="1419131"/>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2" name="TextBox 1">
            <a:extLst>
              <a:ext uri="{FF2B5EF4-FFF2-40B4-BE49-F238E27FC236}">
                <a16:creationId xmlns:a16="http://schemas.microsoft.com/office/drawing/2014/main" id="{61E042E4-A134-2858-CA2F-5A7CA757C5A1}"/>
              </a:ext>
            </a:extLst>
          </p:cNvPr>
          <p:cNvSpPr txBox="1"/>
          <p:nvPr/>
        </p:nvSpPr>
        <p:spPr>
          <a:xfrm>
            <a:off x="-432486" y="2916195"/>
            <a:ext cx="184731" cy="369332"/>
          </a:xfrm>
          <a:prstGeom prst="rect">
            <a:avLst/>
          </a:prstGeom>
          <a:noFill/>
        </p:spPr>
        <p:txBody>
          <a:bodyPr wrap="none" rtlCol="0">
            <a:spAutoFit/>
          </a:bodyPr>
          <a:lstStyle/>
          <a:p>
            <a:endParaRPr lang="en-US" dirty="0"/>
          </a:p>
        </p:txBody>
      </p:sp>
      <p:sp>
        <p:nvSpPr>
          <p:cNvPr id="82" name="Title 1">
            <a:extLst>
              <a:ext uri="{FF2B5EF4-FFF2-40B4-BE49-F238E27FC236}">
                <a16:creationId xmlns:a16="http://schemas.microsoft.com/office/drawing/2014/main" id="{B72352F5-F47D-0075-E9F8-82A9372F29A8}"/>
              </a:ext>
            </a:extLst>
          </p:cNvPr>
          <p:cNvSpPr txBox="1">
            <a:spLocks/>
          </p:cNvSpPr>
          <p:nvPr/>
        </p:nvSpPr>
        <p:spPr>
          <a:xfrm>
            <a:off x="838200" y="0"/>
            <a:ext cx="110242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solidFill>
                <a:latin typeface="+mj-lt"/>
                <a:ea typeface="+mj-ea"/>
                <a:cs typeface="+mj-cs"/>
              </a:defRPr>
            </a:lvl1pPr>
          </a:lstStyle>
          <a:p>
            <a:r>
              <a:rPr lang="en-US">
                <a:latin typeface="+mn-lt"/>
              </a:rPr>
              <a:t>Key Idea: Pre-translation of page table walks</a:t>
            </a:r>
            <a:endParaRPr lang="en-US" dirty="0">
              <a:latin typeface="+mn-lt"/>
            </a:endParaRPr>
          </a:p>
        </p:txBody>
      </p:sp>
      <p:sp>
        <p:nvSpPr>
          <p:cNvPr id="7" name="TextBox 6">
            <a:extLst>
              <a:ext uri="{FF2B5EF4-FFF2-40B4-BE49-F238E27FC236}">
                <a16:creationId xmlns:a16="http://schemas.microsoft.com/office/drawing/2014/main" id="{6E62E7BA-FFE6-36E9-20AD-14C8286F1E1E}"/>
              </a:ext>
            </a:extLst>
          </p:cNvPr>
          <p:cNvSpPr txBox="1"/>
          <p:nvPr/>
        </p:nvSpPr>
        <p:spPr>
          <a:xfrm>
            <a:off x="192155" y="4720858"/>
            <a:ext cx="3195879" cy="369332"/>
          </a:xfrm>
          <a:prstGeom prst="rect">
            <a:avLst/>
          </a:prstGeom>
          <a:noFill/>
        </p:spPr>
        <p:txBody>
          <a:bodyPr wrap="square" rtlCol="0">
            <a:spAutoFit/>
          </a:bodyPr>
          <a:lstStyle/>
          <a:p>
            <a:pPr algn="ctr"/>
            <a:r>
              <a:rPr lang="en-US" b="1" dirty="0"/>
              <a:t>Code for pre-translation cores</a:t>
            </a:r>
          </a:p>
        </p:txBody>
      </p:sp>
    </p:spTree>
    <p:custDataLst>
      <p:tags r:id="rId1"/>
    </p:custDataLst>
    <p:extLst>
      <p:ext uri="{BB962C8B-B14F-4D97-AF65-F5344CB8AC3E}">
        <p14:creationId xmlns:p14="http://schemas.microsoft.com/office/powerpoint/2010/main" val="33426672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0FE5ED-4F1A-5174-D61F-F4324B7BE04D}"/>
              </a:ext>
            </a:extLst>
          </p:cNvPr>
          <p:cNvSpPr txBox="1"/>
          <p:nvPr/>
        </p:nvSpPr>
        <p:spPr>
          <a:xfrm>
            <a:off x="551546" y="2801778"/>
            <a:ext cx="2209175" cy="369332"/>
          </a:xfrm>
          <a:prstGeom prst="rect">
            <a:avLst/>
          </a:prstGeom>
          <a:noFill/>
        </p:spPr>
        <p:txBody>
          <a:bodyPr wrap="square" rtlCol="0">
            <a:spAutoFit/>
          </a:bodyPr>
          <a:lstStyle/>
          <a:p>
            <a:pPr algn="ctr"/>
            <a:r>
              <a:rPr lang="en-US" b="1" dirty="0"/>
              <a:t>Code for main cores</a:t>
            </a:r>
          </a:p>
        </p:txBody>
      </p:sp>
      <p:sp>
        <p:nvSpPr>
          <p:cNvPr id="104" name="TextBox 103">
            <a:extLst>
              <a:ext uri="{FF2B5EF4-FFF2-40B4-BE49-F238E27FC236}">
                <a16:creationId xmlns:a16="http://schemas.microsoft.com/office/drawing/2014/main" id="{14CB6118-B52B-42B3-8147-0E3A54E4C5EE}"/>
              </a:ext>
            </a:extLst>
          </p:cNvPr>
          <p:cNvSpPr txBox="1"/>
          <p:nvPr/>
        </p:nvSpPr>
        <p:spPr>
          <a:xfrm>
            <a:off x="1078293" y="2402767"/>
            <a:ext cx="2313360" cy="369332"/>
          </a:xfrm>
          <a:prstGeom prst="rect">
            <a:avLst/>
          </a:prstGeom>
          <a:noFill/>
        </p:spPr>
        <p:txBody>
          <a:bodyPr wrap="square" rtlCol="0">
            <a:spAutoFit/>
          </a:bodyPr>
          <a:lstStyle/>
          <a:p>
            <a:r>
              <a:rPr lang="en-US" b="1" dirty="0"/>
              <a:t> // ITERATION u =0</a:t>
            </a:r>
          </a:p>
        </p:txBody>
      </p:sp>
      <p:sp>
        <p:nvSpPr>
          <p:cNvPr id="62" name="TextBox 61">
            <a:extLst>
              <a:ext uri="{FF2B5EF4-FFF2-40B4-BE49-F238E27FC236}">
                <a16:creationId xmlns:a16="http://schemas.microsoft.com/office/drawing/2014/main" id="{69DEE561-B443-7AD6-16D5-27A2E5A5CE03}"/>
              </a:ext>
            </a:extLst>
          </p:cNvPr>
          <p:cNvSpPr txBox="1"/>
          <p:nvPr/>
        </p:nvSpPr>
        <p:spPr>
          <a:xfrm>
            <a:off x="-12341" y="2118032"/>
            <a:ext cx="3638471" cy="4247317"/>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ourier New" panose="02070309020205020404" pitchFamily="49" charset="0"/>
              </a:rPr>
              <a:t>#pragma </a:t>
            </a:r>
            <a:r>
              <a:rPr lang="en-US" sz="1800" b="0" i="0" u="none" strike="noStrike" dirty="0" err="1">
                <a:solidFill>
                  <a:srgbClr val="000000"/>
                </a:solidFill>
                <a:effectLst/>
                <a:latin typeface="Courier New" panose="02070309020205020404" pitchFamily="49" charset="0"/>
              </a:rPr>
              <a:t>omp</a:t>
            </a:r>
            <a:r>
              <a:rPr lang="en-US" sz="1800" b="0" i="0" u="none" strike="noStrike" dirty="0">
                <a:solidFill>
                  <a:srgbClr val="000000"/>
                </a:solidFill>
                <a:effectLst/>
                <a:latin typeface="Courier New" panose="02070309020205020404" pitchFamily="49" charset="0"/>
              </a:rPr>
              <a:t> parallel for </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for(...)</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p>
          <a:p>
            <a:pPr rtl="0">
              <a:spcBef>
                <a:spcPts val="0"/>
              </a:spcBef>
              <a:spcAft>
                <a:spcPts val="0"/>
              </a:spcAft>
            </a:pPr>
            <a:r>
              <a:rPr lang="en-US" dirty="0">
                <a:solidFill>
                  <a:srgbClr val="000000"/>
                </a:solidFill>
                <a:latin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sum+=x</a:t>
            </a: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endParaRPr lang="en-US" dirty="0">
              <a:solidFill>
                <a:srgbClr val="000000"/>
              </a:solidFill>
              <a:latin typeface="Courier New" panose="02070309020205020404" pitchFamily="49" charset="0"/>
            </a:endParaRPr>
          </a:p>
          <a:p>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for(...)</a:t>
            </a:r>
            <a:endParaRPr lang="en-US" dirty="0"/>
          </a:p>
          <a:p>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a:t>
            </a: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p:txBody>
      </p:sp>
      <p:sp>
        <p:nvSpPr>
          <p:cNvPr id="102" name="Rectangle 101">
            <a:extLst>
              <a:ext uri="{FF2B5EF4-FFF2-40B4-BE49-F238E27FC236}">
                <a16:creationId xmlns:a16="http://schemas.microsoft.com/office/drawing/2014/main" id="{4DDAC56E-838D-22A5-89EF-BC3CEA5C6B58}"/>
              </a:ext>
            </a:extLst>
          </p:cNvPr>
          <p:cNvSpPr/>
          <p:nvPr/>
        </p:nvSpPr>
        <p:spPr>
          <a:xfrm>
            <a:off x="14282" y="3082693"/>
            <a:ext cx="3312108" cy="968078"/>
          </a:xfrm>
          <a:prstGeom prst="rect">
            <a:avLst/>
          </a:prstGeom>
          <a:solidFill>
            <a:srgbClr val="FFC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8BF7ED-D188-00EB-8448-00012F4CF74D}"/>
              </a:ext>
            </a:extLst>
          </p:cNvPr>
          <p:cNvSpPr/>
          <p:nvPr/>
        </p:nvSpPr>
        <p:spPr>
          <a:xfrm>
            <a:off x="-135" y="5006949"/>
            <a:ext cx="3324466" cy="818355"/>
          </a:xfrm>
          <a:prstGeom prst="rect">
            <a:avLst/>
          </a:prstGeom>
          <a:solidFill>
            <a:srgbClr val="548235">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1A3233C9-C61B-9B3E-F690-3A950D3AF6A2}"/>
              </a:ext>
            </a:extLst>
          </p:cNvPr>
          <p:cNvCxnSpPr>
            <a:cxnSpLocks/>
          </p:cNvCxnSpPr>
          <p:nvPr/>
        </p:nvCxnSpPr>
        <p:spPr>
          <a:xfrm>
            <a:off x="7610759" y="3692118"/>
            <a:ext cx="1400978" cy="2333518"/>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3" name="Rectangle 92">
            <a:extLst>
              <a:ext uri="{FF2B5EF4-FFF2-40B4-BE49-F238E27FC236}">
                <a16:creationId xmlns:a16="http://schemas.microsoft.com/office/drawing/2014/main" id="{25F1F073-1FB2-2F7D-1529-E515E283D2EB}"/>
              </a:ext>
            </a:extLst>
          </p:cNvPr>
          <p:cNvSpPr/>
          <p:nvPr/>
        </p:nvSpPr>
        <p:spPr>
          <a:xfrm>
            <a:off x="9061306" y="2118702"/>
            <a:ext cx="3102462" cy="1853194"/>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CFCFA168-29EA-F801-43D5-EDA130177061}"/>
              </a:ext>
            </a:extLst>
          </p:cNvPr>
          <p:cNvSpPr/>
          <p:nvPr/>
        </p:nvSpPr>
        <p:spPr>
          <a:xfrm>
            <a:off x="9049982" y="4216193"/>
            <a:ext cx="3095470" cy="1846029"/>
          </a:xfrm>
          <a:prstGeom prst="rect">
            <a:avLst/>
          </a:prstGeom>
          <a:solidFill>
            <a:srgbClr val="548235">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6785512" y="296468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4671026" y="478894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5517239" y="369817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4301660"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5177946"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4301660"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S1</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 name="矩形">
            <a:extLst>
              <a:ext uri="{FF2B5EF4-FFF2-40B4-BE49-F238E27FC236}">
                <a16:creationId xmlns:a16="http://schemas.microsoft.com/office/drawing/2014/main" id="{4C2843FE-74BB-1F21-BC44-A710A8973CAC}"/>
              </a:ext>
            </a:extLst>
          </p:cNvPr>
          <p:cNvSpPr/>
          <p:nvPr/>
        </p:nvSpPr>
        <p:spPr>
          <a:xfrm>
            <a:off x="5177946"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4664675" y="274554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4683724" y="348013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4480527" y="294039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5363164" y="293404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4664675" y="292769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4671025" y="294039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6403578" y="25773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1" name="矩形">
            <a:extLst>
              <a:ext uri="{FF2B5EF4-FFF2-40B4-BE49-F238E27FC236}">
                <a16:creationId xmlns:a16="http://schemas.microsoft.com/office/drawing/2014/main" id="{8C457A57-7DFD-30B8-36CD-EDECD3844001}"/>
              </a:ext>
            </a:extLst>
          </p:cNvPr>
          <p:cNvSpPr/>
          <p:nvPr/>
        </p:nvSpPr>
        <p:spPr>
          <a:xfrm>
            <a:off x="7282471" y="25724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6403578" y="33043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直线">
            <a:extLst>
              <a:ext uri="{FF2B5EF4-FFF2-40B4-BE49-F238E27FC236}">
                <a16:creationId xmlns:a16="http://schemas.microsoft.com/office/drawing/2014/main" id="{AB8AA74B-67A2-0856-4C5D-F87F2BE6D531}"/>
              </a:ext>
            </a:extLst>
          </p:cNvPr>
          <p:cNvSpPr/>
          <p:nvPr/>
        </p:nvSpPr>
        <p:spPr>
          <a:xfrm>
            <a:off x="6766593" y="276152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 name="直线">
            <a:extLst>
              <a:ext uri="{FF2B5EF4-FFF2-40B4-BE49-F238E27FC236}">
                <a16:creationId xmlns:a16="http://schemas.microsoft.com/office/drawing/2014/main" id="{61B15420-89EF-EA4F-E3B5-67FB833493F3}"/>
              </a:ext>
            </a:extLst>
          </p:cNvPr>
          <p:cNvSpPr/>
          <p:nvPr/>
        </p:nvSpPr>
        <p:spPr>
          <a:xfrm>
            <a:off x="6785642" y="349610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6582445" y="295636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7465082" y="295001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6766591" y="293315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5560011" y="275624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4295411"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5171697"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4295411"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5171697"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4658425" y="458077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4677475" y="531535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4474278" y="477561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5356914" y="476926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4658425" y="476291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6397327" y="44125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7282052" y="44133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6397327" y="514595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7282052" y="51587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6760341" y="459675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6779392" y="530085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6576195" y="479159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7458831" y="478524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6760341" y="477889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6766692" y="479159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5553760" y="532171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4474177" y="367698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7439583" y="368967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5560011" y="366428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2207021" y="3870195"/>
            <a:ext cx="2948305" cy="313186"/>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3822054" y="275913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3822054" y="532834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stCxn id="42" idx="2"/>
            <a:endCxn id="54" idx="1"/>
          </p:cNvCxnSpPr>
          <p:nvPr/>
        </p:nvCxnSpPr>
        <p:spPr>
          <a:xfrm rot="5400000" flipH="1">
            <a:off x="5559321" y="3622795"/>
            <a:ext cx="28732" cy="3785025"/>
          </a:xfrm>
          <a:prstGeom prst="bentConnector3">
            <a:avLst>
              <a:gd name="adj1" fmla="val -795629"/>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7275651" y="33054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a:stCxn id="21" idx="0"/>
            <a:endCxn id="54" idx="3"/>
          </p:cNvCxnSpPr>
          <p:nvPr/>
        </p:nvCxnSpPr>
        <p:spPr>
          <a:xfrm rot="16200000" flipV="1">
            <a:off x="5564009" y="669801"/>
            <a:ext cx="19774" cy="3785444"/>
          </a:xfrm>
          <a:prstGeom prst="bentConnector3">
            <a:avLst>
              <a:gd name="adj1" fmla="val 1156064"/>
            </a:avLst>
          </a:prstGeom>
          <a:noFill/>
          <a:ln w="19050" cap="flat" cmpd="sng">
            <a:solidFill>
              <a:srgbClr val="000000"/>
            </a:solidFill>
            <a:prstDash val="solid"/>
            <a:miter/>
            <a:headEnd type="triangle" w="med" len="med"/>
            <a:tailEnd type="triangle" w="med" len="med"/>
          </a:ln>
        </p:spPr>
      </p:cxnSp>
      <p:sp>
        <p:nvSpPr>
          <p:cNvPr id="64" name="Rectangle 63">
            <a:extLst>
              <a:ext uri="{FF2B5EF4-FFF2-40B4-BE49-F238E27FC236}">
                <a16:creationId xmlns:a16="http://schemas.microsoft.com/office/drawing/2014/main" id="{DD30962B-9E19-69E5-24F0-AD6D10BDA2EA}"/>
              </a:ext>
            </a:extLst>
          </p:cNvPr>
          <p:cNvSpPr/>
          <p:nvPr/>
        </p:nvSpPr>
        <p:spPr>
          <a:xfrm>
            <a:off x="-1196" y="2406435"/>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E07164-DD4F-A209-4CE3-C45BB0F6F20B}"/>
              </a:ext>
            </a:extLst>
          </p:cNvPr>
          <p:cNvSpPr/>
          <p:nvPr/>
        </p:nvSpPr>
        <p:spPr>
          <a:xfrm>
            <a:off x="10844579" y="2452310"/>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36E3A24-A8BA-FCD5-C892-42ABDD1CD063}"/>
              </a:ext>
            </a:extLst>
          </p:cNvPr>
          <p:cNvSpPr/>
          <p:nvPr/>
        </p:nvSpPr>
        <p:spPr>
          <a:xfrm>
            <a:off x="9187532" y="2154608"/>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2FF2C9-EB3F-81FE-B369-898166C6A388}"/>
              </a:ext>
            </a:extLst>
          </p:cNvPr>
          <p:cNvSpPr/>
          <p:nvPr/>
        </p:nvSpPr>
        <p:spPr>
          <a:xfrm>
            <a:off x="9187532" y="2435979"/>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2007D99-8EEF-D44D-85AD-61DCD44C365B}"/>
              </a:ext>
            </a:extLst>
          </p:cNvPr>
          <p:cNvSpPr txBox="1"/>
          <p:nvPr/>
        </p:nvSpPr>
        <p:spPr>
          <a:xfrm>
            <a:off x="9356838" y="2110628"/>
            <a:ext cx="968328"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9" name="Straight Arrow Connector 58">
            <a:extLst>
              <a:ext uri="{FF2B5EF4-FFF2-40B4-BE49-F238E27FC236}">
                <a16:creationId xmlns:a16="http://schemas.microsoft.com/office/drawing/2014/main" id="{C98D5873-17FB-D3F7-E14A-B1B2271CF104}"/>
              </a:ext>
            </a:extLst>
          </p:cNvPr>
          <p:cNvCxnSpPr>
            <a:cxnSpLocks/>
          </p:cNvCxnSpPr>
          <p:nvPr/>
        </p:nvCxnSpPr>
        <p:spPr>
          <a:xfrm>
            <a:off x="9780675" y="2850814"/>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F21985C6-5814-BA93-C05F-7C550BB6EC80}"/>
              </a:ext>
            </a:extLst>
          </p:cNvPr>
          <p:cNvSpPr/>
          <p:nvPr/>
        </p:nvSpPr>
        <p:spPr>
          <a:xfrm>
            <a:off x="9187532" y="312051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6E5EC8C-1370-47E2-3FE8-8037A28A4B76}"/>
              </a:ext>
            </a:extLst>
          </p:cNvPr>
          <p:cNvSpPr txBox="1"/>
          <p:nvPr/>
        </p:nvSpPr>
        <p:spPr>
          <a:xfrm>
            <a:off x="9443720" y="345773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66" name="Rounded Rectangle 65">
            <a:extLst>
              <a:ext uri="{FF2B5EF4-FFF2-40B4-BE49-F238E27FC236}">
                <a16:creationId xmlns:a16="http://schemas.microsoft.com/office/drawing/2014/main" id="{BB352736-601F-6CB0-BB45-587B2CFB7A23}"/>
              </a:ext>
            </a:extLst>
          </p:cNvPr>
          <p:cNvSpPr/>
          <p:nvPr/>
        </p:nvSpPr>
        <p:spPr>
          <a:xfrm>
            <a:off x="9302692" y="3422486"/>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91C78003-D8CC-D4AE-52B0-6FE53CED6876}"/>
              </a:ext>
            </a:extLst>
          </p:cNvPr>
          <p:cNvSpPr txBox="1"/>
          <p:nvPr/>
        </p:nvSpPr>
        <p:spPr>
          <a:xfrm>
            <a:off x="9249175" y="2497575"/>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68" name="TextBox 67">
            <a:extLst>
              <a:ext uri="{FF2B5EF4-FFF2-40B4-BE49-F238E27FC236}">
                <a16:creationId xmlns:a16="http://schemas.microsoft.com/office/drawing/2014/main" id="{8CAAB3A2-AB8F-4E54-2EDB-5936C870334B}"/>
              </a:ext>
            </a:extLst>
          </p:cNvPr>
          <p:cNvSpPr txBox="1"/>
          <p:nvPr/>
        </p:nvSpPr>
        <p:spPr>
          <a:xfrm>
            <a:off x="9264569" y="3124660"/>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69" name="TextBox 68">
            <a:extLst>
              <a:ext uri="{FF2B5EF4-FFF2-40B4-BE49-F238E27FC236}">
                <a16:creationId xmlns:a16="http://schemas.microsoft.com/office/drawing/2014/main" id="{0D26CB83-E390-4004-4FAA-BCC72CDE4087}"/>
              </a:ext>
            </a:extLst>
          </p:cNvPr>
          <p:cNvSpPr txBox="1"/>
          <p:nvPr/>
        </p:nvSpPr>
        <p:spPr>
          <a:xfrm>
            <a:off x="10458924" y="2705845"/>
            <a:ext cx="280896"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70" name="Rectangle 69">
            <a:extLst>
              <a:ext uri="{FF2B5EF4-FFF2-40B4-BE49-F238E27FC236}">
                <a16:creationId xmlns:a16="http://schemas.microsoft.com/office/drawing/2014/main" id="{5C352B84-CD35-2223-9A3E-1A34299C0E84}"/>
              </a:ext>
            </a:extLst>
          </p:cNvPr>
          <p:cNvSpPr/>
          <p:nvPr/>
        </p:nvSpPr>
        <p:spPr>
          <a:xfrm>
            <a:off x="10838462" y="2153357"/>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ACA38A0-E709-2BE3-64AB-AC5641105961}"/>
              </a:ext>
            </a:extLst>
          </p:cNvPr>
          <p:cNvSpPr txBox="1"/>
          <p:nvPr/>
        </p:nvSpPr>
        <p:spPr>
          <a:xfrm>
            <a:off x="10924844" y="2118032"/>
            <a:ext cx="1248071" cy="369332"/>
          </a:xfrm>
          <a:prstGeom prst="rect">
            <a:avLst/>
          </a:prstGeom>
          <a:noFill/>
        </p:spPr>
        <p:txBody>
          <a:bodyPr wrap="square" rtlCol="0">
            <a:spAutoFit/>
          </a:bodyPr>
          <a:lstStyle/>
          <a:p>
            <a:r>
              <a:rPr lang="en-US" b="1" dirty="0">
                <a:cs typeface="Times New Roman" panose="02020603050405020304" pitchFamily="18" charset="0"/>
              </a:rPr>
              <a:t>Vault 29</a:t>
            </a:r>
          </a:p>
        </p:txBody>
      </p:sp>
      <p:cxnSp>
        <p:nvCxnSpPr>
          <p:cNvPr id="72" name="Straight Arrow Connector 71">
            <a:extLst>
              <a:ext uri="{FF2B5EF4-FFF2-40B4-BE49-F238E27FC236}">
                <a16:creationId xmlns:a16="http://schemas.microsoft.com/office/drawing/2014/main" id="{9887AD6F-7F64-0996-7741-C4124238C43F}"/>
              </a:ext>
            </a:extLst>
          </p:cNvPr>
          <p:cNvCxnSpPr>
            <a:cxnSpLocks/>
          </p:cNvCxnSpPr>
          <p:nvPr/>
        </p:nvCxnSpPr>
        <p:spPr>
          <a:xfrm>
            <a:off x="11431605" y="2849563"/>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1294C6CC-2BFA-C109-4B61-55A1D0D101CF}"/>
              </a:ext>
            </a:extLst>
          </p:cNvPr>
          <p:cNvSpPr/>
          <p:nvPr/>
        </p:nvSpPr>
        <p:spPr>
          <a:xfrm>
            <a:off x="10838462" y="311926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E0458FE2-E8C9-0281-C88B-DA1521C18423}"/>
              </a:ext>
            </a:extLst>
          </p:cNvPr>
          <p:cNvSpPr txBox="1"/>
          <p:nvPr/>
        </p:nvSpPr>
        <p:spPr>
          <a:xfrm>
            <a:off x="11067202" y="3468313"/>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29</a:t>
            </a:r>
          </a:p>
        </p:txBody>
      </p:sp>
      <p:sp>
        <p:nvSpPr>
          <p:cNvPr id="75" name="Rounded Rectangle 74">
            <a:extLst>
              <a:ext uri="{FF2B5EF4-FFF2-40B4-BE49-F238E27FC236}">
                <a16:creationId xmlns:a16="http://schemas.microsoft.com/office/drawing/2014/main" id="{C877644B-F90A-D337-E1CB-C851975BBAE9}"/>
              </a:ext>
            </a:extLst>
          </p:cNvPr>
          <p:cNvSpPr/>
          <p:nvPr/>
        </p:nvSpPr>
        <p:spPr>
          <a:xfrm>
            <a:off x="10953622" y="342123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089A6C11-8026-8EF1-8AE1-EAE8B55B7304}"/>
              </a:ext>
            </a:extLst>
          </p:cNvPr>
          <p:cNvSpPr txBox="1"/>
          <p:nvPr/>
        </p:nvSpPr>
        <p:spPr>
          <a:xfrm>
            <a:off x="10897380" y="2505836"/>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77" name="TextBox 76">
            <a:extLst>
              <a:ext uri="{FF2B5EF4-FFF2-40B4-BE49-F238E27FC236}">
                <a16:creationId xmlns:a16="http://schemas.microsoft.com/office/drawing/2014/main" id="{9F1F2F1F-F532-E0B1-07F9-7C3AFBA0934E}"/>
              </a:ext>
            </a:extLst>
          </p:cNvPr>
          <p:cNvSpPr txBox="1"/>
          <p:nvPr/>
        </p:nvSpPr>
        <p:spPr>
          <a:xfrm>
            <a:off x="10914076" y="3133194"/>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cxnSp>
        <p:nvCxnSpPr>
          <p:cNvPr id="84" name="Straight Connector 83">
            <a:extLst>
              <a:ext uri="{FF2B5EF4-FFF2-40B4-BE49-F238E27FC236}">
                <a16:creationId xmlns:a16="http://schemas.microsoft.com/office/drawing/2014/main" id="{D18CE8E5-BB7E-94F0-473C-5CB43845FFCA}"/>
              </a:ext>
            </a:extLst>
          </p:cNvPr>
          <p:cNvCxnSpPr>
            <a:cxnSpLocks/>
          </p:cNvCxnSpPr>
          <p:nvPr/>
        </p:nvCxnSpPr>
        <p:spPr>
          <a:xfrm flipV="1">
            <a:off x="7623730" y="2135282"/>
            <a:ext cx="1371344" cy="1176676"/>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E1A6762B-5130-9FE1-CA41-3C72DCBF4D31}"/>
              </a:ext>
            </a:extLst>
          </p:cNvPr>
          <p:cNvSpPr/>
          <p:nvPr/>
        </p:nvSpPr>
        <p:spPr>
          <a:xfrm>
            <a:off x="5393775" y="429033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5845873-8647-F69D-3231-8974DE6694F1}"/>
              </a:ext>
            </a:extLst>
          </p:cNvPr>
          <p:cNvSpPr/>
          <p:nvPr/>
        </p:nvSpPr>
        <p:spPr>
          <a:xfrm>
            <a:off x="7502683" y="3182285"/>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D67851D-D6DD-E72D-21BA-8336CCDAA626}"/>
              </a:ext>
            </a:extLst>
          </p:cNvPr>
          <p:cNvSpPr/>
          <p:nvPr/>
        </p:nvSpPr>
        <p:spPr>
          <a:xfrm>
            <a:off x="4513866" y="429572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011724E-0E18-79EF-5D68-002B5D2C94C5}"/>
              </a:ext>
            </a:extLst>
          </p:cNvPr>
          <p:cNvSpPr/>
          <p:nvPr/>
        </p:nvSpPr>
        <p:spPr>
          <a:xfrm>
            <a:off x="6618335" y="4293643"/>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613ED61-F53C-75C5-3E31-A9B7702FFC85}"/>
              </a:ext>
            </a:extLst>
          </p:cNvPr>
          <p:cNvSpPr/>
          <p:nvPr/>
        </p:nvSpPr>
        <p:spPr>
          <a:xfrm>
            <a:off x="4513124" y="506300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03C9CF9-DC52-804B-0AD2-A6F3C227C68F}"/>
              </a:ext>
            </a:extLst>
          </p:cNvPr>
          <p:cNvSpPr/>
          <p:nvPr/>
        </p:nvSpPr>
        <p:spPr>
          <a:xfrm>
            <a:off x="7510243" y="509384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50E9E23-8BC2-84AC-CDA0-3490DA7A3012}"/>
              </a:ext>
            </a:extLst>
          </p:cNvPr>
          <p:cNvSpPr/>
          <p:nvPr/>
        </p:nvSpPr>
        <p:spPr>
          <a:xfrm>
            <a:off x="4513123" y="247785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044EEED-201D-9E4B-608A-6F04D2EC9D3F}"/>
              </a:ext>
            </a:extLst>
          </p:cNvPr>
          <p:cNvSpPr/>
          <p:nvPr/>
        </p:nvSpPr>
        <p:spPr>
          <a:xfrm>
            <a:off x="6646051" y="322618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BE21035-F27C-24BB-8A92-7004C91B6281}"/>
              </a:ext>
            </a:extLst>
          </p:cNvPr>
          <p:cNvSpPr/>
          <p:nvPr/>
        </p:nvSpPr>
        <p:spPr>
          <a:xfrm>
            <a:off x="7515942" y="430804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8A6EF96E-8018-D4C9-CCA5-FFEC1EFD4CEC}"/>
              </a:ext>
            </a:extLst>
          </p:cNvPr>
          <p:cNvSpPr/>
          <p:nvPr/>
        </p:nvSpPr>
        <p:spPr>
          <a:xfrm>
            <a:off x="7439583" y="246347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5DB44A-A41C-B6EE-6F23-0A442B3EF7CA}"/>
              </a:ext>
            </a:extLst>
          </p:cNvPr>
          <p:cNvSpPr/>
          <p:nvPr/>
        </p:nvSpPr>
        <p:spPr>
          <a:xfrm>
            <a:off x="5391777" y="507259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DC25A7B-54A4-F198-5B2A-28209CF2419A}"/>
              </a:ext>
            </a:extLst>
          </p:cNvPr>
          <p:cNvSpPr/>
          <p:nvPr/>
        </p:nvSpPr>
        <p:spPr>
          <a:xfrm>
            <a:off x="4478415" y="321393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3DEC342-5A44-05C9-9E73-18402695AF00}"/>
              </a:ext>
            </a:extLst>
          </p:cNvPr>
          <p:cNvSpPr/>
          <p:nvPr/>
        </p:nvSpPr>
        <p:spPr>
          <a:xfrm>
            <a:off x="6576291" y="506814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80A8317-5F6B-8D66-511F-FD30326BC398}"/>
              </a:ext>
            </a:extLst>
          </p:cNvPr>
          <p:cNvSpPr/>
          <p:nvPr/>
        </p:nvSpPr>
        <p:spPr>
          <a:xfrm>
            <a:off x="6623888" y="2482057"/>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2DA7AD7-9A3D-701D-1E84-88BE1DEE454F}"/>
              </a:ext>
            </a:extLst>
          </p:cNvPr>
          <p:cNvSpPr/>
          <p:nvPr/>
        </p:nvSpPr>
        <p:spPr>
          <a:xfrm>
            <a:off x="5407245" y="321115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33FE5A8-B4C9-DC14-8951-1CC7DDB39738}"/>
              </a:ext>
            </a:extLst>
          </p:cNvPr>
          <p:cNvSpPr/>
          <p:nvPr/>
        </p:nvSpPr>
        <p:spPr>
          <a:xfrm>
            <a:off x="5393775" y="247542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DA5B2C40-4491-79D6-FFC4-26BCA5B32263}"/>
              </a:ext>
            </a:extLst>
          </p:cNvPr>
          <p:cNvSpPr/>
          <p:nvPr/>
        </p:nvSpPr>
        <p:spPr>
          <a:xfrm>
            <a:off x="10790306" y="3378733"/>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5C8B284A-3AD7-133B-AB3F-670E4F0E1019}"/>
              </a:ext>
            </a:extLst>
          </p:cNvPr>
          <p:cNvSpPr/>
          <p:nvPr/>
        </p:nvSpPr>
        <p:spPr>
          <a:xfrm>
            <a:off x="10844579" y="4586033"/>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D5A9CF4-F6D9-0834-36B8-9728CF1284E6}"/>
              </a:ext>
            </a:extLst>
          </p:cNvPr>
          <p:cNvSpPr/>
          <p:nvPr/>
        </p:nvSpPr>
        <p:spPr>
          <a:xfrm>
            <a:off x="9187532" y="425175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CFF5982-97CD-B610-0DE5-A5CFEA041440}"/>
              </a:ext>
            </a:extLst>
          </p:cNvPr>
          <p:cNvSpPr/>
          <p:nvPr/>
        </p:nvSpPr>
        <p:spPr>
          <a:xfrm>
            <a:off x="9187532" y="4533126"/>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5EB6D5D2-22A8-E252-B574-80188C041080}"/>
              </a:ext>
            </a:extLst>
          </p:cNvPr>
          <p:cNvSpPr txBox="1"/>
          <p:nvPr/>
        </p:nvSpPr>
        <p:spPr>
          <a:xfrm>
            <a:off x="9278780" y="4207775"/>
            <a:ext cx="1150399" cy="369332"/>
          </a:xfrm>
          <a:prstGeom prst="rect">
            <a:avLst/>
          </a:prstGeom>
          <a:noFill/>
        </p:spPr>
        <p:txBody>
          <a:bodyPr wrap="square" rtlCol="0">
            <a:spAutoFit/>
          </a:bodyPr>
          <a:lstStyle/>
          <a:p>
            <a:r>
              <a:rPr lang="en-US" b="1" dirty="0">
                <a:cs typeface="Times New Roman" panose="02020603050405020304" pitchFamily="18" charset="0"/>
              </a:rPr>
              <a:t>Vault 30</a:t>
            </a:r>
          </a:p>
        </p:txBody>
      </p:sp>
      <p:cxnSp>
        <p:nvCxnSpPr>
          <p:cNvPr id="168" name="Straight Arrow Connector 167">
            <a:extLst>
              <a:ext uri="{FF2B5EF4-FFF2-40B4-BE49-F238E27FC236}">
                <a16:creationId xmlns:a16="http://schemas.microsoft.com/office/drawing/2014/main" id="{A100A78E-A326-C40D-9646-09F65197CB51}"/>
              </a:ext>
            </a:extLst>
          </p:cNvPr>
          <p:cNvCxnSpPr>
            <a:cxnSpLocks/>
          </p:cNvCxnSpPr>
          <p:nvPr/>
        </p:nvCxnSpPr>
        <p:spPr>
          <a:xfrm>
            <a:off x="9730036" y="4947472"/>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69" name="Rectangle 168">
            <a:extLst>
              <a:ext uri="{FF2B5EF4-FFF2-40B4-BE49-F238E27FC236}">
                <a16:creationId xmlns:a16="http://schemas.microsoft.com/office/drawing/2014/main" id="{FBD09B62-5775-A182-EEF6-67B795632BAB}"/>
              </a:ext>
            </a:extLst>
          </p:cNvPr>
          <p:cNvSpPr/>
          <p:nvPr/>
        </p:nvSpPr>
        <p:spPr>
          <a:xfrm>
            <a:off x="9170836" y="522211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0687E76F-CE6F-CA8F-F138-DFFAC33DDA07}"/>
              </a:ext>
            </a:extLst>
          </p:cNvPr>
          <p:cNvSpPr txBox="1"/>
          <p:nvPr/>
        </p:nvSpPr>
        <p:spPr>
          <a:xfrm>
            <a:off x="9427024" y="5559329"/>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30</a:t>
            </a:r>
          </a:p>
        </p:txBody>
      </p:sp>
      <p:sp>
        <p:nvSpPr>
          <p:cNvPr id="171" name="Rounded Rectangle 170">
            <a:extLst>
              <a:ext uri="{FF2B5EF4-FFF2-40B4-BE49-F238E27FC236}">
                <a16:creationId xmlns:a16="http://schemas.microsoft.com/office/drawing/2014/main" id="{11E730A6-CA73-FFED-9B52-02DC534B76D4}"/>
              </a:ext>
            </a:extLst>
          </p:cNvPr>
          <p:cNvSpPr/>
          <p:nvPr/>
        </p:nvSpPr>
        <p:spPr>
          <a:xfrm>
            <a:off x="9307596" y="552408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E08F9227-6655-2ADD-A851-8C666BC862A8}"/>
              </a:ext>
            </a:extLst>
          </p:cNvPr>
          <p:cNvSpPr txBox="1"/>
          <p:nvPr/>
        </p:nvSpPr>
        <p:spPr>
          <a:xfrm>
            <a:off x="9249175" y="459472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73" name="TextBox 172">
            <a:extLst>
              <a:ext uri="{FF2B5EF4-FFF2-40B4-BE49-F238E27FC236}">
                <a16:creationId xmlns:a16="http://schemas.microsoft.com/office/drawing/2014/main" id="{CFB49E88-27D8-60A1-5FA5-3368A1C6D827}"/>
              </a:ext>
            </a:extLst>
          </p:cNvPr>
          <p:cNvSpPr txBox="1"/>
          <p:nvPr/>
        </p:nvSpPr>
        <p:spPr>
          <a:xfrm>
            <a:off x="9247873" y="5226259"/>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5" name="Rectangle 174">
            <a:extLst>
              <a:ext uri="{FF2B5EF4-FFF2-40B4-BE49-F238E27FC236}">
                <a16:creationId xmlns:a16="http://schemas.microsoft.com/office/drawing/2014/main" id="{E2CD030F-E570-A28E-15A1-CA78F04BC6ED}"/>
              </a:ext>
            </a:extLst>
          </p:cNvPr>
          <p:cNvSpPr/>
          <p:nvPr/>
        </p:nvSpPr>
        <p:spPr>
          <a:xfrm>
            <a:off x="10838462" y="4287080"/>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6A9DC7DC-E796-BFFE-372A-1B71236E3D7D}"/>
              </a:ext>
            </a:extLst>
          </p:cNvPr>
          <p:cNvSpPr txBox="1"/>
          <p:nvPr/>
        </p:nvSpPr>
        <p:spPr>
          <a:xfrm>
            <a:off x="10924844" y="4251755"/>
            <a:ext cx="1248071"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177" name="Straight Arrow Connector 176">
            <a:extLst>
              <a:ext uri="{FF2B5EF4-FFF2-40B4-BE49-F238E27FC236}">
                <a16:creationId xmlns:a16="http://schemas.microsoft.com/office/drawing/2014/main" id="{8946C47D-F973-F171-FF29-657ADD4276F5}"/>
              </a:ext>
            </a:extLst>
          </p:cNvPr>
          <p:cNvCxnSpPr>
            <a:cxnSpLocks/>
          </p:cNvCxnSpPr>
          <p:nvPr/>
        </p:nvCxnSpPr>
        <p:spPr>
          <a:xfrm>
            <a:off x="11380966" y="4982797"/>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8" name="Rectangle 177">
            <a:extLst>
              <a:ext uri="{FF2B5EF4-FFF2-40B4-BE49-F238E27FC236}">
                <a16:creationId xmlns:a16="http://schemas.microsoft.com/office/drawing/2014/main" id="{270FE841-B4ED-6482-B190-2F8B9CB8D153}"/>
              </a:ext>
            </a:extLst>
          </p:cNvPr>
          <p:cNvSpPr/>
          <p:nvPr/>
        </p:nvSpPr>
        <p:spPr>
          <a:xfrm>
            <a:off x="10821766" y="5243039"/>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8449977D-2789-1AB6-E213-B691FA9BC8F8}"/>
              </a:ext>
            </a:extLst>
          </p:cNvPr>
          <p:cNvSpPr txBox="1"/>
          <p:nvPr/>
        </p:nvSpPr>
        <p:spPr>
          <a:xfrm>
            <a:off x="11050506" y="558308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180" name="Rounded Rectangle 179">
            <a:extLst>
              <a:ext uri="{FF2B5EF4-FFF2-40B4-BE49-F238E27FC236}">
                <a16:creationId xmlns:a16="http://schemas.microsoft.com/office/drawing/2014/main" id="{4F8907A3-918F-01D1-F829-4927DBA85EEF}"/>
              </a:ext>
            </a:extLst>
          </p:cNvPr>
          <p:cNvSpPr/>
          <p:nvPr/>
        </p:nvSpPr>
        <p:spPr>
          <a:xfrm>
            <a:off x="10936926" y="5559410"/>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3ADA6EB4-6F90-7388-FCB8-313FB0E630BE}"/>
              </a:ext>
            </a:extLst>
          </p:cNvPr>
          <p:cNvSpPr txBox="1"/>
          <p:nvPr/>
        </p:nvSpPr>
        <p:spPr>
          <a:xfrm>
            <a:off x="10924844" y="462980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82" name="TextBox 181">
            <a:extLst>
              <a:ext uri="{FF2B5EF4-FFF2-40B4-BE49-F238E27FC236}">
                <a16:creationId xmlns:a16="http://schemas.microsoft.com/office/drawing/2014/main" id="{160C58A2-44A2-DE5D-98BB-9C3CAA0BE102}"/>
              </a:ext>
            </a:extLst>
          </p:cNvPr>
          <p:cNvSpPr txBox="1"/>
          <p:nvPr/>
        </p:nvSpPr>
        <p:spPr>
          <a:xfrm>
            <a:off x="10897380" y="5258473"/>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91" name="Rectangle 190">
            <a:extLst>
              <a:ext uri="{FF2B5EF4-FFF2-40B4-BE49-F238E27FC236}">
                <a16:creationId xmlns:a16="http://schemas.microsoft.com/office/drawing/2014/main" id="{22FDF270-1FEF-996C-55ED-65331DAB6D9C}"/>
              </a:ext>
            </a:extLst>
          </p:cNvPr>
          <p:cNvSpPr/>
          <p:nvPr/>
        </p:nvSpPr>
        <p:spPr>
          <a:xfrm>
            <a:off x="9049981" y="2121961"/>
            <a:ext cx="3103911" cy="3940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87D413B2-92E0-D993-5665-E6F87BE1E1F0}"/>
              </a:ext>
            </a:extLst>
          </p:cNvPr>
          <p:cNvSpPr/>
          <p:nvPr/>
        </p:nvSpPr>
        <p:spPr>
          <a:xfrm>
            <a:off x="9140544" y="3398396"/>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3862BC9D-0EEF-D2E6-86B9-68FBC836CC2E}"/>
              </a:ext>
            </a:extLst>
          </p:cNvPr>
          <p:cNvSpPr txBox="1"/>
          <p:nvPr/>
        </p:nvSpPr>
        <p:spPr>
          <a:xfrm>
            <a:off x="9973143" y="1833224"/>
            <a:ext cx="1533354" cy="369332"/>
          </a:xfrm>
          <a:prstGeom prst="rect">
            <a:avLst/>
          </a:prstGeom>
          <a:noFill/>
        </p:spPr>
        <p:txBody>
          <a:bodyPr wrap="square" rtlCol="0">
            <a:spAutoFit/>
          </a:bodyPr>
          <a:lstStyle/>
          <a:p>
            <a:r>
              <a:rPr lang="en-US" b="1" dirty="0">
                <a:cs typeface="Times New Roman" panose="02020603050405020304" pitchFamily="18" charset="0"/>
              </a:rPr>
              <a:t>Main Cores</a:t>
            </a:r>
          </a:p>
        </p:txBody>
      </p:sp>
      <p:sp>
        <p:nvSpPr>
          <p:cNvPr id="86" name="TextBox 85">
            <a:extLst>
              <a:ext uri="{FF2B5EF4-FFF2-40B4-BE49-F238E27FC236}">
                <a16:creationId xmlns:a16="http://schemas.microsoft.com/office/drawing/2014/main" id="{4B3A3E6B-A3F6-6EED-A662-BBFB9EDB03AB}"/>
              </a:ext>
            </a:extLst>
          </p:cNvPr>
          <p:cNvSpPr txBox="1"/>
          <p:nvPr/>
        </p:nvSpPr>
        <p:spPr>
          <a:xfrm>
            <a:off x="9550235" y="3927202"/>
            <a:ext cx="2727682" cy="369332"/>
          </a:xfrm>
          <a:prstGeom prst="rect">
            <a:avLst/>
          </a:prstGeom>
          <a:noFill/>
        </p:spPr>
        <p:txBody>
          <a:bodyPr wrap="square" rtlCol="0">
            <a:spAutoFit/>
          </a:bodyPr>
          <a:lstStyle/>
          <a:p>
            <a:r>
              <a:rPr lang="en-US" b="1" dirty="0">
                <a:cs typeface="Times New Roman" panose="02020603050405020304" pitchFamily="18" charset="0"/>
              </a:rPr>
              <a:t>Pre-Translation Cores</a:t>
            </a:r>
          </a:p>
        </p:txBody>
      </p:sp>
      <p:sp>
        <p:nvSpPr>
          <p:cNvPr id="83" name="Rectangle 82">
            <a:extLst>
              <a:ext uri="{FF2B5EF4-FFF2-40B4-BE49-F238E27FC236}">
                <a16:creationId xmlns:a16="http://schemas.microsoft.com/office/drawing/2014/main" id="{5E20AE98-7336-5368-E5B4-2CA454B3A515}"/>
              </a:ext>
            </a:extLst>
          </p:cNvPr>
          <p:cNvSpPr/>
          <p:nvPr/>
        </p:nvSpPr>
        <p:spPr>
          <a:xfrm>
            <a:off x="-4615" y="4315478"/>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4D16277-0642-89BD-A7F3-A8FA652FF37F}"/>
              </a:ext>
            </a:extLst>
          </p:cNvPr>
          <p:cNvSpPr/>
          <p:nvPr/>
        </p:nvSpPr>
        <p:spPr>
          <a:xfrm>
            <a:off x="0" y="1204602"/>
            <a:ext cx="2057400" cy="400239"/>
          </a:xfrm>
          <a:prstGeom prst="rect">
            <a:avLst/>
          </a:prstGeom>
          <a:solidFill>
            <a:srgbClr val="C00000">
              <a:alpha val="3215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Step 1</a:t>
            </a:r>
          </a:p>
        </p:txBody>
      </p:sp>
      <p:sp>
        <p:nvSpPr>
          <p:cNvPr id="94" name="TextBox 93">
            <a:extLst>
              <a:ext uri="{FF2B5EF4-FFF2-40B4-BE49-F238E27FC236}">
                <a16:creationId xmlns:a16="http://schemas.microsoft.com/office/drawing/2014/main" id="{E91EE368-9E93-BB0B-E22E-BB9E24498F99}"/>
              </a:ext>
            </a:extLst>
          </p:cNvPr>
          <p:cNvSpPr txBox="1"/>
          <p:nvPr/>
        </p:nvSpPr>
        <p:spPr>
          <a:xfrm>
            <a:off x="1078294" y="4293643"/>
            <a:ext cx="2244312" cy="369332"/>
          </a:xfrm>
          <a:prstGeom prst="rect">
            <a:avLst/>
          </a:prstGeom>
          <a:noFill/>
        </p:spPr>
        <p:txBody>
          <a:bodyPr wrap="square" rtlCol="0">
            <a:spAutoFit/>
          </a:bodyPr>
          <a:lstStyle/>
          <a:p>
            <a:r>
              <a:rPr lang="en-US" b="1" dirty="0"/>
              <a:t> // ITERATION u=10</a:t>
            </a:r>
          </a:p>
        </p:txBody>
      </p:sp>
      <p:sp>
        <p:nvSpPr>
          <p:cNvPr id="95" name="TextBox 94">
            <a:extLst>
              <a:ext uri="{FF2B5EF4-FFF2-40B4-BE49-F238E27FC236}">
                <a16:creationId xmlns:a16="http://schemas.microsoft.com/office/drawing/2014/main" id="{22E7F0F3-345A-ABC4-EA83-D71CF9DC7FDA}"/>
              </a:ext>
            </a:extLst>
          </p:cNvPr>
          <p:cNvSpPr txBox="1"/>
          <p:nvPr/>
        </p:nvSpPr>
        <p:spPr>
          <a:xfrm>
            <a:off x="8945671" y="6018014"/>
            <a:ext cx="934201" cy="369332"/>
          </a:xfrm>
          <a:prstGeom prst="rect">
            <a:avLst/>
          </a:prstGeom>
          <a:noFill/>
        </p:spPr>
        <p:txBody>
          <a:bodyPr wrap="square" rtlCol="0">
            <a:spAutoFit/>
          </a:bodyPr>
          <a:lstStyle/>
          <a:p>
            <a:r>
              <a:rPr lang="en-US" b="1" dirty="0"/>
              <a:t>u=10</a:t>
            </a:r>
          </a:p>
        </p:txBody>
      </p:sp>
      <p:pic>
        <p:nvPicPr>
          <p:cNvPr id="97" name="Graphic 96">
            <a:extLst>
              <a:ext uri="{FF2B5EF4-FFF2-40B4-BE49-F238E27FC236}">
                <a16:creationId xmlns:a16="http://schemas.microsoft.com/office/drawing/2014/main" id="{65A1F6E9-B671-DB1F-DB6F-6AFDE77B02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8482154" y="5719212"/>
            <a:ext cx="1165888" cy="1155267"/>
          </a:xfrm>
          <a:prstGeom prst="rect">
            <a:avLst/>
          </a:prstGeom>
        </p:spPr>
      </p:pic>
      <p:sp>
        <p:nvSpPr>
          <p:cNvPr id="98" name="Rectangle 97">
            <a:extLst>
              <a:ext uri="{FF2B5EF4-FFF2-40B4-BE49-F238E27FC236}">
                <a16:creationId xmlns:a16="http://schemas.microsoft.com/office/drawing/2014/main" id="{CBD46E63-7A28-9BC2-A00F-7AD9B7BF2435}"/>
              </a:ext>
            </a:extLst>
          </p:cNvPr>
          <p:cNvSpPr/>
          <p:nvPr/>
        </p:nvSpPr>
        <p:spPr>
          <a:xfrm>
            <a:off x="9050695" y="1897210"/>
            <a:ext cx="3100841" cy="2077946"/>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F61A7354-D454-1B3A-4495-8D326B4663C5}"/>
              </a:ext>
            </a:extLst>
          </p:cNvPr>
          <p:cNvSpPr/>
          <p:nvPr/>
        </p:nvSpPr>
        <p:spPr>
          <a:xfrm>
            <a:off x="-10142" y="2402766"/>
            <a:ext cx="3384547" cy="1905273"/>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87DD1D71-35F3-99C4-A5E8-027B176BCB80}"/>
              </a:ext>
            </a:extLst>
          </p:cNvPr>
          <p:cNvCxnSpPr>
            <a:cxnSpLocks/>
          </p:cNvCxnSpPr>
          <p:nvPr/>
        </p:nvCxnSpPr>
        <p:spPr>
          <a:xfrm>
            <a:off x="0" y="1693937"/>
            <a:ext cx="4513123" cy="0"/>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389EB8A7-80EB-3289-A36A-567B2148A658}"/>
              </a:ext>
            </a:extLst>
          </p:cNvPr>
          <p:cNvSpPr txBox="1"/>
          <p:nvPr/>
        </p:nvSpPr>
        <p:spPr>
          <a:xfrm>
            <a:off x="4566391" y="1419131"/>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81" name="Title 1">
            <a:extLst>
              <a:ext uri="{FF2B5EF4-FFF2-40B4-BE49-F238E27FC236}">
                <a16:creationId xmlns:a16="http://schemas.microsoft.com/office/drawing/2014/main" id="{F0EB8E0D-9222-64CF-370A-00B2347562BA}"/>
              </a:ext>
            </a:extLst>
          </p:cNvPr>
          <p:cNvSpPr txBox="1">
            <a:spLocks/>
          </p:cNvSpPr>
          <p:nvPr/>
        </p:nvSpPr>
        <p:spPr>
          <a:xfrm>
            <a:off x="838200" y="0"/>
            <a:ext cx="110242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solidFill>
                <a:latin typeface="+mj-lt"/>
                <a:ea typeface="+mj-ea"/>
                <a:cs typeface="+mj-cs"/>
              </a:defRPr>
            </a:lvl1pPr>
          </a:lstStyle>
          <a:p>
            <a:r>
              <a:rPr lang="en-US">
                <a:latin typeface="+mn-lt"/>
              </a:rPr>
              <a:t>Key Idea: Pre-translation of page table walks</a:t>
            </a:r>
            <a:endParaRPr lang="en-US" dirty="0">
              <a:latin typeface="+mn-lt"/>
            </a:endParaRPr>
          </a:p>
        </p:txBody>
      </p:sp>
      <p:sp>
        <p:nvSpPr>
          <p:cNvPr id="2" name="TextBox 1">
            <a:extLst>
              <a:ext uri="{FF2B5EF4-FFF2-40B4-BE49-F238E27FC236}">
                <a16:creationId xmlns:a16="http://schemas.microsoft.com/office/drawing/2014/main" id="{6D7007B7-E4FA-119C-E9DC-E29007FE1468}"/>
              </a:ext>
            </a:extLst>
          </p:cNvPr>
          <p:cNvSpPr txBox="1"/>
          <p:nvPr/>
        </p:nvSpPr>
        <p:spPr>
          <a:xfrm>
            <a:off x="192155" y="4720858"/>
            <a:ext cx="3195879" cy="369332"/>
          </a:xfrm>
          <a:prstGeom prst="rect">
            <a:avLst/>
          </a:prstGeom>
          <a:noFill/>
        </p:spPr>
        <p:txBody>
          <a:bodyPr wrap="square" rtlCol="0">
            <a:spAutoFit/>
          </a:bodyPr>
          <a:lstStyle/>
          <a:p>
            <a:pPr algn="ctr"/>
            <a:r>
              <a:rPr lang="en-US" b="1" dirty="0"/>
              <a:t>Code for pre-translation cores</a:t>
            </a:r>
          </a:p>
        </p:txBody>
      </p:sp>
    </p:spTree>
    <p:custDataLst>
      <p:tags r:id="rId1"/>
    </p:custDataLst>
    <p:extLst>
      <p:ext uri="{BB962C8B-B14F-4D97-AF65-F5344CB8AC3E}">
        <p14:creationId xmlns:p14="http://schemas.microsoft.com/office/powerpoint/2010/main" val="17191282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0FE5ED-4F1A-5174-D61F-F4324B7BE04D}"/>
              </a:ext>
            </a:extLst>
          </p:cNvPr>
          <p:cNvSpPr txBox="1"/>
          <p:nvPr/>
        </p:nvSpPr>
        <p:spPr>
          <a:xfrm>
            <a:off x="551546" y="2801778"/>
            <a:ext cx="2209175" cy="369332"/>
          </a:xfrm>
          <a:prstGeom prst="rect">
            <a:avLst/>
          </a:prstGeom>
          <a:noFill/>
        </p:spPr>
        <p:txBody>
          <a:bodyPr wrap="square" rtlCol="0">
            <a:spAutoFit/>
          </a:bodyPr>
          <a:lstStyle/>
          <a:p>
            <a:pPr algn="ctr"/>
            <a:r>
              <a:rPr lang="en-US" b="1" dirty="0"/>
              <a:t>Code for main cores</a:t>
            </a:r>
          </a:p>
        </p:txBody>
      </p:sp>
      <p:sp>
        <p:nvSpPr>
          <p:cNvPr id="104" name="TextBox 103">
            <a:extLst>
              <a:ext uri="{FF2B5EF4-FFF2-40B4-BE49-F238E27FC236}">
                <a16:creationId xmlns:a16="http://schemas.microsoft.com/office/drawing/2014/main" id="{14CB6118-B52B-42B3-8147-0E3A54E4C5EE}"/>
              </a:ext>
            </a:extLst>
          </p:cNvPr>
          <p:cNvSpPr txBox="1"/>
          <p:nvPr/>
        </p:nvSpPr>
        <p:spPr>
          <a:xfrm>
            <a:off x="1078293" y="2402767"/>
            <a:ext cx="2313360" cy="369332"/>
          </a:xfrm>
          <a:prstGeom prst="rect">
            <a:avLst/>
          </a:prstGeom>
          <a:noFill/>
        </p:spPr>
        <p:txBody>
          <a:bodyPr wrap="square" rtlCol="0">
            <a:spAutoFit/>
          </a:bodyPr>
          <a:lstStyle/>
          <a:p>
            <a:r>
              <a:rPr lang="en-US" b="1" dirty="0"/>
              <a:t> // ITERATION u =0</a:t>
            </a:r>
          </a:p>
        </p:txBody>
      </p:sp>
      <p:sp>
        <p:nvSpPr>
          <p:cNvPr id="62" name="TextBox 61">
            <a:extLst>
              <a:ext uri="{FF2B5EF4-FFF2-40B4-BE49-F238E27FC236}">
                <a16:creationId xmlns:a16="http://schemas.microsoft.com/office/drawing/2014/main" id="{69DEE561-B443-7AD6-16D5-27A2E5A5CE03}"/>
              </a:ext>
            </a:extLst>
          </p:cNvPr>
          <p:cNvSpPr txBox="1"/>
          <p:nvPr/>
        </p:nvSpPr>
        <p:spPr>
          <a:xfrm>
            <a:off x="-12341" y="2118032"/>
            <a:ext cx="3638471" cy="4247317"/>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ourier New" panose="02070309020205020404" pitchFamily="49" charset="0"/>
              </a:rPr>
              <a:t>#pragma </a:t>
            </a:r>
            <a:r>
              <a:rPr lang="en-US" sz="1800" b="0" i="0" u="none" strike="noStrike" dirty="0" err="1">
                <a:solidFill>
                  <a:srgbClr val="000000"/>
                </a:solidFill>
                <a:effectLst/>
                <a:latin typeface="Courier New" panose="02070309020205020404" pitchFamily="49" charset="0"/>
              </a:rPr>
              <a:t>omp</a:t>
            </a:r>
            <a:r>
              <a:rPr lang="en-US" sz="1800" b="0" i="0" u="none" strike="noStrike" dirty="0">
                <a:solidFill>
                  <a:srgbClr val="000000"/>
                </a:solidFill>
                <a:effectLst/>
                <a:latin typeface="Courier New" panose="02070309020205020404" pitchFamily="49" charset="0"/>
              </a:rPr>
              <a:t> parallel for </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for(...)</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p>
          <a:p>
            <a:pPr rtl="0">
              <a:spcBef>
                <a:spcPts val="0"/>
              </a:spcBef>
              <a:spcAft>
                <a:spcPts val="0"/>
              </a:spcAft>
            </a:pPr>
            <a:r>
              <a:rPr lang="en-US" dirty="0">
                <a:solidFill>
                  <a:srgbClr val="000000"/>
                </a:solidFill>
                <a:latin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sum+=x</a:t>
            </a: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endParaRPr lang="en-US" dirty="0">
              <a:solidFill>
                <a:srgbClr val="000000"/>
              </a:solidFill>
              <a:latin typeface="Courier New" panose="02070309020205020404" pitchFamily="49" charset="0"/>
            </a:endParaRPr>
          </a:p>
          <a:p>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for(...)</a:t>
            </a:r>
            <a:endParaRPr lang="en-US" dirty="0"/>
          </a:p>
          <a:p>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a:t>
            </a: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p:txBody>
      </p:sp>
      <p:sp>
        <p:nvSpPr>
          <p:cNvPr id="102" name="Rectangle 101">
            <a:extLst>
              <a:ext uri="{FF2B5EF4-FFF2-40B4-BE49-F238E27FC236}">
                <a16:creationId xmlns:a16="http://schemas.microsoft.com/office/drawing/2014/main" id="{4DDAC56E-838D-22A5-89EF-BC3CEA5C6B58}"/>
              </a:ext>
            </a:extLst>
          </p:cNvPr>
          <p:cNvSpPr/>
          <p:nvPr/>
        </p:nvSpPr>
        <p:spPr>
          <a:xfrm>
            <a:off x="14282" y="3082693"/>
            <a:ext cx="3312108" cy="968078"/>
          </a:xfrm>
          <a:prstGeom prst="rect">
            <a:avLst/>
          </a:prstGeom>
          <a:solidFill>
            <a:srgbClr val="FFC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8BF7ED-D188-00EB-8448-00012F4CF74D}"/>
              </a:ext>
            </a:extLst>
          </p:cNvPr>
          <p:cNvSpPr/>
          <p:nvPr/>
        </p:nvSpPr>
        <p:spPr>
          <a:xfrm>
            <a:off x="-135" y="5006949"/>
            <a:ext cx="3324466" cy="818355"/>
          </a:xfrm>
          <a:prstGeom prst="rect">
            <a:avLst/>
          </a:prstGeom>
          <a:solidFill>
            <a:srgbClr val="548235">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1A3233C9-C61B-9B3E-F690-3A950D3AF6A2}"/>
              </a:ext>
            </a:extLst>
          </p:cNvPr>
          <p:cNvCxnSpPr>
            <a:cxnSpLocks/>
          </p:cNvCxnSpPr>
          <p:nvPr/>
        </p:nvCxnSpPr>
        <p:spPr>
          <a:xfrm>
            <a:off x="7610759" y="3692118"/>
            <a:ext cx="1400978" cy="2333518"/>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3" name="Rectangle 92">
            <a:extLst>
              <a:ext uri="{FF2B5EF4-FFF2-40B4-BE49-F238E27FC236}">
                <a16:creationId xmlns:a16="http://schemas.microsoft.com/office/drawing/2014/main" id="{25F1F073-1FB2-2F7D-1529-E515E283D2EB}"/>
              </a:ext>
            </a:extLst>
          </p:cNvPr>
          <p:cNvSpPr/>
          <p:nvPr/>
        </p:nvSpPr>
        <p:spPr>
          <a:xfrm>
            <a:off x="9061306" y="2118702"/>
            <a:ext cx="3102462" cy="1853194"/>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CFCFA168-29EA-F801-43D5-EDA130177061}"/>
              </a:ext>
            </a:extLst>
          </p:cNvPr>
          <p:cNvSpPr/>
          <p:nvPr/>
        </p:nvSpPr>
        <p:spPr>
          <a:xfrm>
            <a:off x="9049982" y="4216193"/>
            <a:ext cx="3095470" cy="1846029"/>
          </a:xfrm>
          <a:prstGeom prst="rect">
            <a:avLst/>
          </a:prstGeom>
          <a:solidFill>
            <a:srgbClr val="548235">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6785512" y="296468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4671026" y="478894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5517239" y="369817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4301660"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5177946"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4301660"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S1</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 name="矩形">
            <a:extLst>
              <a:ext uri="{FF2B5EF4-FFF2-40B4-BE49-F238E27FC236}">
                <a16:creationId xmlns:a16="http://schemas.microsoft.com/office/drawing/2014/main" id="{4C2843FE-74BB-1F21-BC44-A710A8973CAC}"/>
              </a:ext>
            </a:extLst>
          </p:cNvPr>
          <p:cNvSpPr/>
          <p:nvPr/>
        </p:nvSpPr>
        <p:spPr>
          <a:xfrm>
            <a:off x="5177946"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4664675" y="274554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4683724" y="348013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4480527" y="294039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5363164" y="293404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4664675" y="292769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4671025" y="294039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6403578" y="25773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1" name="矩形">
            <a:extLst>
              <a:ext uri="{FF2B5EF4-FFF2-40B4-BE49-F238E27FC236}">
                <a16:creationId xmlns:a16="http://schemas.microsoft.com/office/drawing/2014/main" id="{8C457A57-7DFD-30B8-36CD-EDECD3844001}"/>
              </a:ext>
            </a:extLst>
          </p:cNvPr>
          <p:cNvSpPr/>
          <p:nvPr/>
        </p:nvSpPr>
        <p:spPr>
          <a:xfrm>
            <a:off x="7282471" y="25724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6403578" y="33043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直线">
            <a:extLst>
              <a:ext uri="{FF2B5EF4-FFF2-40B4-BE49-F238E27FC236}">
                <a16:creationId xmlns:a16="http://schemas.microsoft.com/office/drawing/2014/main" id="{AB8AA74B-67A2-0856-4C5D-F87F2BE6D531}"/>
              </a:ext>
            </a:extLst>
          </p:cNvPr>
          <p:cNvSpPr/>
          <p:nvPr/>
        </p:nvSpPr>
        <p:spPr>
          <a:xfrm>
            <a:off x="6766593" y="276152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 name="直线">
            <a:extLst>
              <a:ext uri="{FF2B5EF4-FFF2-40B4-BE49-F238E27FC236}">
                <a16:creationId xmlns:a16="http://schemas.microsoft.com/office/drawing/2014/main" id="{61B15420-89EF-EA4F-E3B5-67FB833493F3}"/>
              </a:ext>
            </a:extLst>
          </p:cNvPr>
          <p:cNvSpPr/>
          <p:nvPr/>
        </p:nvSpPr>
        <p:spPr>
          <a:xfrm>
            <a:off x="6785642" y="349610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6582445" y="295636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7465082" y="295001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6766591" y="293315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5560011" y="275624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4295411"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5171697"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4295411"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5171697"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4658425" y="458077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4677475" y="531535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4474278" y="477561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5356914" y="476926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4658425" y="476291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6397327" y="44125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7282052" y="44133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6397327" y="514595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7282052" y="51587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6760341" y="459675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6779392" y="530085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6576195" y="479159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7458831" y="478524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6760341" y="477889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6766692" y="479159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5553760" y="532171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4474177" y="367698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7439583" y="368967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5560011" y="366428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2207021" y="3870195"/>
            <a:ext cx="2948305" cy="313186"/>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3822054" y="275913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3822054" y="532834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stCxn id="42" idx="2"/>
            <a:endCxn id="54" idx="1"/>
          </p:cNvCxnSpPr>
          <p:nvPr/>
        </p:nvCxnSpPr>
        <p:spPr>
          <a:xfrm rot="5400000" flipH="1">
            <a:off x="5559321" y="3622795"/>
            <a:ext cx="28732" cy="3785025"/>
          </a:xfrm>
          <a:prstGeom prst="bentConnector3">
            <a:avLst>
              <a:gd name="adj1" fmla="val -795629"/>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7275651" y="33054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a:stCxn id="21" idx="0"/>
            <a:endCxn id="54" idx="3"/>
          </p:cNvCxnSpPr>
          <p:nvPr/>
        </p:nvCxnSpPr>
        <p:spPr>
          <a:xfrm rot="16200000" flipV="1">
            <a:off x="5564009" y="669801"/>
            <a:ext cx="19774" cy="3785444"/>
          </a:xfrm>
          <a:prstGeom prst="bentConnector3">
            <a:avLst>
              <a:gd name="adj1" fmla="val 1156064"/>
            </a:avLst>
          </a:prstGeom>
          <a:noFill/>
          <a:ln w="19050" cap="flat" cmpd="sng">
            <a:solidFill>
              <a:srgbClr val="000000"/>
            </a:solidFill>
            <a:prstDash val="solid"/>
            <a:miter/>
            <a:headEnd type="triangle" w="med" len="med"/>
            <a:tailEnd type="triangle" w="med" len="med"/>
          </a:ln>
        </p:spPr>
      </p:cxnSp>
      <p:sp>
        <p:nvSpPr>
          <p:cNvPr id="64" name="Rectangle 63">
            <a:extLst>
              <a:ext uri="{FF2B5EF4-FFF2-40B4-BE49-F238E27FC236}">
                <a16:creationId xmlns:a16="http://schemas.microsoft.com/office/drawing/2014/main" id="{DD30962B-9E19-69E5-24F0-AD6D10BDA2EA}"/>
              </a:ext>
            </a:extLst>
          </p:cNvPr>
          <p:cNvSpPr/>
          <p:nvPr/>
        </p:nvSpPr>
        <p:spPr>
          <a:xfrm>
            <a:off x="-1196" y="2406435"/>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E07164-DD4F-A209-4CE3-C45BB0F6F20B}"/>
              </a:ext>
            </a:extLst>
          </p:cNvPr>
          <p:cNvSpPr/>
          <p:nvPr/>
        </p:nvSpPr>
        <p:spPr>
          <a:xfrm>
            <a:off x="10844579" y="2452310"/>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36E3A24-A8BA-FCD5-C892-42ABDD1CD063}"/>
              </a:ext>
            </a:extLst>
          </p:cNvPr>
          <p:cNvSpPr/>
          <p:nvPr/>
        </p:nvSpPr>
        <p:spPr>
          <a:xfrm>
            <a:off x="9187532" y="2154608"/>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2FF2C9-EB3F-81FE-B369-898166C6A388}"/>
              </a:ext>
            </a:extLst>
          </p:cNvPr>
          <p:cNvSpPr/>
          <p:nvPr/>
        </p:nvSpPr>
        <p:spPr>
          <a:xfrm>
            <a:off x="9187532" y="2435979"/>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2007D99-8EEF-D44D-85AD-61DCD44C365B}"/>
              </a:ext>
            </a:extLst>
          </p:cNvPr>
          <p:cNvSpPr txBox="1"/>
          <p:nvPr/>
        </p:nvSpPr>
        <p:spPr>
          <a:xfrm>
            <a:off x="9356838" y="2110628"/>
            <a:ext cx="968328"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9" name="Straight Arrow Connector 58">
            <a:extLst>
              <a:ext uri="{FF2B5EF4-FFF2-40B4-BE49-F238E27FC236}">
                <a16:creationId xmlns:a16="http://schemas.microsoft.com/office/drawing/2014/main" id="{C98D5873-17FB-D3F7-E14A-B1B2271CF104}"/>
              </a:ext>
            </a:extLst>
          </p:cNvPr>
          <p:cNvCxnSpPr>
            <a:cxnSpLocks/>
          </p:cNvCxnSpPr>
          <p:nvPr/>
        </p:nvCxnSpPr>
        <p:spPr>
          <a:xfrm>
            <a:off x="9780675" y="2850814"/>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F21985C6-5814-BA93-C05F-7C550BB6EC80}"/>
              </a:ext>
            </a:extLst>
          </p:cNvPr>
          <p:cNvSpPr/>
          <p:nvPr/>
        </p:nvSpPr>
        <p:spPr>
          <a:xfrm>
            <a:off x="9187532" y="312051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6E5EC8C-1370-47E2-3FE8-8037A28A4B76}"/>
              </a:ext>
            </a:extLst>
          </p:cNvPr>
          <p:cNvSpPr txBox="1"/>
          <p:nvPr/>
        </p:nvSpPr>
        <p:spPr>
          <a:xfrm>
            <a:off x="9443720" y="345773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66" name="Rounded Rectangle 65">
            <a:extLst>
              <a:ext uri="{FF2B5EF4-FFF2-40B4-BE49-F238E27FC236}">
                <a16:creationId xmlns:a16="http://schemas.microsoft.com/office/drawing/2014/main" id="{BB352736-601F-6CB0-BB45-587B2CFB7A23}"/>
              </a:ext>
            </a:extLst>
          </p:cNvPr>
          <p:cNvSpPr/>
          <p:nvPr/>
        </p:nvSpPr>
        <p:spPr>
          <a:xfrm>
            <a:off x="9302692" y="3422486"/>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91C78003-D8CC-D4AE-52B0-6FE53CED6876}"/>
              </a:ext>
            </a:extLst>
          </p:cNvPr>
          <p:cNvSpPr txBox="1"/>
          <p:nvPr/>
        </p:nvSpPr>
        <p:spPr>
          <a:xfrm>
            <a:off x="9249175" y="2497575"/>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68" name="TextBox 67">
            <a:extLst>
              <a:ext uri="{FF2B5EF4-FFF2-40B4-BE49-F238E27FC236}">
                <a16:creationId xmlns:a16="http://schemas.microsoft.com/office/drawing/2014/main" id="{8CAAB3A2-AB8F-4E54-2EDB-5936C870334B}"/>
              </a:ext>
            </a:extLst>
          </p:cNvPr>
          <p:cNvSpPr txBox="1"/>
          <p:nvPr/>
        </p:nvSpPr>
        <p:spPr>
          <a:xfrm>
            <a:off x="9264569" y="3124660"/>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69" name="TextBox 68">
            <a:extLst>
              <a:ext uri="{FF2B5EF4-FFF2-40B4-BE49-F238E27FC236}">
                <a16:creationId xmlns:a16="http://schemas.microsoft.com/office/drawing/2014/main" id="{0D26CB83-E390-4004-4FAA-BCC72CDE4087}"/>
              </a:ext>
            </a:extLst>
          </p:cNvPr>
          <p:cNvSpPr txBox="1"/>
          <p:nvPr/>
        </p:nvSpPr>
        <p:spPr>
          <a:xfrm>
            <a:off x="10458924" y="2705845"/>
            <a:ext cx="280896"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70" name="Rectangle 69">
            <a:extLst>
              <a:ext uri="{FF2B5EF4-FFF2-40B4-BE49-F238E27FC236}">
                <a16:creationId xmlns:a16="http://schemas.microsoft.com/office/drawing/2014/main" id="{5C352B84-CD35-2223-9A3E-1A34299C0E84}"/>
              </a:ext>
            </a:extLst>
          </p:cNvPr>
          <p:cNvSpPr/>
          <p:nvPr/>
        </p:nvSpPr>
        <p:spPr>
          <a:xfrm>
            <a:off x="10838462" y="2153357"/>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ACA38A0-E709-2BE3-64AB-AC5641105961}"/>
              </a:ext>
            </a:extLst>
          </p:cNvPr>
          <p:cNvSpPr txBox="1"/>
          <p:nvPr/>
        </p:nvSpPr>
        <p:spPr>
          <a:xfrm>
            <a:off x="10924844" y="2118032"/>
            <a:ext cx="1248071" cy="369332"/>
          </a:xfrm>
          <a:prstGeom prst="rect">
            <a:avLst/>
          </a:prstGeom>
          <a:noFill/>
        </p:spPr>
        <p:txBody>
          <a:bodyPr wrap="square" rtlCol="0">
            <a:spAutoFit/>
          </a:bodyPr>
          <a:lstStyle/>
          <a:p>
            <a:r>
              <a:rPr lang="en-US" b="1" dirty="0">
                <a:cs typeface="Times New Roman" panose="02020603050405020304" pitchFamily="18" charset="0"/>
              </a:rPr>
              <a:t>Vault 29</a:t>
            </a:r>
          </a:p>
        </p:txBody>
      </p:sp>
      <p:cxnSp>
        <p:nvCxnSpPr>
          <p:cNvPr id="72" name="Straight Arrow Connector 71">
            <a:extLst>
              <a:ext uri="{FF2B5EF4-FFF2-40B4-BE49-F238E27FC236}">
                <a16:creationId xmlns:a16="http://schemas.microsoft.com/office/drawing/2014/main" id="{9887AD6F-7F64-0996-7741-C4124238C43F}"/>
              </a:ext>
            </a:extLst>
          </p:cNvPr>
          <p:cNvCxnSpPr>
            <a:cxnSpLocks/>
          </p:cNvCxnSpPr>
          <p:nvPr/>
        </p:nvCxnSpPr>
        <p:spPr>
          <a:xfrm>
            <a:off x="11431605" y="2849563"/>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1294C6CC-2BFA-C109-4B61-55A1D0D101CF}"/>
              </a:ext>
            </a:extLst>
          </p:cNvPr>
          <p:cNvSpPr/>
          <p:nvPr/>
        </p:nvSpPr>
        <p:spPr>
          <a:xfrm>
            <a:off x="10838462" y="311926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E0458FE2-E8C9-0281-C88B-DA1521C18423}"/>
              </a:ext>
            </a:extLst>
          </p:cNvPr>
          <p:cNvSpPr txBox="1"/>
          <p:nvPr/>
        </p:nvSpPr>
        <p:spPr>
          <a:xfrm>
            <a:off x="11067202" y="3468313"/>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29</a:t>
            </a:r>
          </a:p>
        </p:txBody>
      </p:sp>
      <p:sp>
        <p:nvSpPr>
          <p:cNvPr id="75" name="Rounded Rectangle 74">
            <a:extLst>
              <a:ext uri="{FF2B5EF4-FFF2-40B4-BE49-F238E27FC236}">
                <a16:creationId xmlns:a16="http://schemas.microsoft.com/office/drawing/2014/main" id="{C877644B-F90A-D337-E1CB-C851975BBAE9}"/>
              </a:ext>
            </a:extLst>
          </p:cNvPr>
          <p:cNvSpPr/>
          <p:nvPr/>
        </p:nvSpPr>
        <p:spPr>
          <a:xfrm>
            <a:off x="10953622" y="342123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089A6C11-8026-8EF1-8AE1-EAE8B55B7304}"/>
              </a:ext>
            </a:extLst>
          </p:cNvPr>
          <p:cNvSpPr txBox="1"/>
          <p:nvPr/>
        </p:nvSpPr>
        <p:spPr>
          <a:xfrm>
            <a:off x="10897380" y="2505836"/>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77" name="TextBox 76">
            <a:extLst>
              <a:ext uri="{FF2B5EF4-FFF2-40B4-BE49-F238E27FC236}">
                <a16:creationId xmlns:a16="http://schemas.microsoft.com/office/drawing/2014/main" id="{9F1F2F1F-F532-E0B1-07F9-7C3AFBA0934E}"/>
              </a:ext>
            </a:extLst>
          </p:cNvPr>
          <p:cNvSpPr txBox="1"/>
          <p:nvPr/>
        </p:nvSpPr>
        <p:spPr>
          <a:xfrm>
            <a:off x="10914076" y="3133194"/>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cxnSp>
        <p:nvCxnSpPr>
          <p:cNvPr id="84" name="Straight Connector 83">
            <a:extLst>
              <a:ext uri="{FF2B5EF4-FFF2-40B4-BE49-F238E27FC236}">
                <a16:creationId xmlns:a16="http://schemas.microsoft.com/office/drawing/2014/main" id="{D18CE8E5-BB7E-94F0-473C-5CB43845FFCA}"/>
              </a:ext>
            </a:extLst>
          </p:cNvPr>
          <p:cNvCxnSpPr>
            <a:cxnSpLocks/>
          </p:cNvCxnSpPr>
          <p:nvPr/>
        </p:nvCxnSpPr>
        <p:spPr>
          <a:xfrm flipV="1">
            <a:off x="7623730" y="2135282"/>
            <a:ext cx="1371344" cy="1176676"/>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E1A6762B-5130-9FE1-CA41-3C72DCBF4D31}"/>
              </a:ext>
            </a:extLst>
          </p:cNvPr>
          <p:cNvSpPr/>
          <p:nvPr/>
        </p:nvSpPr>
        <p:spPr>
          <a:xfrm>
            <a:off x="5393775" y="429033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5845873-8647-F69D-3231-8974DE6694F1}"/>
              </a:ext>
            </a:extLst>
          </p:cNvPr>
          <p:cNvSpPr/>
          <p:nvPr/>
        </p:nvSpPr>
        <p:spPr>
          <a:xfrm>
            <a:off x="7502683" y="3182285"/>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D67851D-D6DD-E72D-21BA-8336CCDAA626}"/>
              </a:ext>
            </a:extLst>
          </p:cNvPr>
          <p:cNvSpPr/>
          <p:nvPr/>
        </p:nvSpPr>
        <p:spPr>
          <a:xfrm>
            <a:off x="4513866" y="429572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011724E-0E18-79EF-5D68-002B5D2C94C5}"/>
              </a:ext>
            </a:extLst>
          </p:cNvPr>
          <p:cNvSpPr/>
          <p:nvPr/>
        </p:nvSpPr>
        <p:spPr>
          <a:xfrm>
            <a:off x="6618335" y="4293643"/>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613ED61-F53C-75C5-3E31-A9B7702FFC85}"/>
              </a:ext>
            </a:extLst>
          </p:cNvPr>
          <p:cNvSpPr/>
          <p:nvPr/>
        </p:nvSpPr>
        <p:spPr>
          <a:xfrm>
            <a:off x="4513124" y="506300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03C9CF9-DC52-804B-0AD2-A6F3C227C68F}"/>
              </a:ext>
            </a:extLst>
          </p:cNvPr>
          <p:cNvSpPr/>
          <p:nvPr/>
        </p:nvSpPr>
        <p:spPr>
          <a:xfrm>
            <a:off x="7510243" y="509384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50E9E23-8BC2-84AC-CDA0-3490DA7A3012}"/>
              </a:ext>
            </a:extLst>
          </p:cNvPr>
          <p:cNvSpPr/>
          <p:nvPr/>
        </p:nvSpPr>
        <p:spPr>
          <a:xfrm>
            <a:off x="4513123" y="247785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044EEED-201D-9E4B-608A-6F04D2EC9D3F}"/>
              </a:ext>
            </a:extLst>
          </p:cNvPr>
          <p:cNvSpPr/>
          <p:nvPr/>
        </p:nvSpPr>
        <p:spPr>
          <a:xfrm>
            <a:off x="6646051" y="322618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BE21035-F27C-24BB-8A92-7004C91B6281}"/>
              </a:ext>
            </a:extLst>
          </p:cNvPr>
          <p:cNvSpPr/>
          <p:nvPr/>
        </p:nvSpPr>
        <p:spPr>
          <a:xfrm>
            <a:off x="7515942" y="430804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8A6EF96E-8018-D4C9-CCA5-FFEC1EFD4CEC}"/>
              </a:ext>
            </a:extLst>
          </p:cNvPr>
          <p:cNvSpPr/>
          <p:nvPr/>
        </p:nvSpPr>
        <p:spPr>
          <a:xfrm>
            <a:off x="7439583" y="246347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5DB44A-A41C-B6EE-6F23-0A442B3EF7CA}"/>
              </a:ext>
            </a:extLst>
          </p:cNvPr>
          <p:cNvSpPr/>
          <p:nvPr/>
        </p:nvSpPr>
        <p:spPr>
          <a:xfrm>
            <a:off x="5391777" y="507259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DC25A7B-54A4-F198-5B2A-28209CF2419A}"/>
              </a:ext>
            </a:extLst>
          </p:cNvPr>
          <p:cNvSpPr/>
          <p:nvPr/>
        </p:nvSpPr>
        <p:spPr>
          <a:xfrm>
            <a:off x="4478415" y="321393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3DEC342-5A44-05C9-9E73-18402695AF00}"/>
              </a:ext>
            </a:extLst>
          </p:cNvPr>
          <p:cNvSpPr/>
          <p:nvPr/>
        </p:nvSpPr>
        <p:spPr>
          <a:xfrm>
            <a:off x="6576291" y="506814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80A8317-5F6B-8D66-511F-FD30326BC398}"/>
              </a:ext>
            </a:extLst>
          </p:cNvPr>
          <p:cNvSpPr/>
          <p:nvPr/>
        </p:nvSpPr>
        <p:spPr>
          <a:xfrm>
            <a:off x="6623888" y="2482057"/>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2DA7AD7-9A3D-701D-1E84-88BE1DEE454F}"/>
              </a:ext>
            </a:extLst>
          </p:cNvPr>
          <p:cNvSpPr/>
          <p:nvPr/>
        </p:nvSpPr>
        <p:spPr>
          <a:xfrm>
            <a:off x="5407245" y="321115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33FE5A8-B4C9-DC14-8951-1CC7DDB39738}"/>
              </a:ext>
            </a:extLst>
          </p:cNvPr>
          <p:cNvSpPr/>
          <p:nvPr/>
        </p:nvSpPr>
        <p:spPr>
          <a:xfrm>
            <a:off x="5393775" y="247542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DA5B2C40-4491-79D6-FFC4-26BCA5B32263}"/>
              </a:ext>
            </a:extLst>
          </p:cNvPr>
          <p:cNvSpPr/>
          <p:nvPr/>
        </p:nvSpPr>
        <p:spPr>
          <a:xfrm>
            <a:off x="10790306" y="3378733"/>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5C8B284A-3AD7-133B-AB3F-670E4F0E1019}"/>
              </a:ext>
            </a:extLst>
          </p:cNvPr>
          <p:cNvSpPr/>
          <p:nvPr/>
        </p:nvSpPr>
        <p:spPr>
          <a:xfrm>
            <a:off x="10844579" y="4586033"/>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D5A9CF4-F6D9-0834-36B8-9728CF1284E6}"/>
              </a:ext>
            </a:extLst>
          </p:cNvPr>
          <p:cNvSpPr/>
          <p:nvPr/>
        </p:nvSpPr>
        <p:spPr>
          <a:xfrm>
            <a:off x="9187532" y="425175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CFF5982-97CD-B610-0DE5-A5CFEA041440}"/>
              </a:ext>
            </a:extLst>
          </p:cNvPr>
          <p:cNvSpPr/>
          <p:nvPr/>
        </p:nvSpPr>
        <p:spPr>
          <a:xfrm>
            <a:off x="9187532" y="4533126"/>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5EB6D5D2-22A8-E252-B574-80188C041080}"/>
              </a:ext>
            </a:extLst>
          </p:cNvPr>
          <p:cNvSpPr txBox="1"/>
          <p:nvPr/>
        </p:nvSpPr>
        <p:spPr>
          <a:xfrm>
            <a:off x="9278780" y="4207775"/>
            <a:ext cx="1150399" cy="369332"/>
          </a:xfrm>
          <a:prstGeom prst="rect">
            <a:avLst/>
          </a:prstGeom>
          <a:noFill/>
        </p:spPr>
        <p:txBody>
          <a:bodyPr wrap="square" rtlCol="0">
            <a:spAutoFit/>
          </a:bodyPr>
          <a:lstStyle/>
          <a:p>
            <a:r>
              <a:rPr lang="en-US" b="1" dirty="0">
                <a:cs typeface="Times New Roman" panose="02020603050405020304" pitchFamily="18" charset="0"/>
              </a:rPr>
              <a:t>Vault 30</a:t>
            </a:r>
          </a:p>
        </p:txBody>
      </p:sp>
      <p:cxnSp>
        <p:nvCxnSpPr>
          <p:cNvPr id="168" name="Straight Arrow Connector 167">
            <a:extLst>
              <a:ext uri="{FF2B5EF4-FFF2-40B4-BE49-F238E27FC236}">
                <a16:creationId xmlns:a16="http://schemas.microsoft.com/office/drawing/2014/main" id="{A100A78E-A326-C40D-9646-09F65197CB51}"/>
              </a:ext>
            </a:extLst>
          </p:cNvPr>
          <p:cNvCxnSpPr>
            <a:cxnSpLocks/>
          </p:cNvCxnSpPr>
          <p:nvPr/>
        </p:nvCxnSpPr>
        <p:spPr>
          <a:xfrm>
            <a:off x="9730036" y="4947472"/>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69" name="Rectangle 168">
            <a:extLst>
              <a:ext uri="{FF2B5EF4-FFF2-40B4-BE49-F238E27FC236}">
                <a16:creationId xmlns:a16="http://schemas.microsoft.com/office/drawing/2014/main" id="{FBD09B62-5775-A182-EEF6-67B795632BAB}"/>
              </a:ext>
            </a:extLst>
          </p:cNvPr>
          <p:cNvSpPr/>
          <p:nvPr/>
        </p:nvSpPr>
        <p:spPr>
          <a:xfrm>
            <a:off x="9170836" y="522211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0687E76F-CE6F-CA8F-F138-DFFAC33DDA07}"/>
              </a:ext>
            </a:extLst>
          </p:cNvPr>
          <p:cNvSpPr txBox="1"/>
          <p:nvPr/>
        </p:nvSpPr>
        <p:spPr>
          <a:xfrm>
            <a:off x="9427024" y="5559329"/>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30</a:t>
            </a:r>
          </a:p>
        </p:txBody>
      </p:sp>
      <p:sp>
        <p:nvSpPr>
          <p:cNvPr id="171" name="Rounded Rectangle 170">
            <a:extLst>
              <a:ext uri="{FF2B5EF4-FFF2-40B4-BE49-F238E27FC236}">
                <a16:creationId xmlns:a16="http://schemas.microsoft.com/office/drawing/2014/main" id="{11E730A6-CA73-FFED-9B52-02DC534B76D4}"/>
              </a:ext>
            </a:extLst>
          </p:cNvPr>
          <p:cNvSpPr/>
          <p:nvPr/>
        </p:nvSpPr>
        <p:spPr>
          <a:xfrm>
            <a:off x="9307596" y="552408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E08F9227-6655-2ADD-A851-8C666BC862A8}"/>
              </a:ext>
            </a:extLst>
          </p:cNvPr>
          <p:cNvSpPr txBox="1"/>
          <p:nvPr/>
        </p:nvSpPr>
        <p:spPr>
          <a:xfrm>
            <a:off x="9249175" y="459472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73" name="TextBox 172">
            <a:extLst>
              <a:ext uri="{FF2B5EF4-FFF2-40B4-BE49-F238E27FC236}">
                <a16:creationId xmlns:a16="http://schemas.microsoft.com/office/drawing/2014/main" id="{CFB49E88-27D8-60A1-5FA5-3368A1C6D827}"/>
              </a:ext>
            </a:extLst>
          </p:cNvPr>
          <p:cNvSpPr txBox="1"/>
          <p:nvPr/>
        </p:nvSpPr>
        <p:spPr>
          <a:xfrm>
            <a:off x="9247873" y="5226259"/>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5" name="Rectangle 174">
            <a:extLst>
              <a:ext uri="{FF2B5EF4-FFF2-40B4-BE49-F238E27FC236}">
                <a16:creationId xmlns:a16="http://schemas.microsoft.com/office/drawing/2014/main" id="{E2CD030F-E570-A28E-15A1-CA78F04BC6ED}"/>
              </a:ext>
            </a:extLst>
          </p:cNvPr>
          <p:cNvSpPr/>
          <p:nvPr/>
        </p:nvSpPr>
        <p:spPr>
          <a:xfrm>
            <a:off x="10838462" y="4287080"/>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6A9DC7DC-E796-BFFE-372A-1B71236E3D7D}"/>
              </a:ext>
            </a:extLst>
          </p:cNvPr>
          <p:cNvSpPr txBox="1"/>
          <p:nvPr/>
        </p:nvSpPr>
        <p:spPr>
          <a:xfrm>
            <a:off x="10924844" y="4251755"/>
            <a:ext cx="1248071"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177" name="Straight Arrow Connector 176">
            <a:extLst>
              <a:ext uri="{FF2B5EF4-FFF2-40B4-BE49-F238E27FC236}">
                <a16:creationId xmlns:a16="http://schemas.microsoft.com/office/drawing/2014/main" id="{8946C47D-F973-F171-FF29-657ADD4276F5}"/>
              </a:ext>
            </a:extLst>
          </p:cNvPr>
          <p:cNvCxnSpPr>
            <a:cxnSpLocks/>
          </p:cNvCxnSpPr>
          <p:nvPr/>
        </p:nvCxnSpPr>
        <p:spPr>
          <a:xfrm>
            <a:off x="11380966" y="4982797"/>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8" name="Rectangle 177">
            <a:extLst>
              <a:ext uri="{FF2B5EF4-FFF2-40B4-BE49-F238E27FC236}">
                <a16:creationId xmlns:a16="http://schemas.microsoft.com/office/drawing/2014/main" id="{270FE841-B4ED-6482-B190-2F8B9CB8D153}"/>
              </a:ext>
            </a:extLst>
          </p:cNvPr>
          <p:cNvSpPr/>
          <p:nvPr/>
        </p:nvSpPr>
        <p:spPr>
          <a:xfrm>
            <a:off x="10821766" y="5243039"/>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8449977D-2789-1AB6-E213-B691FA9BC8F8}"/>
              </a:ext>
            </a:extLst>
          </p:cNvPr>
          <p:cNvSpPr txBox="1"/>
          <p:nvPr/>
        </p:nvSpPr>
        <p:spPr>
          <a:xfrm>
            <a:off x="11050506" y="558308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180" name="Rounded Rectangle 179">
            <a:extLst>
              <a:ext uri="{FF2B5EF4-FFF2-40B4-BE49-F238E27FC236}">
                <a16:creationId xmlns:a16="http://schemas.microsoft.com/office/drawing/2014/main" id="{4F8907A3-918F-01D1-F829-4927DBA85EEF}"/>
              </a:ext>
            </a:extLst>
          </p:cNvPr>
          <p:cNvSpPr/>
          <p:nvPr/>
        </p:nvSpPr>
        <p:spPr>
          <a:xfrm>
            <a:off x="10936926" y="5559410"/>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3ADA6EB4-6F90-7388-FCB8-313FB0E630BE}"/>
              </a:ext>
            </a:extLst>
          </p:cNvPr>
          <p:cNvSpPr txBox="1"/>
          <p:nvPr/>
        </p:nvSpPr>
        <p:spPr>
          <a:xfrm>
            <a:off x="10924844" y="462980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82" name="TextBox 181">
            <a:extLst>
              <a:ext uri="{FF2B5EF4-FFF2-40B4-BE49-F238E27FC236}">
                <a16:creationId xmlns:a16="http://schemas.microsoft.com/office/drawing/2014/main" id="{160C58A2-44A2-DE5D-98BB-9C3CAA0BE102}"/>
              </a:ext>
            </a:extLst>
          </p:cNvPr>
          <p:cNvSpPr txBox="1"/>
          <p:nvPr/>
        </p:nvSpPr>
        <p:spPr>
          <a:xfrm>
            <a:off x="10897380" y="5258473"/>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91" name="Rectangle 190">
            <a:extLst>
              <a:ext uri="{FF2B5EF4-FFF2-40B4-BE49-F238E27FC236}">
                <a16:creationId xmlns:a16="http://schemas.microsoft.com/office/drawing/2014/main" id="{22FDF270-1FEF-996C-55ED-65331DAB6D9C}"/>
              </a:ext>
            </a:extLst>
          </p:cNvPr>
          <p:cNvSpPr/>
          <p:nvPr/>
        </p:nvSpPr>
        <p:spPr>
          <a:xfrm>
            <a:off x="9049981" y="2121961"/>
            <a:ext cx="3103911" cy="3940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87D413B2-92E0-D993-5665-E6F87BE1E1F0}"/>
              </a:ext>
            </a:extLst>
          </p:cNvPr>
          <p:cNvSpPr/>
          <p:nvPr/>
        </p:nvSpPr>
        <p:spPr>
          <a:xfrm>
            <a:off x="9140544" y="3398396"/>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3862BC9D-0EEF-D2E6-86B9-68FBC836CC2E}"/>
              </a:ext>
            </a:extLst>
          </p:cNvPr>
          <p:cNvSpPr txBox="1"/>
          <p:nvPr/>
        </p:nvSpPr>
        <p:spPr>
          <a:xfrm>
            <a:off x="9973143" y="1833224"/>
            <a:ext cx="1533354" cy="369332"/>
          </a:xfrm>
          <a:prstGeom prst="rect">
            <a:avLst/>
          </a:prstGeom>
          <a:noFill/>
        </p:spPr>
        <p:txBody>
          <a:bodyPr wrap="square" rtlCol="0">
            <a:spAutoFit/>
          </a:bodyPr>
          <a:lstStyle/>
          <a:p>
            <a:r>
              <a:rPr lang="en-US" b="1" dirty="0">
                <a:cs typeface="Times New Roman" panose="02020603050405020304" pitchFamily="18" charset="0"/>
              </a:rPr>
              <a:t>Main Cores</a:t>
            </a:r>
          </a:p>
        </p:txBody>
      </p:sp>
      <p:sp>
        <p:nvSpPr>
          <p:cNvPr id="86" name="TextBox 85">
            <a:extLst>
              <a:ext uri="{FF2B5EF4-FFF2-40B4-BE49-F238E27FC236}">
                <a16:creationId xmlns:a16="http://schemas.microsoft.com/office/drawing/2014/main" id="{4B3A3E6B-A3F6-6EED-A662-BBFB9EDB03AB}"/>
              </a:ext>
            </a:extLst>
          </p:cNvPr>
          <p:cNvSpPr txBox="1"/>
          <p:nvPr/>
        </p:nvSpPr>
        <p:spPr>
          <a:xfrm>
            <a:off x="9550235" y="3927202"/>
            <a:ext cx="2727682" cy="369332"/>
          </a:xfrm>
          <a:prstGeom prst="rect">
            <a:avLst/>
          </a:prstGeom>
          <a:noFill/>
        </p:spPr>
        <p:txBody>
          <a:bodyPr wrap="square" rtlCol="0">
            <a:spAutoFit/>
          </a:bodyPr>
          <a:lstStyle/>
          <a:p>
            <a:r>
              <a:rPr lang="en-US" b="1" dirty="0">
                <a:cs typeface="Times New Roman" panose="02020603050405020304" pitchFamily="18" charset="0"/>
              </a:rPr>
              <a:t>Pre-Translation Cores</a:t>
            </a:r>
          </a:p>
        </p:txBody>
      </p:sp>
      <p:sp>
        <p:nvSpPr>
          <p:cNvPr id="83" name="Rectangle 82">
            <a:extLst>
              <a:ext uri="{FF2B5EF4-FFF2-40B4-BE49-F238E27FC236}">
                <a16:creationId xmlns:a16="http://schemas.microsoft.com/office/drawing/2014/main" id="{5E20AE98-7336-5368-E5B4-2CA454B3A515}"/>
              </a:ext>
            </a:extLst>
          </p:cNvPr>
          <p:cNvSpPr/>
          <p:nvPr/>
        </p:nvSpPr>
        <p:spPr>
          <a:xfrm>
            <a:off x="-4615" y="4315478"/>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4D16277-0642-89BD-A7F3-A8FA652FF37F}"/>
              </a:ext>
            </a:extLst>
          </p:cNvPr>
          <p:cNvSpPr/>
          <p:nvPr/>
        </p:nvSpPr>
        <p:spPr>
          <a:xfrm>
            <a:off x="0" y="1204602"/>
            <a:ext cx="2057400" cy="400239"/>
          </a:xfrm>
          <a:prstGeom prst="rect">
            <a:avLst/>
          </a:prstGeom>
          <a:solidFill>
            <a:srgbClr val="C00000">
              <a:alpha val="3215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Step 1</a:t>
            </a:r>
          </a:p>
        </p:txBody>
      </p:sp>
      <p:sp>
        <p:nvSpPr>
          <p:cNvPr id="95" name="TextBox 94">
            <a:extLst>
              <a:ext uri="{FF2B5EF4-FFF2-40B4-BE49-F238E27FC236}">
                <a16:creationId xmlns:a16="http://schemas.microsoft.com/office/drawing/2014/main" id="{22E7F0F3-345A-ABC4-EA83-D71CF9DC7FDA}"/>
              </a:ext>
            </a:extLst>
          </p:cNvPr>
          <p:cNvSpPr txBox="1"/>
          <p:nvPr/>
        </p:nvSpPr>
        <p:spPr>
          <a:xfrm>
            <a:off x="8945671" y="6018014"/>
            <a:ext cx="934201" cy="369332"/>
          </a:xfrm>
          <a:prstGeom prst="rect">
            <a:avLst/>
          </a:prstGeom>
          <a:noFill/>
        </p:spPr>
        <p:txBody>
          <a:bodyPr wrap="square" rtlCol="0">
            <a:spAutoFit/>
          </a:bodyPr>
          <a:lstStyle/>
          <a:p>
            <a:r>
              <a:rPr lang="en-US" b="1" dirty="0"/>
              <a:t>u=10</a:t>
            </a:r>
          </a:p>
        </p:txBody>
      </p:sp>
      <p:pic>
        <p:nvPicPr>
          <p:cNvPr id="97" name="Graphic 96">
            <a:extLst>
              <a:ext uri="{FF2B5EF4-FFF2-40B4-BE49-F238E27FC236}">
                <a16:creationId xmlns:a16="http://schemas.microsoft.com/office/drawing/2014/main" id="{65A1F6E9-B671-DB1F-DB6F-6AFDE77B02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8482154" y="5719212"/>
            <a:ext cx="1165888" cy="1155267"/>
          </a:xfrm>
          <a:prstGeom prst="rect">
            <a:avLst/>
          </a:prstGeom>
        </p:spPr>
      </p:pic>
      <p:sp>
        <p:nvSpPr>
          <p:cNvPr id="98" name="Rectangle 97">
            <a:extLst>
              <a:ext uri="{FF2B5EF4-FFF2-40B4-BE49-F238E27FC236}">
                <a16:creationId xmlns:a16="http://schemas.microsoft.com/office/drawing/2014/main" id="{CBD46E63-7A28-9BC2-A00F-7AD9B7BF2435}"/>
              </a:ext>
            </a:extLst>
          </p:cNvPr>
          <p:cNvSpPr/>
          <p:nvPr/>
        </p:nvSpPr>
        <p:spPr>
          <a:xfrm>
            <a:off x="9050695" y="1897210"/>
            <a:ext cx="3100841" cy="2077946"/>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F61A7354-D454-1B3A-4495-8D326B4663C5}"/>
              </a:ext>
            </a:extLst>
          </p:cNvPr>
          <p:cNvSpPr/>
          <p:nvPr/>
        </p:nvSpPr>
        <p:spPr>
          <a:xfrm>
            <a:off x="-10142" y="2402766"/>
            <a:ext cx="3384547" cy="1905273"/>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0A3D4742-7A0E-AC33-4E37-E7E2D4CA49EA}"/>
              </a:ext>
            </a:extLst>
          </p:cNvPr>
          <p:cNvSpPr txBox="1"/>
          <p:nvPr/>
        </p:nvSpPr>
        <p:spPr>
          <a:xfrm>
            <a:off x="1562259" y="5070350"/>
            <a:ext cx="2313361" cy="646331"/>
          </a:xfrm>
          <a:prstGeom prst="rect">
            <a:avLst/>
          </a:prstGeom>
          <a:noFill/>
        </p:spPr>
        <p:txBody>
          <a:bodyPr wrap="square" rtlCol="0">
            <a:spAutoFit/>
          </a:bodyPr>
          <a:lstStyle/>
          <a:p>
            <a:pPr algn="ctr"/>
            <a:r>
              <a:rPr lang="en-US" b="1" dirty="0"/>
              <a:t>TLB Miss </a:t>
            </a:r>
          </a:p>
          <a:p>
            <a:pPr algn="ctr"/>
            <a:r>
              <a:rPr lang="en-US" b="1" dirty="0"/>
              <a:t>Generated</a:t>
            </a:r>
          </a:p>
        </p:txBody>
      </p:sp>
      <p:sp>
        <p:nvSpPr>
          <p:cNvPr id="101" name="Rectangular Callout 100">
            <a:extLst>
              <a:ext uri="{FF2B5EF4-FFF2-40B4-BE49-F238E27FC236}">
                <a16:creationId xmlns:a16="http://schemas.microsoft.com/office/drawing/2014/main" id="{86FEDA39-9570-5E3E-DB44-7E1F0C4CCEBD}"/>
              </a:ext>
            </a:extLst>
          </p:cNvPr>
          <p:cNvSpPr/>
          <p:nvPr/>
        </p:nvSpPr>
        <p:spPr>
          <a:xfrm>
            <a:off x="431692" y="5151828"/>
            <a:ext cx="1565026" cy="316181"/>
          </a:xfrm>
          <a:prstGeom prst="wedgeRectCallout">
            <a:avLst>
              <a:gd name="adj1" fmla="val 61896"/>
              <a:gd name="adj2" fmla="val 1538"/>
            </a:avLst>
          </a:prstGeom>
          <a:noFill/>
          <a:ln w="28575">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Arrow Connector 114">
            <a:extLst>
              <a:ext uri="{FF2B5EF4-FFF2-40B4-BE49-F238E27FC236}">
                <a16:creationId xmlns:a16="http://schemas.microsoft.com/office/drawing/2014/main" id="{87DD1D71-35F3-99C4-A5E8-027B176BCB80}"/>
              </a:ext>
            </a:extLst>
          </p:cNvPr>
          <p:cNvCxnSpPr>
            <a:cxnSpLocks/>
          </p:cNvCxnSpPr>
          <p:nvPr/>
        </p:nvCxnSpPr>
        <p:spPr>
          <a:xfrm>
            <a:off x="0" y="1693937"/>
            <a:ext cx="4513123" cy="0"/>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389EB8A7-80EB-3289-A36A-567B2148A658}"/>
              </a:ext>
            </a:extLst>
          </p:cNvPr>
          <p:cNvSpPr txBox="1"/>
          <p:nvPr/>
        </p:nvSpPr>
        <p:spPr>
          <a:xfrm>
            <a:off x="4566391" y="1419131"/>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81" name="Title 1">
            <a:extLst>
              <a:ext uri="{FF2B5EF4-FFF2-40B4-BE49-F238E27FC236}">
                <a16:creationId xmlns:a16="http://schemas.microsoft.com/office/drawing/2014/main" id="{2E89C4E2-B3BA-80A8-101D-250AA54965E5}"/>
              </a:ext>
            </a:extLst>
          </p:cNvPr>
          <p:cNvSpPr txBox="1">
            <a:spLocks/>
          </p:cNvSpPr>
          <p:nvPr/>
        </p:nvSpPr>
        <p:spPr>
          <a:xfrm>
            <a:off x="838200" y="0"/>
            <a:ext cx="110242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solidFill>
                <a:latin typeface="+mj-lt"/>
                <a:ea typeface="+mj-ea"/>
                <a:cs typeface="+mj-cs"/>
              </a:defRPr>
            </a:lvl1pPr>
          </a:lstStyle>
          <a:p>
            <a:r>
              <a:rPr lang="en-US">
                <a:latin typeface="+mn-lt"/>
              </a:rPr>
              <a:t>Key Idea: Pre-translation of page table walks</a:t>
            </a:r>
            <a:endParaRPr lang="en-US" dirty="0">
              <a:latin typeface="+mn-lt"/>
            </a:endParaRPr>
          </a:p>
        </p:txBody>
      </p:sp>
      <p:sp>
        <p:nvSpPr>
          <p:cNvPr id="2" name="TextBox 1">
            <a:extLst>
              <a:ext uri="{FF2B5EF4-FFF2-40B4-BE49-F238E27FC236}">
                <a16:creationId xmlns:a16="http://schemas.microsoft.com/office/drawing/2014/main" id="{4183AD83-D937-FB90-F4E9-34E8BAC9D3E0}"/>
              </a:ext>
            </a:extLst>
          </p:cNvPr>
          <p:cNvSpPr txBox="1"/>
          <p:nvPr/>
        </p:nvSpPr>
        <p:spPr>
          <a:xfrm>
            <a:off x="1078294" y="4293643"/>
            <a:ext cx="2244312" cy="369332"/>
          </a:xfrm>
          <a:prstGeom prst="rect">
            <a:avLst/>
          </a:prstGeom>
          <a:noFill/>
        </p:spPr>
        <p:txBody>
          <a:bodyPr wrap="square" rtlCol="0">
            <a:spAutoFit/>
          </a:bodyPr>
          <a:lstStyle/>
          <a:p>
            <a:r>
              <a:rPr lang="en-US" b="1" dirty="0"/>
              <a:t> // ITERATION u=10</a:t>
            </a:r>
          </a:p>
        </p:txBody>
      </p:sp>
      <p:sp>
        <p:nvSpPr>
          <p:cNvPr id="7" name="TextBox 6">
            <a:extLst>
              <a:ext uri="{FF2B5EF4-FFF2-40B4-BE49-F238E27FC236}">
                <a16:creationId xmlns:a16="http://schemas.microsoft.com/office/drawing/2014/main" id="{48A3520B-409F-B073-2FED-10F84A48EE1E}"/>
              </a:ext>
            </a:extLst>
          </p:cNvPr>
          <p:cNvSpPr txBox="1"/>
          <p:nvPr/>
        </p:nvSpPr>
        <p:spPr>
          <a:xfrm>
            <a:off x="192155" y="4720858"/>
            <a:ext cx="3195879" cy="369332"/>
          </a:xfrm>
          <a:prstGeom prst="rect">
            <a:avLst/>
          </a:prstGeom>
          <a:noFill/>
        </p:spPr>
        <p:txBody>
          <a:bodyPr wrap="square" rtlCol="0">
            <a:spAutoFit/>
          </a:bodyPr>
          <a:lstStyle/>
          <a:p>
            <a:pPr algn="ctr"/>
            <a:r>
              <a:rPr lang="en-US" b="1" dirty="0"/>
              <a:t>Code for pre-translation cores</a:t>
            </a:r>
          </a:p>
        </p:txBody>
      </p:sp>
    </p:spTree>
    <p:custDataLst>
      <p:tags r:id="rId1"/>
    </p:custDataLst>
    <p:extLst>
      <p:ext uri="{BB962C8B-B14F-4D97-AF65-F5344CB8AC3E}">
        <p14:creationId xmlns:p14="http://schemas.microsoft.com/office/powerpoint/2010/main" val="12734994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0FE5ED-4F1A-5174-D61F-F4324B7BE04D}"/>
              </a:ext>
            </a:extLst>
          </p:cNvPr>
          <p:cNvSpPr txBox="1"/>
          <p:nvPr/>
        </p:nvSpPr>
        <p:spPr>
          <a:xfrm>
            <a:off x="551546" y="2801778"/>
            <a:ext cx="2209175" cy="369332"/>
          </a:xfrm>
          <a:prstGeom prst="rect">
            <a:avLst/>
          </a:prstGeom>
          <a:noFill/>
        </p:spPr>
        <p:txBody>
          <a:bodyPr wrap="square" rtlCol="0">
            <a:spAutoFit/>
          </a:bodyPr>
          <a:lstStyle/>
          <a:p>
            <a:pPr algn="ctr"/>
            <a:r>
              <a:rPr lang="en-US" b="1" dirty="0"/>
              <a:t>Code for main cores</a:t>
            </a:r>
          </a:p>
        </p:txBody>
      </p:sp>
      <p:sp>
        <p:nvSpPr>
          <p:cNvPr id="104" name="TextBox 103">
            <a:extLst>
              <a:ext uri="{FF2B5EF4-FFF2-40B4-BE49-F238E27FC236}">
                <a16:creationId xmlns:a16="http://schemas.microsoft.com/office/drawing/2014/main" id="{14CB6118-B52B-42B3-8147-0E3A54E4C5EE}"/>
              </a:ext>
            </a:extLst>
          </p:cNvPr>
          <p:cNvSpPr txBox="1"/>
          <p:nvPr/>
        </p:nvSpPr>
        <p:spPr>
          <a:xfrm>
            <a:off x="1078293" y="2402767"/>
            <a:ext cx="2313360" cy="369332"/>
          </a:xfrm>
          <a:prstGeom prst="rect">
            <a:avLst/>
          </a:prstGeom>
          <a:noFill/>
        </p:spPr>
        <p:txBody>
          <a:bodyPr wrap="square" rtlCol="0">
            <a:spAutoFit/>
          </a:bodyPr>
          <a:lstStyle/>
          <a:p>
            <a:r>
              <a:rPr lang="en-US" b="1" dirty="0"/>
              <a:t> // ITERATION u =0</a:t>
            </a:r>
          </a:p>
        </p:txBody>
      </p:sp>
      <p:sp>
        <p:nvSpPr>
          <p:cNvPr id="62" name="TextBox 61">
            <a:extLst>
              <a:ext uri="{FF2B5EF4-FFF2-40B4-BE49-F238E27FC236}">
                <a16:creationId xmlns:a16="http://schemas.microsoft.com/office/drawing/2014/main" id="{69DEE561-B443-7AD6-16D5-27A2E5A5CE03}"/>
              </a:ext>
            </a:extLst>
          </p:cNvPr>
          <p:cNvSpPr txBox="1"/>
          <p:nvPr/>
        </p:nvSpPr>
        <p:spPr>
          <a:xfrm>
            <a:off x="-12341" y="2118032"/>
            <a:ext cx="3638471" cy="4247317"/>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ourier New" panose="02070309020205020404" pitchFamily="49" charset="0"/>
              </a:rPr>
              <a:t>#pragma </a:t>
            </a:r>
            <a:r>
              <a:rPr lang="en-US" sz="1800" b="0" i="0" u="none" strike="noStrike" dirty="0" err="1">
                <a:solidFill>
                  <a:srgbClr val="000000"/>
                </a:solidFill>
                <a:effectLst/>
                <a:latin typeface="Courier New" panose="02070309020205020404" pitchFamily="49" charset="0"/>
              </a:rPr>
              <a:t>omp</a:t>
            </a:r>
            <a:r>
              <a:rPr lang="en-US" sz="1800" b="0" i="0" u="none" strike="noStrike" dirty="0">
                <a:solidFill>
                  <a:srgbClr val="000000"/>
                </a:solidFill>
                <a:effectLst/>
                <a:latin typeface="Courier New" panose="02070309020205020404" pitchFamily="49" charset="0"/>
              </a:rPr>
              <a:t> parallel for </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for(...)</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p>
          <a:p>
            <a:pPr rtl="0">
              <a:spcBef>
                <a:spcPts val="0"/>
              </a:spcBef>
              <a:spcAft>
                <a:spcPts val="0"/>
              </a:spcAft>
            </a:pPr>
            <a:r>
              <a:rPr lang="en-US" dirty="0">
                <a:solidFill>
                  <a:srgbClr val="000000"/>
                </a:solidFill>
                <a:latin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sum+=x</a:t>
            </a: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endParaRPr lang="en-US" dirty="0">
              <a:solidFill>
                <a:srgbClr val="000000"/>
              </a:solidFill>
              <a:latin typeface="Courier New" panose="02070309020205020404" pitchFamily="49" charset="0"/>
            </a:endParaRPr>
          </a:p>
          <a:p>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for(...)</a:t>
            </a:r>
            <a:endParaRPr lang="en-US" dirty="0"/>
          </a:p>
          <a:p>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a:t>
            </a: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p:txBody>
      </p:sp>
      <p:sp>
        <p:nvSpPr>
          <p:cNvPr id="102" name="Rectangle 101">
            <a:extLst>
              <a:ext uri="{FF2B5EF4-FFF2-40B4-BE49-F238E27FC236}">
                <a16:creationId xmlns:a16="http://schemas.microsoft.com/office/drawing/2014/main" id="{4DDAC56E-838D-22A5-89EF-BC3CEA5C6B58}"/>
              </a:ext>
            </a:extLst>
          </p:cNvPr>
          <p:cNvSpPr/>
          <p:nvPr/>
        </p:nvSpPr>
        <p:spPr>
          <a:xfrm>
            <a:off x="14282" y="3082693"/>
            <a:ext cx="3312108" cy="968078"/>
          </a:xfrm>
          <a:prstGeom prst="rect">
            <a:avLst/>
          </a:prstGeom>
          <a:solidFill>
            <a:srgbClr val="FFC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8BF7ED-D188-00EB-8448-00012F4CF74D}"/>
              </a:ext>
            </a:extLst>
          </p:cNvPr>
          <p:cNvSpPr/>
          <p:nvPr/>
        </p:nvSpPr>
        <p:spPr>
          <a:xfrm>
            <a:off x="-135" y="5006949"/>
            <a:ext cx="3324466" cy="818355"/>
          </a:xfrm>
          <a:prstGeom prst="rect">
            <a:avLst/>
          </a:prstGeom>
          <a:solidFill>
            <a:srgbClr val="548235">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1A3233C9-C61B-9B3E-F690-3A950D3AF6A2}"/>
              </a:ext>
            </a:extLst>
          </p:cNvPr>
          <p:cNvCxnSpPr>
            <a:cxnSpLocks/>
          </p:cNvCxnSpPr>
          <p:nvPr/>
        </p:nvCxnSpPr>
        <p:spPr>
          <a:xfrm>
            <a:off x="7610759" y="3692118"/>
            <a:ext cx="1400978" cy="2333518"/>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3" name="Rectangle 92">
            <a:extLst>
              <a:ext uri="{FF2B5EF4-FFF2-40B4-BE49-F238E27FC236}">
                <a16:creationId xmlns:a16="http://schemas.microsoft.com/office/drawing/2014/main" id="{25F1F073-1FB2-2F7D-1529-E515E283D2EB}"/>
              </a:ext>
            </a:extLst>
          </p:cNvPr>
          <p:cNvSpPr/>
          <p:nvPr/>
        </p:nvSpPr>
        <p:spPr>
          <a:xfrm>
            <a:off x="9061306" y="2118702"/>
            <a:ext cx="3102462" cy="1853194"/>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CFCFA168-29EA-F801-43D5-EDA130177061}"/>
              </a:ext>
            </a:extLst>
          </p:cNvPr>
          <p:cNvSpPr/>
          <p:nvPr/>
        </p:nvSpPr>
        <p:spPr>
          <a:xfrm>
            <a:off x="9049982" y="4216193"/>
            <a:ext cx="3095470" cy="1846029"/>
          </a:xfrm>
          <a:prstGeom prst="rect">
            <a:avLst/>
          </a:prstGeom>
          <a:solidFill>
            <a:srgbClr val="548235">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6785512" y="296468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4671026" y="478894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5517239" y="369817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4301660"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5177946"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4301660"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S1</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 name="矩形">
            <a:extLst>
              <a:ext uri="{FF2B5EF4-FFF2-40B4-BE49-F238E27FC236}">
                <a16:creationId xmlns:a16="http://schemas.microsoft.com/office/drawing/2014/main" id="{4C2843FE-74BB-1F21-BC44-A710A8973CAC}"/>
              </a:ext>
            </a:extLst>
          </p:cNvPr>
          <p:cNvSpPr/>
          <p:nvPr/>
        </p:nvSpPr>
        <p:spPr>
          <a:xfrm>
            <a:off x="5177946"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4664675" y="274554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4683724" y="348013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4480527" y="294039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5363164" y="293404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4664675" y="292769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4671025" y="294039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6403578" y="25773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1" name="矩形">
            <a:extLst>
              <a:ext uri="{FF2B5EF4-FFF2-40B4-BE49-F238E27FC236}">
                <a16:creationId xmlns:a16="http://schemas.microsoft.com/office/drawing/2014/main" id="{8C457A57-7DFD-30B8-36CD-EDECD3844001}"/>
              </a:ext>
            </a:extLst>
          </p:cNvPr>
          <p:cNvSpPr/>
          <p:nvPr/>
        </p:nvSpPr>
        <p:spPr>
          <a:xfrm>
            <a:off x="7282471" y="25724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6403578" y="33043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S9</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直线">
            <a:extLst>
              <a:ext uri="{FF2B5EF4-FFF2-40B4-BE49-F238E27FC236}">
                <a16:creationId xmlns:a16="http://schemas.microsoft.com/office/drawing/2014/main" id="{AB8AA74B-67A2-0856-4C5D-F87F2BE6D531}"/>
              </a:ext>
            </a:extLst>
          </p:cNvPr>
          <p:cNvSpPr/>
          <p:nvPr/>
        </p:nvSpPr>
        <p:spPr>
          <a:xfrm>
            <a:off x="6766593" y="276152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 name="直线">
            <a:extLst>
              <a:ext uri="{FF2B5EF4-FFF2-40B4-BE49-F238E27FC236}">
                <a16:creationId xmlns:a16="http://schemas.microsoft.com/office/drawing/2014/main" id="{61B15420-89EF-EA4F-E3B5-67FB833493F3}"/>
              </a:ext>
            </a:extLst>
          </p:cNvPr>
          <p:cNvSpPr/>
          <p:nvPr/>
        </p:nvSpPr>
        <p:spPr>
          <a:xfrm>
            <a:off x="6785642" y="349610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6582445" y="295636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7465082" y="295001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6766591" y="293315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5560011" y="275624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4295411"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5171697"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4295411"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5171697"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4658425" y="458077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4677475" y="531535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4474278" y="477561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5356914" y="476926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4658425" y="476291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6397327" y="44125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7282052" y="44133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6397327" y="514595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7282052" y="51587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6760341" y="459675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6779392" y="530085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6576195" y="479159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7458831" y="478524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6760341" y="477889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6766692" y="479159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5553760" y="532171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4474177" y="367698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7439583" y="368967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5560011" y="366428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2207021" y="3870195"/>
            <a:ext cx="2948305" cy="313186"/>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3822054" y="275913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3822054" y="532834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stCxn id="42" idx="2"/>
            <a:endCxn id="54" idx="1"/>
          </p:cNvCxnSpPr>
          <p:nvPr/>
        </p:nvCxnSpPr>
        <p:spPr>
          <a:xfrm rot="5400000" flipH="1">
            <a:off x="5559321" y="3622795"/>
            <a:ext cx="28732" cy="3785025"/>
          </a:xfrm>
          <a:prstGeom prst="bentConnector3">
            <a:avLst>
              <a:gd name="adj1" fmla="val -795629"/>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7275651" y="33054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a:stCxn id="21" idx="0"/>
            <a:endCxn id="54" idx="3"/>
          </p:cNvCxnSpPr>
          <p:nvPr/>
        </p:nvCxnSpPr>
        <p:spPr>
          <a:xfrm rot="16200000" flipV="1">
            <a:off x="5564009" y="669801"/>
            <a:ext cx="19774" cy="3785444"/>
          </a:xfrm>
          <a:prstGeom prst="bentConnector3">
            <a:avLst>
              <a:gd name="adj1" fmla="val 1156064"/>
            </a:avLst>
          </a:prstGeom>
          <a:noFill/>
          <a:ln w="19050" cap="flat" cmpd="sng">
            <a:solidFill>
              <a:srgbClr val="000000"/>
            </a:solidFill>
            <a:prstDash val="solid"/>
            <a:miter/>
            <a:headEnd type="triangle" w="med" len="med"/>
            <a:tailEnd type="triangle" w="med" len="med"/>
          </a:ln>
        </p:spPr>
      </p:cxnSp>
      <p:sp>
        <p:nvSpPr>
          <p:cNvPr id="64" name="Rectangle 63">
            <a:extLst>
              <a:ext uri="{FF2B5EF4-FFF2-40B4-BE49-F238E27FC236}">
                <a16:creationId xmlns:a16="http://schemas.microsoft.com/office/drawing/2014/main" id="{DD30962B-9E19-69E5-24F0-AD6D10BDA2EA}"/>
              </a:ext>
            </a:extLst>
          </p:cNvPr>
          <p:cNvSpPr/>
          <p:nvPr/>
        </p:nvSpPr>
        <p:spPr>
          <a:xfrm>
            <a:off x="-1196" y="2406435"/>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E07164-DD4F-A209-4CE3-C45BB0F6F20B}"/>
              </a:ext>
            </a:extLst>
          </p:cNvPr>
          <p:cNvSpPr/>
          <p:nvPr/>
        </p:nvSpPr>
        <p:spPr>
          <a:xfrm>
            <a:off x="10844579" y="2452310"/>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36E3A24-A8BA-FCD5-C892-42ABDD1CD063}"/>
              </a:ext>
            </a:extLst>
          </p:cNvPr>
          <p:cNvSpPr/>
          <p:nvPr/>
        </p:nvSpPr>
        <p:spPr>
          <a:xfrm>
            <a:off x="9187532" y="2154608"/>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2FF2C9-EB3F-81FE-B369-898166C6A388}"/>
              </a:ext>
            </a:extLst>
          </p:cNvPr>
          <p:cNvSpPr/>
          <p:nvPr/>
        </p:nvSpPr>
        <p:spPr>
          <a:xfrm>
            <a:off x="9187532" y="2435979"/>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2007D99-8EEF-D44D-85AD-61DCD44C365B}"/>
              </a:ext>
            </a:extLst>
          </p:cNvPr>
          <p:cNvSpPr txBox="1"/>
          <p:nvPr/>
        </p:nvSpPr>
        <p:spPr>
          <a:xfrm>
            <a:off x="9356838" y="2110628"/>
            <a:ext cx="968328"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9" name="Straight Arrow Connector 58">
            <a:extLst>
              <a:ext uri="{FF2B5EF4-FFF2-40B4-BE49-F238E27FC236}">
                <a16:creationId xmlns:a16="http://schemas.microsoft.com/office/drawing/2014/main" id="{C98D5873-17FB-D3F7-E14A-B1B2271CF104}"/>
              </a:ext>
            </a:extLst>
          </p:cNvPr>
          <p:cNvCxnSpPr>
            <a:cxnSpLocks/>
          </p:cNvCxnSpPr>
          <p:nvPr/>
        </p:nvCxnSpPr>
        <p:spPr>
          <a:xfrm>
            <a:off x="9780675" y="2850814"/>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F21985C6-5814-BA93-C05F-7C550BB6EC80}"/>
              </a:ext>
            </a:extLst>
          </p:cNvPr>
          <p:cNvSpPr/>
          <p:nvPr/>
        </p:nvSpPr>
        <p:spPr>
          <a:xfrm>
            <a:off x="9187532" y="312051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6E5EC8C-1370-47E2-3FE8-8037A28A4B76}"/>
              </a:ext>
            </a:extLst>
          </p:cNvPr>
          <p:cNvSpPr txBox="1"/>
          <p:nvPr/>
        </p:nvSpPr>
        <p:spPr>
          <a:xfrm>
            <a:off x="9443720" y="345773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66" name="Rounded Rectangle 65">
            <a:extLst>
              <a:ext uri="{FF2B5EF4-FFF2-40B4-BE49-F238E27FC236}">
                <a16:creationId xmlns:a16="http://schemas.microsoft.com/office/drawing/2014/main" id="{BB352736-601F-6CB0-BB45-587B2CFB7A23}"/>
              </a:ext>
            </a:extLst>
          </p:cNvPr>
          <p:cNvSpPr/>
          <p:nvPr/>
        </p:nvSpPr>
        <p:spPr>
          <a:xfrm>
            <a:off x="9302692" y="3422486"/>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91C78003-D8CC-D4AE-52B0-6FE53CED6876}"/>
              </a:ext>
            </a:extLst>
          </p:cNvPr>
          <p:cNvSpPr txBox="1"/>
          <p:nvPr/>
        </p:nvSpPr>
        <p:spPr>
          <a:xfrm>
            <a:off x="9249175" y="2497575"/>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68" name="TextBox 67">
            <a:extLst>
              <a:ext uri="{FF2B5EF4-FFF2-40B4-BE49-F238E27FC236}">
                <a16:creationId xmlns:a16="http://schemas.microsoft.com/office/drawing/2014/main" id="{8CAAB3A2-AB8F-4E54-2EDB-5936C870334B}"/>
              </a:ext>
            </a:extLst>
          </p:cNvPr>
          <p:cNvSpPr txBox="1"/>
          <p:nvPr/>
        </p:nvSpPr>
        <p:spPr>
          <a:xfrm>
            <a:off x="9264569" y="3124660"/>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69" name="TextBox 68">
            <a:extLst>
              <a:ext uri="{FF2B5EF4-FFF2-40B4-BE49-F238E27FC236}">
                <a16:creationId xmlns:a16="http://schemas.microsoft.com/office/drawing/2014/main" id="{0D26CB83-E390-4004-4FAA-BCC72CDE4087}"/>
              </a:ext>
            </a:extLst>
          </p:cNvPr>
          <p:cNvSpPr txBox="1"/>
          <p:nvPr/>
        </p:nvSpPr>
        <p:spPr>
          <a:xfrm>
            <a:off x="10458924" y="2705845"/>
            <a:ext cx="280896"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70" name="Rectangle 69">
            <a:extLst>
              <a:ext uri="{FF2B5EF4-FFF2-40B4-BE49-F238E27FC236}">
                <a16:creationId xmlns:a16="http://schemas.microsoft.com/office/drawing/2014/main" id="{5C352B84-CD35-2223-9A3E-1A34299C0E84}"/>
              </a:ext>
            </a:extLst>
          </p:cNvPr>
          <p:cNvSpPr/>
          <p:nvPr/>
        </p:nvSpPr>
        <p:spPr>
          <a:xfrm>
            <a:off x="10838462" y="2153357"/>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ACA38A0-E709-2BE3-64AB-AC5641105961}"/>
              </a:ext>
            </a:extLst>
          </p:cNvPr>
          <p:cNvSpPr txBox="1"/>
          <p:nvPr/>
        </p:nvSpPr>
        <p:spPr>
          <a:xfrm>
            <a:off x="10924844" y="2118032"/>
            <a:ext cx="1248071" cy="369332"/>
          </a:xfrm>
          <a:prstGeom prst="rect">
            <a:avLst/>
          </a:prstGeom>
          <a:noFill/>
        </p:spPr>
        <p:txBody>
          <a:bodyPr wrap="square" rtlCol="0">
            <a:spAutoFit/>
          </a:bodyPr>
          <a:lstStyle/>
          <a:p>
            <a:r>
              <a:rPr lang="en-US" b="1" dirty="0">
                <a:cs typeface="Times New Roman" panose="02020603050405020304" pitchFamily="18" charset="0"/>
              </a:rPr>
              <a:t>Vault 29</a:t>
            </a:r>
          </a:p>
        </p:txBody>
      </p:sp>
      <p:cxnSp>
        <p:nvCxnSpPr>
          <p:cNvPr id="72" name="Straight Arrow Connector 71">
            <a:extLst>
              <a:ext uri="{FF2B5EF4-FFF2-40B4-BE49-F238E27FC236}">
                <a16:creationId xmlns:a16="http://schemas.microsoft.com/office/drawing/2014/main" id="{9887AD6F-7F64-0996-7741-C4124238C43F}"/>
              </a:ext>
            </a:extLst>
          </p:cNvPr>
          <p:cNvCxnSpPr>
            <a:cxnSpLocks/>
          </p:cNvCxnSpPr>
          <p:nvPr/>
        </p:nvCxnSpPr>
        <p:spPr>
          <a:xfrm>
            <a:off x="11431605" y="2849563"/>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1294C6CC-2BFA-C109-4B61-55A1D0D101CF}"/>
              </a:ext>
            </a:extLst>
          </p:cNvPr>
          <p:cNvSpPr/>
          <p:nvPr/>
        </p:nvSpPr>
        <p:spPr>
          <a:xfrm>
            <a:off x="10838462" y="311926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E0458FE2-E8C9-0281-C88B-DA1521C18423}"/>
              </a:ext>
            </a:extLst>
          </p:cNvPr>
          <p:cNvSpPr txBox="1"/>
          <p:nvPr/>
        </p:nvSpPr>
        <p:spPr>
          <a:xfrm>
            <a:off x="11067202" y="3468313"/>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29</a:t>
            </a:r>
          </a:p>
        </p:txBody>
      </p:sp>
      <p:sp>
        <p:nvSpPr>
          <p:cNvPr id="75" name="Rounded Rectangle 74">
            <a:extLst>
              <a:ext uri="{FF2B5EF4-FFF2-40B4-BE49-F238E27FC236}">
                <a16:creationId xmlns:a16="http://schemas.microsoft.com/office/drawing/2014/main" id="{C877644B-F90A-D337-E1CB-C851975BBAE9}"/>
              </a:ext>
            </a:extLst>
          </p:cNvPr>
          <p:cNvSpPr/>
          <p:nvPr/>
        </p:nvSpPr>
        <p:spPr>
          <a:xfrm>
            <a:off x="10953622" y="342123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089A6C11-8026-8EF1-8AE1-EAE8B55B7304}"/>
              </a:ext>
            </a:extLst>
          </p:cNvPr>
          <p:cNvSpPr txBox="1"/>
          <p:nvPr/>
        </p:nvSpPr>
        <p:spPr>
          <a:xfrm>
            <a:off x="10897380" y="2505836"/>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77" name="TextBox 76">
            <a:extLst>
              <a:ext uri="{FF2B5EF4-FFF2-40B4-BE49-F238E27FC236}">
                <a16:creationId xmlns:a16="http://schemas.microsoft.com/office/drawing/2014/main" id="{9F1F2F1F-F532-E0B1-07F9-7C3AFBA0934E}"/>
              </a:ext>
            </a:extLst>
          </p:cNvPr>
          <p:cNvSpPr txBox="1"/>
          <p:nvPr/>
        </p:nvSpPr>
        <p:spPr>
          <a:xfrm>
            <a:off x="10914076" y="3133194"/>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cxnSp>
        <p:nvCxnSpPr>
          <p:cNvPr id="84" name="Straight Connector 83">
            <a:extLst>
              <a:ext uri="{FF2B5EF4-FFF2-40B4-BE49-F238E27FC236}">
                <a16:creationId xmlns:a16="http://schemas.microsoft.com/office/drawing/2014/main" id="{D18CE8E5-BB7E-94F0-473C-5CB43845FFCA}"/>
              </a:ext>
            </a:extLst>
          </p:cNvPr>
          <p:cNvCxnSpPr>
            <a:cxnSpLocks/>
          </p:cNvCxnSpPr>
          <p:nvPr/>
        </p:nvCxnSpPr>
        <p:spPr>
          <a:xfrm flipV="1">
            <a:off x="7623730" y="2135282"/>
            <a:ext cx="1371344" cy="1176676"/>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E1A6762B-5130-9FE1-CA41-3C72DCBF4D31}"/>
              </a:ext>
            </a:extLst>
          </p:cNvPr>
          <p:cNvSpPr/>
          <p:nvPr/>
        </p:nvSpPr>
        <p:spPr>
          <a:xfrm>
            <a:off x="5393775" y="429033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5845873-8647-F69D-3231-8974DE6694F1}"/>
              </a:ext>
            </a:extLst>
          </p:cNvPr>
          <p:cNvSpPr/>
          <p:nvPr/>
        </p:nvSpPr>
        <p:spPr>
          <a:xfrm>
            <a:off x="7502683" y="3182285"/>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D67851D-D6DD-E72D-21BA-8336CCDAA626}"/>
              </a:ext>
            </a:extLst>
          </p:cNvPr>
          <p:cNvSpPr/>
          <p:nvPr/>
        </p:nvSpPr>
        <p:spPr>
          <a:xfrm>
            <a:off x="4513866" y="429572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011724E-0E18-79EF-5D68-002B5D2C94C5}"/>
              </a:ext>
            </a:extLst>
          </p:cNvPr>
          <p:cNvSpPr/>
          <p:nvPr/>
        </p:nvSpPr>
        <p:spPr>
          <a:xfrm>
            <a:off x="6618335" y="4293643"/>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613ED61-F53C-75C5-3E31-A9B7702FFC85}"/>
              </a:ext>
            </a:extLst>
          </p:cNvPr>
          <p:cNvSpPr/>
          <p:nvPr/>
        </p:nvSpPr>
        <p:spPr>
          <a:xfrm>
            <a:off x="4513124" y="506300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03C9CF9-DC52-804B-0AD2-A6F3C227C68F}"/>
              </a:ext>
            </a:extLst>
          </p:cNvPr>
          <p:cNvSpPr/>
          <p:nvPr/>
        </p:nvSpPr>
        <p:spPr>
          <a:xfrm>
            <a:off x="7510243" y="509384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50E9E23-8BC2-84AC-CDA0-3490DA7A3012}"/>
              </a:ext>
            </a:extLst>
          </p:cNvPr>
          <p:cNvSpPr/>
          <p:nvPr/>
        </p:nvSpPr>
        <p:spPr>
          <a:xfrm>
            <a:off x="4513123" y="247785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044EEED-201D-9E4B-608A-6F04D2EC9D3F}"/>
              </a:ext>
            </a:extLst>
          </p:cNvPr>
          <p:cNvSpPr/>
          <p:nvPr/>
        </p:nvSpPr>
        <p:spPr>
          <a:xfrm>
            <a:off x="6646051" y="322618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BE21035-F27C-24BB-8A92-7004C91B6281}"/>
              </a:ext>
            </a:extLst>
          </p:cNvPr>
          <p:cNvSpPr/>
          <p:nvPr/>
        </p:nvSpPr>
        <p:spPr>
          <a:xfrm>
            <a:off x="7515942" y="430804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8A6EF96E-8018-D4C9-CCA5-FFEC1EFD4CEC}"/>
              </a:ext>
            </a:extLst>
          </p:cNvPr>
          <p:cNvSpPr/>
          <p:nvPr/>
        </p:nvSpPr>
        <p:spPr>
          <a:xfrm>
            <a:off x="7439583" y="246347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5DB44A-A41C-B6EE-6F23-0A442B3EF7CA}"/>
              </a:ext>
            </a:extLst>
          </p:cNvPr>
          <p:cNvSpPr/>
          <p:nvPr/>
        </p:nvSpPr>
        <p:spPr>
          <a:xfrm>
            <a:off x="5391777" y="507259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DC25A7B-54A4-F198-5B2A-28209CF2419A}"/>
              </a:ext>
            </a:extLst>
          </p:cNvPr>
          <p:cNvSpPr/>
          <p:nvPr/>
        </p:nvSpPr>
        <p:spPr>
          <a:xfrm>
            <a:off x="4478415" y="321393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3DEC342-5A44-05C9-9E73-18402695AF00}"/>
              </a:ext>
            </a:extLst>
          </p:cNvPr>
          <p:cNvSpPr/>
          <p:nvPr/>
        </p:nvSpPr>
        <p:spPr>
          <a:xfrm>
            <a:off x="6576291" y="506814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80A8317-5F6B-8D66-511F-FD30326BC398}"/>
              </a:ext>
            </a:extLst>
          </p:cNvPr>
          <p:cNvSpPr/>
          <p:nvPr/>
        </p:nvSpPr>
        <p:spPr>
          <a:xfrm>
            <a:off x="6623888" y="2482057"/>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2DA7AD7-9A3D-701D-1E84-88BE1DEE454F}"/>
              </a:ext>
            </a:extLst>
          </p:cNvPr>
          <p:cNvSpPr/>
          <p:nvPr/>
        </p:nvSpPr>
        <p:spPr>
          <a:xfrm>
            <a:off x="5407245" y="321115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33FE5A8-B4C9-DC14-8951-1CC7DDB39738}"/>
              </a:ext>
            </a:extLst>
          </p:cNvPr>
          <p:cNvSpPr/>
          <p:nvPr/>
        </p:nvSpPr>
        <p:spPr>
          <a:xfrm>
            <a:off x="5393775" y="247542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DA5B2C40-4491-79D6-FFC4-26BCA5B32263}"/>
              </a:ext>
            </a:extLst>
          </p:cNvPr>
          <p:cNvSpPr/>
          <p:nvPr/>
        </p:nvSpPr>
        <p:spPr>
          <a:xfrm>
            <a:off x="10790306" y="3378733"/>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5C8B284A-3AD7-133B-AB3F-670E4F0E1019}"/>
              </a:ext>
            </a:extLst>
          </p:cNvPr>
          <p:cNvSpPr/>
          <p:nvPr/>
        </p:nvSpPr>
        <p:spPr>
          <a:xfrm>
            <a:off x="10844579" y="4586033"/>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D5A9CF4-F6D9-0834-36B8-9728CF1284E6}"/>
              </a:ext>
            </a:extLst>
          </p:cNvPr>
          <p:cNvSpPr/>
          <p:nvPr/>
        </p:nvSpPr>
        <p:spPr>
          <a:xfrm>
            <a:off x="9187532" y="425175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CFF5982-97CD-B610-0DE5-A5CFEA041440}"/>
              </a:ext>
            </a:extLst>
          </p:cNvPr>
          <p:cNvSpPr/>
          <p:nvPr/>
        </p:nvSpPr>
        <p:spPr>
          <a:xfrm>
            <a:off x="9187532" y="4533126"/>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5EB6D5D2-22A8-E252-B574-80188C041080}"/>
              </a:ext>
            </a:extLst>
          </p:cNvPr>
          <p:cNvSpPr txBox="1"/>
          <p:nvPr/>
        </p:nvSpPr>
        <p:spPr>
          <a:xfrm>
            <a:off x="9278781" y="4207775"/>
            <a:ext cx="1097696" cy="369332"/>
          </a:xfrm>
          <a:prstGeom prst="rect">
            <a:avLst/>
          </a:prstGeom>
          <a:noFill/>
        </p:spPr>
        <p:txBody>
          <a:bodyPr wrap="square" rtlCol="0">
            <a:spAutoFit/>
          </a:bodyPr>
          <a:lstStyle/>
          <a:p>
            <a:r>
              <a:rPr lang="en-US" b="1" dirty="0">
                <a:cs typeface="Times New Roman" panose="02020603050405020304" pitchFamily="18" charset="0"/>
              </a:rPr>
              <a:t>Vault 30</a:t>
            </a:r>
          </a:p>
        </p:txBody>
      </p:sp>
      <p:cxnSp>
        <p:nvCxnSpPr>
          <p:cNvPr id="168" name="Straight Arrow Connector 167">
            <a:extLst>
              <a:ext uri="{FF2B5EF4-FFF2-40B4-BE49-F238E27FC236}">
                <a16:creationId xmlns:a16="http://schemas.microsoft.com/office/drawing/2014/main" id="{A100A78E-A326-C40D-9646-09F65197CB51}"/>
              </a:ext>
            </a:extLst>
          </p:cNvPr>
          <p:cNvCxnSpPr>
            <a:cxnSpLocks/>
          </p:cNvCxnSpPr>
          <p:nvPr/>
        </p:nvCxnSpPr>
        <p:spPr>
          <a:xfrm>
            <a:off x="9730036" y="4947472"/>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69" name="Rectangle 168">
            <a:extLst>
              <a:ext uri="{FF2B5EF4-FFF2-40B4-BE49-F238E27FC236}">
                <a16:creationId xmlns:a16="http://schemas.microsoft.com/office/drawing/2014/main" id="{FBD09B62-5775-A182-EEF6-67B795632BAB}"/>
              </a:ext>
            </a:extLst>
          </p:cNvPr>
          <p:cNvSpPr/>
          <p:nvPr/>
        </p:nvSpPr>
        <p:spPr>
          <a:xfrm>
            <a:off x="9170836" y="522211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0687E76F-CE6F-CA8F-F138-DFFAC33DDA07}"/>
              </a:ext>
            </a:extLst>
          </p:cNvPr>
          <p:cNvSpPr txBox="1"/>
          <p:nvPr/>
        </p:nvSpPr>
        <p:spPr>
          <a:xfrm>
            <a:off x="9427024" y="5559329"/>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30</a:t>
            </a:r>
          </a:p>
        </p:txBody>
      </p:sp>
      <p:sp>
        <p:nvSpPr>
          <p:cNvPr id="171" name="Rounded Rectangle 170">
            <a:extLst>
              <a:ext uri="{FF2B5EF4-FFF2-40B4-BE49-F238E27FC236}">
                <a16:creationId xmlns:a16="http://schemas.microsoft.com/office/drawing/2014/main" id="{11E730A6-CA73-FFED-9B52-02DC534B76D4}"/>
              </a:ext>
            </a:extLst>
          </p:cNvPr>
          <p:cNvSpPr/>
          <p:nvPr/>
        </p:nvSpPr>
        <p:spPr>
          <a:xfrm>
            <a:off x="9307596" y="552408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E08F9227-6655-2ADD-A851-8C666BC862A8}"/>
              </a:ext>
            </a:extLst>
          </p:cNvPr>
          <p:cNvSpPr txBox="1"/>
          <p:nvPr/>
        </p:nvSpPr>
        <p:spPr>
          <a:xfrm>
            <a:off x="9249175" y="459472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73" name="TextBox 172">
            <a:extLst>
              <a:ext uri="{FF2B5EF4-FFF2-40B4-BE49-F238E27FC236}">
                <a16:creationId xmlns:a16="http://schemas.microsoft.com/office/drawing/2014/main" id="{CFB49E88-27D8-60A1-5FA5-3368A1C6D827}"/>
              </a:ext>
            </a:extLst>
          </p:cNvPr>
          <p:cNvSpPr txBox="1"/>
          <p:nvPr/>
        </p:nvSpPr>
        <p:spPr>
          <a:xfrm>
            <a:off x="9247873" y="5226259"/>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5" name="Rectangle 174">
            <a:extLst>
              <a:ext uri="{FF2B5EF4-FFF2-40B4-BE49-F238E27FC236}">
                <a16:creationId xmlns:a16="http://schemas.microsoft.com/office/drawing/2014/main" id="{E2CD030F-E570-A28E-15A1-CA78F04BC6ED}"/>
              </a:ext>
            </a:extLst>
          </p:cNvPr>
          <p:cNvSpPr/>
          <p:nvPr/>
        </p:nvSpPr>
        <p:spPr>
          <a:xfrm>
            <a:off x="10838462" y="4287080"/>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6A9DC7DC-E796-BFFE-372A-1B71236E3D7D}"/>
              </a:ext>
            </a:extLst>
          </p:cNvPr>
          <p:cNvSpPr txBox="1"/>
          <p:nvPr/>
        </p:nvSpPr>
        <p:spPr>
          <a:xfrm>
            <a:off x="10924844" y="4251755"/>
            <a:ext cx="1248071"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177" name="Straight Arrow Connector 176">
            <a:extLst>
              <a:ext uri="{FF2B5EF4-FFF2-40B4-BE49-F238E27FC236}">
                <a16:creationId xmlns:a16="http://schemas.microsoft.com/office/drawing/2014/main" id="{8946C47D-F973-F171-FF29-657ADD4276F5}"/>
              </a:ext>
            </a:extLst>
          </p:cNvPr>
          <p:cNvCxnSpPr>
            <a:cxnSpLocks/>
          </p:cNvCxnSpPr>
          <p:nvPr/>
        </p:nvCxnSpPr>
        <p:spPr>
          <a:xfrm>
            <a:off x="11380966" y="4982797"/>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8" name="Rectangle 177">
            <a:extLst>
              <a:ext uri="{FF2B5EF4-FFF2-40B4-BE49-F238E27FC236}">
                <a16:creationId xmlns:a16="http://schemas.microsoft.com/office/drawing/2014/main" id="{270FE841-B4ED-6482-B190-2F8B9CB8D153}"/>
              </a:ext>
            </a:extLst>
          </p:cNvPr>
          <p:cNvSpPr/>
          <p:nvPr/>
        </p:nvSpPr>
        <p:spPr>
          <a:xfrm>
            <a:off x="10821766" y="5243039"/>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8449977D-2789-1AB6-E213-B691FA9BC8F8}"/>
              </a:ext>
            </a:extLst>
          </p:cNvPr>
          <p:cNvSpPr txBox="1"/>
          <p:nvPr/>
        </p:nvSpPr>
        <p:spPr>
          <a:xfrm>
            <a:off x="11050506" y="558308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180" name="Rounded Rectangle 179">
            <a:extLst>
              <a:ext uri="{FF2B5EF4-FFF2-40B4-BE49-F238E27FC236}">
                <a16:creationId xmlns:a16="http://schemas.microsoft.com/office/drawing/2014/main" id="{4F8907A3-918F-01D1-F829-4927DBA85EEF}"/>
              </a:ext>
            </a:extLst>
          </p:cNvPr>
          <p:cNvSpPr/>
          <p:nvPr/>
        </p:nvSpPr>
        <p:spPr>
          <a:xfrm>
            <a:off x="10936926" y="5559410"/>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3ADA6EB4-6F90-7388-FCB8-313FB0E630BE}"/>
              </a:ext>
            </a:extLst>
          </p:cNvPr>
          <p:cNvSpPr txBox="1"/>
          <p:nvPr/>
        </p:nvSpPr>
        <p:spPr>
          <a:xfrm>
            <a:off x="10924844" y="462980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82" name="TextBox 181">
            <a:extLst>
              <a:ext uri="{FF2B5EF4-FFF2-40B4-BE49-F238E27FC236}">
                <a16:creationId xmlns:a16="http://schemas.microsoft.com/office/drawing/2014/main" id="{160C58A2-44A2-DE5D-98BB-9C3CAA0BE102}"/>
              </a:ext>
            </a:extLst>
          </p:cNvPr>
          <p:cNvSpPr txBox="1"/>
          <p:nvPr/>
        </p:nvSpPr>
        <p:spPr>
          <a:xfrm>
            <a:off x="10897380" y="5258473"/>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91" name="Rectangle 190">
            <a:extLst>
              <a:ext uri="{FF2B5EF4-FFF2-40B4-BE49-F238E27FC236}">
                <a16:creationId xmlns:a16="http://schemas.microsoft.com/office/drawing/2014/main" id="{22FDF270-1FEF-996C-55ED-65331DAB6D9C}"/>
              </a:ext>
            </a:extLst>
          </p:cNvPr>
          <p:cNvSpPr/>
          <p:nvPr/>
        </p:nvSpPr>
        <p:spPr>
          <a:xfrm>
            <a:off x="9049981" y="2121961"/>
            <a:ext cx="3103911" cy="3940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87D413B2-92E0-D993-5665-E6F87BE1E1F0}"/>
              </a:ext>
            </a:extLst>
          </p:cNvPr>
          <p:cNvSpPr/>
          <p:nvPr/>
        </p:nvSpPr>
        <p:spPr>
          <a:xfrm>
            <a:off x="9140544" y="3398396"/>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3862BC9D-0EEF-D2E6-86B9-68FBC836CC2E}"/>
              </a:ext>
            </a:extLst>
          </p:cNvPr>
          <p:cNvSpPr txBox="1"/>
          <p:nvPr/>
        </p:nvSpPr>
        <p:spPr>
          <a:xfrm>
            <a:off x="9973143" y="1833224"/>
            <a:ext cx="1533354" cy="369332"/>
          </a:xfrm>
          <a:prstGeom prst="rect">
            <a:avLst/>
          </a:prstGeom>
          <a:noFill/>
        </p:spPr>
        <p:txBody>
          <a:bodyPr wrap="square" rtlCol="0">
            <a:spAutoFit/>
          </a:bodyPr>
          <a:lstStyle/>
          <a:p>
            <a:r>
              <a:rPr lang="en-US" b="1" dirty="0">
                <a:cs typeface="Times New Roman" panose="02020603050405020304" pitchFamily="18" charset="0"/>
              </a:rPr>
              <a:t>Main Cores</a:t>
            </a:r>
          </a:p>
        </p:txBody>
      </p:sp>
      <p:sp>
        <p:nvSpPr>
          <p:cNvPr id="86" name="TextBox 85">
            <a:extLst>
              <a:ext uri="{FF2B5EF4-FFF2-40B4-BE49-F238E27FC236}">
                <a16:creationId xmlns:a16="http://schemas.microsoft.com/office/drawing/2014/main" id="{4B3A3E6B-A3F6-6EED-A662-BBFB9EDB03AB}"/>
              </a:ext>
            </a:extLst>
          </p:cNvPr>
          <p:cNvSpPr txBox="1"/>
          <p:nvPr/>
        </p:nvSpPr>
        <p:spPr>
          <a:xfrm>
            <a:off x="9550235" y="3927202"/>
            <a:ext cx="2727682" cy="369332"/>
          </a:xfrm>
          <a:prstGeom prst="rect">
            <a:avLst/>
          </a:prstGeom>
          <a:noFill/>
        </p:spPr>
        <p:txBody>
          <a:bodyPr wrap="square" rtlCol="0">
            <a:spAutoFit/>
          </a:bodyPr>
          <a:lstStyle/>
          <a:p>
            <a:r>
              <a:rPr lang="en-US" b="1" dirty="0">
                <a:cs typeface="Times New Roman" panose="02020603050405020304" pitchFamily="18" charset="0"/>
              </a:rPr>
              <a:t>Pre-Translation Cores</a:t>
            </a:r>
          </a:p>
        </p:txBody>
      </p:sp>
      <p:sp>
        <p:nvSpPr>
          <p:cNvPr id="83" name="Rectangle 82">
            <a:extLst>
              <a:ext uri="{FF2B5EF4-FFF2-40B4-BE49-F238E27FC236}">
                <a16:creationId xmlns:a16="http://schemas.microsoft.com/office/drawing/2014/main" id="{5E20AE98-7336-5368-E5B4-2CA454B3A515}"/>
              </a:ext>
            </a:extLst>
          </p:cNvPr>
          <p:cNvSpPr/>
          <p:nvPr/>
        </p:nvSpPr>
        <p:spPr>
          <a:xfrm>
            <a:off x="-4615" y="4315478"/>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4D16277-0642-89BD-A7F3-A8FA652FF37F}"/>
              </a:ext>
            </a:extLst>
          </p:cNvPr>
          <p:cNvSpPr/>
          <p:nvPr/>
        </p:nvSpPr>
        <p:spPr>
          <a:xfrm>
            <a:off x="0" y="1204602"/>
            <a:ext cx="2057400" cy="400239"/>
          </a:xfrm>
          <a:prstGeom prst="rect">
            <a:avLst/>
          </a:prstGeom>
          <a:solidFill>
            <a:srgbClr val="C00000">
              <a:alpha val="3215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Step 1</a:t>
            </a:r>
          </a:p>
        </p:txBody>
      </p:sp>
      <p:sp>
        <p:nvSpPr>
          <p:cNvPr id="95" name="TextBox 94">
            <a:extLst>
              <a:ext uri="{FF2B5EF4-FFF2-40B4-BE49-F238E27FC236}">
                <a16:creationId xmlns:a16="http://schemas.microsoft.com/office/drawing/2014/main" id="{22E7F0F3-345A-ABC4-EA83-D71CF9DC7FDA}"/>
              </a:ext>
            </a:extLst>
          </p:cNvPr>
          <p:cNvSpPr txBox="1"/>
          <p:nvPr/>
        </p:nvSpPr>
        <p:spPr>
          <a:xfrm>
            <a:off x="8945671" y="6018014"/>
            <a:ext cx="934201" cy="369332"/>
          </a:xfrm>
          <a:prstGeom prst="rect">
            <a:avLst/>
          </a:prstGeom>
          <a:noFill/>
        </p:spPr>
        <p:txBody>
          <a:bodyPr wrap="square" rtlCol="0">
            <a:spAutoFit/>
          </a:bodyPr>
          <a:lstStyle/>
          <a:p>
            <a:r>
              <a:rPr lang="en-US" b="1" dirty="0"/>
              <a:t>u=10</a:t>
            </a:r>
          </a:p>
        </p:txBody>
      </p:sp>
      <p:pic>
        <p:nvPicPr>
          <p:cNvPr id="97" name="Graphic 96">
            <a:extLst>
              <a:ext uri="{FF2B5EF4-FFF2-40B4-BE49-F238E27FC236}">
                <a16:creationId xmlns:a16="http://schemas.microsoft.com/office/drawing/2014/main" id="{65A1F6E9-B671-DB1F-DB6F-6AFDE77B02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8482154" y="5719212"/>
            <a:ext cx="1165888" cy="1155267"/>
          </a:xfrm>
          <a:prstGeom prst="rect">
            <a:avLst/>
          </a:prstGeom>
        </p:spPr>
      </p:pic>
      <p:sp>
        <p:nvSpPr>
          <p:cNvPr id="98" name="Rectangle 97">
            <a:extLst>
              <a:ext uri="{FF2B5EF4-FFF2-40B4-BE49-F238E27FC236}">
                <a16:creationId xmlns:a16="http://schemas.microsoft.com/office/drawing/2014/main" id="{CBD46E63-7A28-9BC2-A00F-7AD9B7BF2435}"/>
              </a:ext>
            </a:extLst>
          </p:cNvPr>
          <p:cNvSpPr/>
          <p:nvPr/>
        </p:nvSpPr>
        <p:spPr>
          <a:xfrm>
            <a:off x="9050695" y="1897210"/>
            <a:ext cx="3100841" cy="2077946"/>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F61A7354-D454-1B3A-4495-8D326B4663C5}"/>
              </a:ext>
            </a:extLst>
          </p:cNvPr>
          <p:cNvSpPr/>
          <p:nvPr/>
        </p:nvSpPr>
        <p:spPr>
          <a:xfrm>
            <a:off x="-10142" y="2402766"/>
            <a:ext cx="3384547" cy="1905273"/>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0A3D4742-7A0E-AC33-4E37-E7E2D4CA49EA}"/>
              </a:ext>
            </a:extLst>
          </p:cNvPr>
          <p:cNvSpPr txBox="1"/>
          <p:nvPr/>
        </p:nvSpPr>
        <p:spPr>
          <a:xfrm>
            <a:off x="1562259" y="5070350"/>
            <a:ext cx="2313361" cy="646331"/>
          </a:xfrm>
          <a:prstGeom prst="rect">
            <a:avLst/>
          </a:prstGeom>
          <a:noFill/>
        </p:spPr>
        <p:txBody>
          <a:bodyPr wrap="square" rtlCol="0">
            <a:spAutoFit/>
          </a:bodyPr>
          <a:lstStyle/>
          <a:p>
            <a:pPr algn="ctr"/>
            <a:r>
              <a:rPr lang="en-US" b="1" dirty="0"/>
              <a:t>TLB Miss </a:t>
            </a:r>
          </a:p>
          <a:p>
            <a:pPr algn="ctr"/>
            <a:r>
              <a:rPr lang="en-US" b="1" dirty="0"/>
              <a:t>Generated</a:t>
            </a:r>
          </a:p>
        </p:txBody>
      </p:sp>
      <p:sp>
        <p:nvSpPr>
          <p:cNvPr id="101" name="Rectangular Callout 100">
            <a:extLst>
              <a:ext uri="{FF2B5EF4-FFF2-40B4-BE49-F238E27FC236}">
                <a16:creationId xmlns:a16="http://schemas.microsoft.com/office/drawing/2014/main" id="{86FEDA39-9570-5E3E-DB44-7E1F0C4CCEBD}"/>
              </a:ext>
            </a:extLst>
          </p:cNvPr>
          <p:cNvSpPr/>
          <p:nvPr/>
        </p:nvSpPr>
        <p:spPr>
          <a:xfrm>
            <a:off x="431692" y="5151828"/>
            <a:ext cx="1565026" cy="316181"/>
          </a:xfrm>
          <a:prstGeom prst="wedgeRectCallout">
            <a:avLst>
              <a:gd name="adj1" fmla="val 61896"/>
              <a:gd name="adj2" fmla="val 1538"/>
            </a:avLst>
          </a:prstGeom>
          <a:noFill/>
          <a:ln w="28575">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026DE019-7140-569D-70F5-3DD0439E1149}"/>
              </a:ext>
            </a:extLst>
          </p:cNvPr>
          <p:cNvSpPr txBox="1"/>
          <p:nvPr/>
        </p:nvSpPr>
        <p:spPr>
          <a:xfrm>
            <a:off x="7244485" y="5955545"/>
            <a:ext cx="1701186" cy="369332"/>
          </a:xfrm>
          <a:prstGeom prst="rect">
            <a:avLst/>
          </a:prstGeom>
          <a:noFill/>
        </p:spPr>
        <p:txBody>
          <a:bodyPr wrap="square" rtlCol="0">
            <a:spAutoFit/>
          </a:bodyPr>
          <a:lstStyle/>
          <a:p>
            <a:pPr algn="ctr"/>
            <a:r>
              <a:rPr lang="en-US" b="1" dirty="0"/>
              <a:t>Perform PTW</a:t>
            </a:r>
          </a:p>
        </p:txBody>
      </p:sp>
      <p:cxnSp>
        <p:nvCxnSpPr>
          <p:cNvPr id="115" name="Straight Arrow Connector 114">
            <a:extLst>
              <a:ext uri="{FF2B5EF4-FFF2-40B4-BE49-F238E27FC236}">
                <a16:creationId xmlns:a16="http://schemas.microsoft.com/office/drawing/2014/main" id="{87DD1D71-35F3-99C4-A5E8-027B176BCB80}"/>
              </a:ext>
            </a:extLst>
          </p:cNvPr>
          <p:cNvCxnSpPr>
            <a:cxnSpLocks/>
          </p:cNvCxnSpPr>
          <p:nvPr/>
        </p:nvCxnSpPr>
        <p:spPr>
          <a:xfrm>
            <a:off x="0" y="1693937"/>
            <a:ext cx="4513123" cy="0"/>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389EB8A7-80EB-3289-A36A-567B2148A658}"/>
              </a:ext>
            </a:extLst>
          </p:cNvPr>
          <p:cNvSpPr txBox="1"/>
          <p:nvPr/>
        </p:nvSpPr>
        <p:spPr>
          <a:xfrm>
            <a:off x="4566391" y="1419131"/>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81" name="Title 1">
            <a:extLst>
              <a:ext uri="{FF2B5EF4-FFF2-40B4-BE49-F238E27FC236}">
                <a16:creationId xmlns:a16="http://schemas.microsoft.com/office/drawing/2014/main" id="{E4F323B1-4FD3-6202-16FA-DAD97C7E157C}"/>
              </a:ext>
            </a:extLst>
          </p:cNvPr>
          <p:cNvSpPr>
            <a:spLocks noGrp="1"/>
          </p:cNvSpPr>
          <p:nvPr>
            <p:ph type="title"/>
          </p:nvPr>
        </p:nvSpPr>
        <p:spPr>
          <a:xfrm>
            <a:off x="838200" y="0"/>
            <a:ext cx="11024264" cy="1325563"/>
          </a:xfrm>
        </p:spPr>
        <p:txBody>
          <a:bodyPr/>
          <a:lstStyle/>
          <a:p>
            <a:r>
              <a:rPr lang="en-US" dirty="0">
                <a:latin typeface="+mn-lt"/>
              </a:rPr>
              <a:t>Key Idea: </a:t>
            </a:r>
            <a:r>
              <a:rPr lang="en-US" b="0" dirty="0">
                <a:latin typeface="+mn-lt"/>
              </a:rPr>
              <a:t>Pre-translation of page table walks</a:t>
            </a:r>
          </a:p>
        </p:txBody>
      </p:sp>
      <p:sp>
        <p:nvSpPr>
          <p:cNvPr id="2" name="TextBox 1">
            <a:extLst>
              <a:ext uri="{FF2B5EF4-FFF2-40B4-BE49-F238E27FC236}">
                <a16:creationId xmlns:a16="http://schemas.microsoft.com/office/drawing/2014/main" id="{31AD24A2-53C7-4F00-65B7-852E7964E138}"/>
              </a:ext>
            </a:extLst>
          </p:cNvPr>
          <p:cNvSpPr txBox="1"/>
          <p:nvPr/>
        </p:nvSpPr>
        <p:spPr>
          <a:xfrm>
            <a:off x="1078294" y="4293643"/>
            <a:ext cx="2244312" cy="369332"/>
          </a:xfrm>
          <a:prstGeom prst="rect">
            <a:avLst/>
          </a:prstGeom>
          <a:noFill/>
        </p:spPr>
        <p:txBody>
          <a:bodyPr wrap="square" rtlCol="0">
            <a:spAutoFit/>
          </a:bodyPr>
          <a:lstStyle/>
          <a:p>
            <a:r>
              <a:rPr lang="en-US" b="1" dirty="0"/>
              <a:t> // ITERATION u=10</a:t>
            </a:r>
          </a:p>
        </p:txBody>
      </p:sp>
      <p:sp>
        <p:nvSpPr>
          <p:cNvPr id="7" name="TextBox 6">
            <a:extLst>
              <a:ext uri="{FF2B5EF4-FFF2-40B4-BE49-F238E27FC236}">
                <a16:creationId xmlns:a16="http://schemas.microsoft.com/office/drawing/2014/main" id="{3D3D56B7-BFA3-0356-6BDB-0D9F1D4D928E}"/>
              </a:ext>
            </a:extLst>
          </p:cNvPr>
          <p:cNvSpPr txBox="1"/>
          <p:nvPr/>
        </p:nvSpPr>
        <p:spPr>
          <a:xfrm>
            <a:off x="192155" y="4720858"/>
            <a:ext cx="3195879" cy="369332"/>
          </a:xfrm>
          <a:prstGeom prst="rect">
            <a:avLst/>
          </a:prstGeom>
          <a:noFill/>
        </p:spPr>
        <p:txBody>
          <a:bodyPr wrap="square" rtlCol="0">
            <a:spAutoFit/>
          </a:bodyPr>
          <a:lstStyle/>
          <a:p>
            <a:pPr algn="ctr"/>
            <a:r>
              <a:rPr lang="en-US" b="1" dirty="0"/>
              <a:t>Code for pre-translation cores</a:t>
            </a:r>
          </a:p>
        </p:txBody>
      </p:sp>
    </p:spTree>
    <p:custDataLst>
      <p:tags r:id="rId1"/>
    </p:custDataLst>
    <p:extLst>
      <p:ext uri="{BB962C8B-B14F-4D97-AF65-F5344CB8AC3E}">
        <p14:creationId xmlns:p14="http://schemas.microsoft.com/office/powerpoint/2010/main" val="25597221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0FE5ED-4F1A-5174-D61F-F4324B7BE04D}"/>
              </a:ext>
            </a:extLst>
          </p:cNvPr>
          <p:cNvSpPr txBox="1"/>
          <p:nvPr/>
        </p:nvSpPr>
        <p:spPr>
          <a:xfrm>
            <a:off x="551546" y="2801778"/>
            <a:ext cx="2209175" cy="369332"/>
          </a:xfrm>
          <a:prstGeom prst="rect">
            <a:avLst/>
          </a:prstGeom>
          <a:noFill/>
        </p:spPr>
        <p:txBody>
          <a:bodyPr wrap="square" rtlCol="0">
            <a:spAutoFit/>
          </a:bodyPr>
          <a:lstStyle/>
          <a:p>
            <a:pPr algn="ctr"/>
            <a:r>
              <a:rPr lang="en-US" b="1" dirty="0"/>
              <a:t>Code for main cores</a:t>
            </a:r>
          </a:p>
        </p:txBody>
      </p:sp>
      <p:sp>
        <p:nvSpPr>
          <p:cNvPr id="104" name="TextBox 103">
            <a:extLst>
              <a:ext uri="{FF2B5EF4-FFF2-40B4-BE49-F238E27FC236}">
                <a16:creationId xmlns:a16="http://schemas.microsoft.com/office/drawing/2014/main" id="{14CB6118-B52B-42B3-8147-0E3A54E4C5EE}"/>
              </a:ext>
            </a:extLst>
          </p:cNvPr>
          <p:cNvSpPr txBox="1"/>
          <p:nvPr/>
        </p:nvSpPr>
        <p:spPr>
          <a:xfrm>
            <a:off x="1078293" y="2402767"/>
            <a:ext cx="2313360" cy="369332"/>
          </a:xfrm>
          <a:prstGeom prst="rect">
            <a:avLst/>
          </a:prstGeom>
          <a:noFill/>
        </p:spPr>
        <p:txBody>
          <a:bodyPr wrap="square" rtlCol="0">
            <a:spAutoFit/>
          </a:bodyPr>
          <a:lstStyle/>
          <a:p>
            <a:r>
              <a:rPr lang="en-US" b="1" dirty="0"/>
              <a:t> // ITERATION u =0</a:t>
            </a:r>
          </a:p>
        </p:txBody>
      </p:sp>
      <p:sp>
        <p:nvSpPr>
          <p:cNvPr id="62" name="TextBox 61">
            <a:extLst>
              <a:ext uri="{FF2B5EF4-FFF2-40B4-BE49-F238E27FC236}">
                <a16:creationId xmlns:a16="http://schemas.microsoft.com/office/drawing/2014/main" id="{69DEE561-B443-7AD6-16D5-27A2E5A5CE03}"/>
              </a:ext>
            </a:extLst>
          </p:cNvPr>
          <p:cNvSpPr txBox="1"/>
          <p:nvPr/>
        </p:nvSpPr>
        <p:spPr>
          <a:xfrm>
            <a:off x="-12341" y="2118032"/>
            <a:ext cx="3638471" cy="4247317"/>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ourier New" panose="02070309020205020404" pitchFamily="49" charset="0"/>
              </a:rPr>
              <a:t>#pragma </a:t>
            </a:r>
            <a:r>
              <a:rPr lang="en-US" sz="1800" b="0" i="0" u="none" strike="noStrike" dirty="0" err="1">
                <a:solidFill>
                  <a:srgbClr val="000000"/>
                </a:solidFill>
                <a:effectLst/>
                <a:latin typeface="Courier New" panose="02070309020205020404" pitchFamily="49" charset="0"/>
              </a:rPr>
              <a:t>omp</a:t>
            </a:r>
            <a:r>
              <a:rPr lang="en-US" sz="1800" b="0" i="0" u="none" strike="noStrike" dirty="0">
                <a:solidFill>
                  <a:srgbClr val="000000"/>
                </a:solidFill>
                <a:effectLst/>
                <a:latin typeface="Courier New" panose="02070309020205020404" pitchFamily="49" charset="0"/>
              </a:rPr>
              <a:t> parallel for </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for(...)</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p>
          <a:p>
            <a:pPr rtl="0">
              <a:spcBef>
                <a:spcPts val="0"/>
              </a:spcBef>
              <a:spcAft>
                <a:spcPts val="0"/>
              </a:spcAft>
            </a:pPr>
            <a:r>
              <a:rPr lang="en-US" dirty="0">
                <a:solidFill>
                  <a:srgbClr val="000000"/>
                </a:solidFill>
                <a:latin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sum+=x</a:t>
            </a: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endParaRPr lang="en-US" dirty="0">
              <a:solidFill>
                <a:srgbClr val="000000"/>
              </a:solidFill>
              <a:latin typeface="Courier New" panose="02070309020205020404" pitchFamily="49" charset="0"/>
            </a:endParaRPr>
          </a:p>
          <a:p>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for(...)</a:t>
            </a:r>
            <a:endParaRPr lang="en-US" dirty="0"/>
          </a:p>
          <a:p>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a:t>
            </a: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p:txBody>
      </p:sp>
      <p:sp>
        <p:nvSpPr>
          <p:cNvPr id="102" name="Rectangle 101">
            <a:extLst>
              <a:ext uri="{FF2B5EF4-FFF2-40B4-BE49-F238E27FC236}">
                <a16:creationId xmlns:a16="http://schemas.microsoft.com/office/drawing/2014/main" id="{4DDAC56E-838D-22A5-89EF-BC3CEA5C6B58}"/>
              </a:ext>
            </a:extLst>
          </p:cNvPr>
          <p:cNvSpPr/>
          <p:nvPr/>
        </p:nvSpPr>
        <p:spPr>
          <a:xfrm>
            <a:off x="14282" y="3082693"/>
            <a:ext cx="3312108" cy="968078"/>
          </a:xfrm>
          <a:prstGeom prst="rect">
            <a:avLst/>
          </a:prstGeom>
          <a:solidFill>
            <a:srgbClr val="FFC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8BF7ED-D188-00EB-8448-00012F4CF74D}"/>
              </a:ext>
            </a:extLst>
          </p:cNvPr>
          <p:cNvSpPr/>
          <p:nvPr/>
        </p:nvSpPr>
        <p:spPr>
          <a:xfrm>
            <a:off x="-135" y="5006949"/>
            <a:ext cx="3324466" cy="818355"/>
          </a:xfrm>
          <a:prstGeom prst="rect">
            <a:avLst/>
          </a:prstGeom>
          <a:solidFill>
            <a:srgbClr val="548235">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1A3233C9-C61B-9B3E-F690-3A950D3AF6A2}"/>
              </a:ext>
            </a:extLst>
          </p:cNvPr>
          <p:cNvCxnSpPr>
            <a:cxnSpLocks/>
          </p:cNvCxnSpPr>
          <p:nvPr/>
        </p:nvCxnSpPr>
        <p:spPr>
          <a:xfrm>
            <a:off x="7610759" y="3692118"/>
            <a:ext cx="1400978" cy="2333518"/>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3" name="Rectangle 92">
            <a:extLst>
              <a:ext uri="{FF2B5EF4-FFF2-40B4-BE49-F238E27FC236}">
                <a16:creationId xmlns:a16="http://schemas.microsoft.com/office/drawing/2014/main" id="{25F1F073-1FB2-2F7D-1529-E515E283D2EB}"/>
              </a:ext>
            </a:extLst>
          </p:cNvPr>
          <p:cNvSpPr/>
          <p:nvPr/>
        </p:nvSpPr>
        <p:spPr>
          <a:xfrm>
            <a:off x="9061306" y="2118702"/>
            <a:ext cx="3102462" cy="1853194"/>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CFCFA168-29EA-F801-43D5-EDA130177061}"/>
              </a:ext>
            </a:extLst>
          </p:cNvPr>
          <p:cNvSpPr/>
          <p:nvPr/>
        </p:nvSpPr>
        <p:spPr>
          <a:xfrm>
            <a:off x="9049982" y="4216193"/>
            <a:ext cx="3095470" cy="1846029"/>
          </a:xfrm>
          <a:prstGeom prst="rect">
            <a:avLst/>
          </a:prstGeom>
          <a:solidFill>
            <a:srgbClr val="548235">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6785512" y="296468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4671026" y="478894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5517239" y="369817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4301660"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5177946"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4301660"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S1</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 name="矩形">
            <a:extLst>
              <a:ext uri="{FF2B5EF4-FFF2-40B4-BE49-F238E27FC236}">
                <a16:creationId xmlns:a16="http://schemas.microsoft.com/office/drawing/2014/main" id="{4C2843FE-74BB-1F21-BC44-A710A8973CAC}"/>
              </a:ext>
            </a:extLst>
          </p:cNvPr>
          <p:cNvSpPr/>
          <p:nvPr/>
        </p:nvSpPr>
        <p:spPr>
          <a:xfrm>
            <a:off x="5177946"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4664675" y="274554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4683724" y="348013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4480527" y="294039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5363164" y="293404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4664675" y="292769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4671025" y="294039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6403578" y="25773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1" name="矩形">
            <a:extLst>
              <a:ext uri="{FF2B5EF4-FFF2-40B4-BE49-F238E27FC236}">
                <a16:creationId xmlns:a16="http://schemas.microsoft.com/office/drawing/2014/main" id="{8C457A57-7DFD-30B8-36CD-EDECD3844001}"/>
              </a:ext>
            </a:extLst>
          </p:cNvPr>
          <p:cNvSpPr/>
          <p:nvPr/>
        </p:nvSpPr>
        <p:spPr>
          <a:xfrm>
            <a:off x="7282471" y="25724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6403578" y="33043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S9</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直线">
            <a:extLst>
              <a:ext uri="{FF2B5EF4-FFF2-40B4-BE49-F238E27FC236}">
                <a16:creationId xmlns:a16="http://schemas.microsoft.com/office/drawing/2014/main" id="{AB8AA74B-67A2-0856-4C5D-F87F2BE6D531}"/>
              </a:ext>
            </a:extLst>
          </p:cNvPr>
          <p:cNvSpPr/>
          <p:nvPr/>
        </p:nvSpPr>
        <p:spPr>
          <a:xfrm>
            <a:off x="6766593" y="276152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 name="直线">
            <a:extLst>
              <a:ext uri="{FF2B5EF4-FFF2-40B4-BE49-F238E27FC236}">
                <a16:creationId xmlns:a16="http://schemas.microsoft.com/office/drawing/2014/main" id="{61B15420-89EF-EA4F-E3B5-67FB833493F3}"/>
              </a:ext>
            </a:extLst>
          </p:cNvPr>
          <p:cNvSpPr/>
          <p:nvPr/>
        </p:nvSpPr>
        <p:spPr>
          <a:xfrm>
            <a:off x="6785642" y="349610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6582445" y="295636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7465082" y="295001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6766591" y="293315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5560011" y="275624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4295411"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5171697"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4295411"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5171697"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4658425" y="458077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4677475" y="531535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4474278" y="477561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5356914" y="476926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4658425" y="476291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6397327" y="44125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7282052" y="44133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6397327" y="514595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7282052" y="51587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6760341" y="459675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6779392" y="530085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6576195" y="479159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7458831" y="478524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6760341" y="477889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6766692" y="479159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5553760" y="532171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4474177" y="367698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7439583" y="368967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5560011" y="366428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2207021" y="3870195"/>
            <a:ext cx="2948305" cy="313186"/>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3822054" y="275913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3822054" y="532834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stCxn id="42" idx="2"/>
            <a:endCxn id="54" idx="1"/>
          </p:cNvCxnSpPr>
          <p:nvPr/>
        </p:nvCxnSpPr>
        <p:spPr>
          <a:xfrm rot="5400000" flipH="1">
            <a:off x="5559321" y="3622795"/>
            <a:ext cx="28732" cy="3785025"/>
          </a:xfrm>
          <a:prstGeom prst="bentConnector3">
            <a:avLst>
              <a:gd name="adj1" fmla="val -795629"/>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7275651" y="33054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a:stCxn id="21" idx="0"/>
            <a:endCxn id="54" idx="3"/>
          </p:cNvCxnSpPr>
          <p:nvPr/>
        </p:nvCxnSpPr>
        <p:spPr>
          <a:xfrm rot="16200000" flipV="1">
            <a:off x="5564009" y="669801"/>
            <a:ext cx="19774" cy="3785444"/>
          </a:xfrm>
          <a:prstGeom prst="bentConnector3">
            <a:avLst>
              <a:gd name="adj1" fmla="val 1156064"/>
            </a:avLst>
          </a:prstGeom>
          <a:noFill/>
          <a:ln w="19050" cap="flat" cmpd="sng">
            <a:solidFill>
              <a:srgbClr val="000000"/>
            </a:solidFill>
            <a:prstDash val="solid"/>
            <a:miter/>
            <a:headEnd type="triangle" w="med" len="med"/>
            <a:tailEnd type="triangle" w="med" len="med"/>
          </a:ln>
        </p:spPr>
      </p:cxnSp>
      <p:sp>
        <p:nvSpPr>
          <p:cNvPr id="64" name="Rectangle 63">
            <a:extLst>
              <a:ext uri="{FF2B5EF4-FFF2-40B4-BE49-F238E27FC236}">
                <a16:creationId xmlns:a16="http://schemas.microsoft.com/office/drawing/2014/main" id="{DD30962B-9E19-69E5-24F0-AD6D10BDA2EA}"/>
              </a:ext>
            </a:extLst>
          </p:cNvPr>
          <p:cNvSpPr/>
          <p:nvPr/>
        </p:nvSpPr>
        <p:spPr>
          <a:xfrm>
            <a:off x="-1196" y="2406435"/>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E07164-DD4F-A209-4CE3-C45BB0F6F20B}"/>
              </a:ext>
            </a:extLst>
          </p:cNvPr>
          <p:cNvSpPr/>
          <p:nvPr/>
        </p:nvSpPr>
        <p:spPr>
          <a:xfrm>
            <a:off x="10844579" y="2452310"/>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36E3A24-A8BA-FCD5-C892-42ABDD1CD063}"/>
              </a:ext>
            </a:extLst>
          </p:cNvPr>
          <p:cNvSpPr/>
          <p:nvPr/>
        </p:nvSpPr>
        <p:spPr>
          <a:xfrm>
            <a:off x="9187532" y="2154608"/>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2FF2C9-EB3F-81FE-B369-898166C6A388}"/>
              </a:ext>
            </a:extLst>
          </p:cNvPr>
          <p:cNvSpPr/>
          <p:nvPr/>
        </p:nvSpPr>
        <p:spPr>
          <a:xfrm>
            <a:off x="9187532" y="2435979"/>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2007D99-8EEF-D44D-85AD-61DCD44C365B}"/>
              </a:ext>
            </a:extLst>
          </p:cNvPr>
          <p:cNvSpPr txBox="1"/>
          <p:nvPr/>
        </p:nvSpPr>
        <p:spPr>
          <a:xfrm>
            <a:off x="9356838" y="2110628"/>
            <a:ext cx="968328"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9" name="Straight Arrow Connector 58">
            <a:extLst>
              <a:ext uri="{FF2B5EF4-FFF2-40B4-BE49-F238E27FC236}">
                <a16:creationId xmlns:a16="http://schemas.microsoft.com/office/drawing/2014/main" id="{C98D5873-17FB-D3F7-E14A-B1B2271CF104}"/>
              </a:ext>
            </a:extLst>
          </p:cNvPr>
          <p:cNvCxnSpPr>
            <a:cxnSpLocks/>
          </p:cNvCxnSpPr>
          <p:nvPr/>
        </p:nvCxnSpPr>
        <p:spPr>
          <a:xfrm>
            <a:off x="9780675" y="2850814"/>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F21985C6-5814-BA93-C05F-7C550BB6EC80}"/>
              </a:ext>
            </a:extLst>
          </p:cNvPr>
          <p:cNvSpPr/>
          <p:nvPr/>
        </p:nvSpPr>
        <p:spPr>
          <a:xfrm>
            <a:off x="9187532" y="312051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6E5EC8C-1370-47E2-3FE8-8037A28A4B76}"/>
              </a:ext>
            </a:extLst>
          </p:cNvPr>
          <p:cNvSpPr txBox="1"/>
          <p:nvPr/>
        </p:nvSpPr>
        <p:spPr>
          <a:xfrm>
            <a:off x="9443720" y="345773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66" name="Rounded Rectangle 65">
            <a:extLst>
              <a:ext uri="{FF2B5EF4-FFF2-40B4-BE49-F238E27FC236}">
                <a16:creationId xmlns:a16="http://schemas.microsoft.com/office/drawing/2014/main" id="{BB352736-601F-6CB0-BB45-587B2CFB7A23}"/>
              </a:ext>
            </a:extLst>
          </p:cNvPr>
          <p:cNvSpPr/>
          <p:nvPr/>
        </p:nvSpPr>
        <p:spPr>
          <a:xfrm>
            <a:off x="9302692" y="3422486"/>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91C78003-D8CC-D4AE-52B0-6FE53CED6876}"/>
              </a:ext>
            </a:extLst>
          </p:cNvPr>
          <p:cNvSpPr txBox="1"/>
          <p:nvPr/>
        </p:nvSpPr>
        <p:spPr>
          <a:xfrm>
            <a:off x="9249175" y="2497575"/>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68" name="TextBox 67">
            <a:extLst>
              <a:ext uri="{FF2B5EF4-FFF2-40B4-BE49-F238E27FC236}">
                <a16:creationId xmlns:a16="http://schemas.microsoft.com/office/drawing/2014/main" id="{8CAAB3A2-AB8F-4E54-2EDB-5936C870334B}"/>
              </a:ext>
            </a:extLst>
          </p:cNvPr>
          <p:cNvSpPr txBox="1"/>
          <p:nvPr/>
        </p:nvSpPr>
        <p:spPr>
          <a:xfrm>
            <a:off x="9264569" y="3124660"/>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69" name="TextBox 68">
            <a:extLst>
              <a:ext uri="{FF2B5EF4-FFF2-40B4-BE49-F238E27FC236}">
                <a16:creationId xmlns:a16="http://schemas.microsoft.com/office/drawing/2014/main" id="{0D26CB83-E390-4004-4FAA-BCC72CDE4087}"/>
              </a:ext>
            </a:extLst>
          </p:cNvPr>
          <p:cNvSpPr txBox="1"/>
          <p:nvPr/>
        </p:nvSpPr>
        <p:spPr>
          <a:xfrm>
            <a:off x="10458924" y="2705845"/>
            <a:ext cx="280896"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70" name="Rectangle 69">
            <a:extLst>
              <a:ext uri="{FF2B5EF4-FFF2-40B4-BE49-F238E27FC236}">
                <a16:creationId xmlns:a16="http://schemas.microsoft.com/office/drawing/2014/main" id="{5C352B84-CD35-2223-9A3E-1A34299C0E84}"/>
              </a:ext>
            </a:extLst>
          </p:cNvPr>
          <p:cNvSpPr/>
          <p:nvPr/>
        </p:nvSpPr>
        <p:spPr>
          <a:xfrm>
            <a:off x="10838462" y="2153357"/>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ACA38A0-E709-2BE3-64AB-AC5641105961}"/>
              </a:ext>
            </a:extLst>
          </p:cNvPr>
          <p:cNvSpPr txBox="1"/>
          <p:nvPr/>
        </p:nvSpPr>
        <p:spPr>
          <a:xfrm>
            <a:off x="10924844" y="2118032"/>
            <a:ext cx="1248071" cy="369332"/>
          </a:xfrm>
          <a:prstGeom prst="rect">
            <a:avLst/>
          </a:prstGeom>
          <a:noFill/>
        </p:spPr>
        <p:txBody>
          <a:bodyPr wrap="square" rtlCol="0">
            <a:spAutoFit/>
          </a:bodyPr>
          <a:lstStyle/>
          <a:p>
            <a:r>
              <a:rPr lang="en-US" b="1" dirty="0">
                <a:cs typeface="Times New Roman" panose="02020603050405020304" pitchFamily="18" charset="0"/>
              </a:rPr>
              <a:t>Vault 29</a:t>
            </a:r>
          </a:p>
        </p:txBody>
      </p:sp>
      <p:cxnSp>
        <p:nvCxnSpPr>
          <p:cNvPr id="72" name="Straight Arrow Connector 71">
            <a:extLst>
              <a:ext uri="{FF2B5EF4-FFF2-40B4-BE49-F238E27FC236}">
                <a16:creationId xmlns:a16="http://schemas.microsoft.com/office/drawing/2014/main" id="{9887AD6F-7F64-0996-7741-C4124238C43F}"/>
              </a:ext>
            </a:extLst>
          </p:cNvPr>
          <p:cNvCxnSpPr>
            <a:cxnSpLocks/>
          </p:cNvCxnSpPr>
          <p:nvPr/>
        </p:nvCxnSpPr>
        <p:spPr>
          <a:xfrm>
            <a:off x="11431605" y="2849563"/>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1294C6CC-2BFA-C109-4B61-55A1D0D101CF}"/>
              </a:ext>
            </a:extLst>
          </p:cNvPr>
          <p:cNvSpPr/>
          <p:nvPr/>
        </p:nvSpPr>
        <p:spPr>
          <a:xfrm>
            <a:off x="10838462" y="311926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E0458FE2-E8C9-0281-C88B-DA1521C18423}"/>
              </a:ext>
            </a:extLst>
          </p:cNvPr>
          <p:cNvSpPr txBox="1"/>
          <p:nvPr/>
        </p:nvSpPr>
        <p:spPr>
          <a:xfrm>
            <a:off x="11067202" y="3468313"/>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29</a:t>
            </a:r>
          </a:p>
        </p:txBody>
      </p:sp>
      <p:sp>
        <p:nvSpPr>
          <p:cNvPr id="75" name="Rounded Rectangle 74">
            <a:extLst>
              <a:ext uri="{FF2B5EF4-FFF2-40B4-BE49-F238E27FC236}">
                <a16:creationId xmlns:a16="http://schemas.microsoft.com/office/drawing/2014/main" id="{C877644B-F90A-D337-E1CB-C851975BBAE9}"/>
              </a:ext>
            </a:extLst>
          </p:cNvPr>
          <p:cNvSpPr/>
          <p:nvPr/>
        </p:nvSpPr>
        <p:spPr>
          <a:xfrm>
            <a:off x="10953622" y="342123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089A6C11-8026-8EF1-8AE1-EAE8B55B7304}"/>
              </a:ext>
            </a:extLst>
          </p:cNvPr>
          <p:cNvSpPr txBox="1"/>
          <p:nvPr/>
        </p:nvSpPr>
        <p:spPr>
          <a:xfrm>
            <a:off x="10897380" y="2505836"/>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77" name="TextBox 76">
            <a:extLst>
              <a:ext uri="{FF2B5EF4-FFF2-40B4-BE49-F238E27FC236}">
                <a16:creationId xmlns:a16="http://schemas.microsoft.com/office/drawing/2014/main" id="{9F1F2F1F-F532-E0B1-07F9-7C3AFBA0934E}"/>
              </a:ext>
            </a:extLst>
          </p:cNvPr>
          <p:cNvSpPr txBox="1"/>
          <p:nvPr/>
        </p:nvSpPr>
        <p:spPr>
          <a:xfrm>
            <a:off x="10914076" y="3133194"/>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cxnSp>
        <p:nvCxnSpPr>
          <p:cNvPr id="84" name="Straight Connector 83">
            <a:extLst>
              <a:ext uri="{FF2B5EF4-FFF2-40B4-BE49-F238E27FC236}">
                <a16:creationId xmlns:a16="http://schemas.microsoft.com/office/drawing/2014/main" id="{D18CE8E5-BB7E-94F0-473C-5CB43845FFCA}"/>
              </a:ext>
            </a:extLst>
          </p:cNvPr>
          <p:cNvCxnSpPr>
            <a:cxnSpLocks/>
          </p:cNvCxnSpPr>
          <p:nvPr/>
        </p:nvCxnSpPr>
        <p:spPr>
          <a:xfrm flipV="1">
            <a:off x="7623730" y="2135282"/>
            <a:ext cx="1371344" cy="1176676"/>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E1A6762B-5130-9FE1-CA41-3C72DCBF4D31}"/>
              </a:ext>
            </a:extLst>
          </p:cNvPr>
          <p:cNvSpPr/>
          <p:nvPr/>
        </p:nvSpPr>
        <p:spPr>
          <a:xfrm>
            <a:off x="5393775" y="429033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5845873-8647-F69D-3231-8974DE6694F1}"/>
              </a:ext>
            </a:extLst>
          </p:cNvPr>
          <p:cNvSpPr/>
          <p:nvPr/>
        </p:nvSpPr>
        <p:spPr>
          <a:xfrm>
            <a:off x="7502683" y="3182285"/>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D67851D-D6DD-E72D-21BA-8336CCDAA626}"/>
              </a:ext>
            </a:extLst>
          </p:cNvPr>
          <p:cNvSpPr/>
          <p:nvPr/>
        </p:nvSpPr>
        <p:spPr>
          <a:xfrm>
            <a:off x="4513866" y="429572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011724E-0E18-79EF-5D68-002B5D2C94C5}"/>
              </a:ext>
            </a:extLst>
          </p:cNvPr>
          <p:cNvSpPr/>
          <p:nvPr/>
        </p:nvSpPr>
        <p:spPr>
          <a:xfrm>
            <a:off x="6618335" y="4293643"/>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613ED61-F53C-75C5-3E31-A9B7702FFC85}"/>
              </a:ext>
            </a:extLst>
          </p:cNvPr>
          <p:cNvSpPr/>
          <p:nvPr/>
        </p:nvSpPr>
        <p:spPr>
          <a:xfrm>
            <a:off x="4513124" y="506300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03C9CF9-DC52-804B-0AD2-A6F3C227C68F}"/>
              </a:ext>
            </a:extLst>
          </p:cNvPr>
          <p:cNvSpPr/>
          <p:nvPr/>
        </p:nvSpPr>
        <p:spPr>
          <a:xfrm>
            <a:off x="7510243" y="509384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50E9E23-8BC2-84AC-CDA0-3490DA7A3012}"/>
              </a:ext>
            </a:extLst>
          </p:cNvPr>
          <p:cNvSpPr/>
          <p:nvPr/>
        </p:nvSpPr>
        <p:spPr>
          <a:xfrm>
            <a:off x="4513123" y="247785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044EEED-201D-9E4B-608A-6F04D2EC9D3F}"/>
              </a:ext>
            </a:extLst>
          </p:cNvPr>
          <p:cNvSpPr/>
          <p:nvPr/>
        </p:nvSpPr>
        <p:spPr>
          <a:xfrm>
            <a:off x="6646051" y="322618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BE21035-F27C-24BB-8A92-7004C91B6281}"/>
              </a:ext>
            </a:extLst>
          </p:cNvPr>
          <p:cNvSpPr/>
          <p:nvPr/>
        </p:nvSpPr>
        <p:spPr>
          <a:xfrm>
            <a:off x="7515942" y="430804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8A6EF96E-8018-D4C9-CCA5-FFEC1EFD4CEC}"/>
              </a:ext>
            </a:extLst>
          </p:cNvPr>
          <p:cNvSpPr/>
          <p:nvPr/>
        </p:nvSpPr>
        <p:spPr>
          <a:xfrm>
            <a:off x="7439583" y="246347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5DB44A-A41C-B6EE-6F23-0A442B3EF7CA}"/>
              </a:ext>
            </a:extLst>
          </p:cNvPr>
          <p:cNvSpPr/>
          <p:nvPr/>
        </p:nvSpPr>
        <p:spPr>
          <a:xfrm>
            <a:off x="5391777" y="507259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DC25A7B-54A4-F198-5B2A-28209CF2419A}"/>
              </a:ext>
            </a:extLst>
          </p:cNvPr>
          <p:cNvSpPr/>
          <p:nvPr/>
        </p:nvSpPr>
        <p:spPr>
          <a:xfrm>
            <a:off x="4478415" y="321393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3DEC342-5A44-05C9-9E73-18402695AF00}"/>
              </a:ext>
            </a:extLst>
          </p:cNvPr>
          <p:cNvSpPr/>
          <p:nvPr/>
        </p:nvSpPr>
        <p:spPr>
          <a:xfrm>
            <a:off x="6576291" y="506814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80A8317-5F6B-8D66-511F-FD30326BC398}"/>
              </a:ext>
            </a:extLst>
          </p:cNvPr>
          <p:cNvSpPr/>
          <p:nvPr/>
        </p:nvSpPr>
        <p:spPr>
          <a:xfrm>
            <a:off x="6623888" y="2482057"/>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2DA7AD7-9A3D-701D-1E84-88BE1DEE454F}"/>
              </a:ext>
            </a:extLst>
          </p:cNvPr>
          <p:cNvSpPr/>
          <p:nvPr/>
        </p:nvSpPr>
        <p:spPr>
          <a:xfrm>
            <a:off x="5407245" y="321115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33FE5A8-B4C9-DC14-8951-1CC7DDB39738}"/>
              </a:ext>
            </a:extLst>
          </p:cNvPr>
          <p:cNvSpPr/>
          <p:nvPr/>
        </p:nvSpPr>
        <p:spPr>
          <a:xfrm>
            <a:off x="5393775" y="247542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DA5B2C40-4491-79D6-FFC4-26BCA5B32263}"/>
              </a:ext>
            </a:extLst>
          </p:cNvPr>
          <p:cNvSpPr/>
          <p:nvPr/>
        </p:nvSpPr>
        <p:spPr>
          <a:xfrm>
            <a:off x="10790306" y="3378733"/>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5C8B284A-3AD7-133B-AB3F-670E4F0E1019}"/>
              </a:ext>
            </a:extLst>
          </p:cNvPr>
          <p:cNvSpPr/>
          <p:nvPr/>
        </p:nvSpPr>
        <p:spPr>
          <a:xfrm>
            <a:off x="10844579" y="4586033"/>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D5A9CF4-F6D9-0834-36B8-9728CF1284E6}"/>
              </a:ext>
            </a:extLst>
          </p:cNvPr>
          <p:cNvSpPr/>
          <p:nvPr/>
        </p:nvSpPr>
        <p:spPr>
          <a:xfrm>
            <a:off x="9187532" y="425175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CFF5982-97CD-B610-0DE5-A5CFEA041440}"/>
              </a:ext>
            </a:extLst>
          </p:cNvPr>
          <p:cNvSpPr/>
          <p:nvPr/>
        </p:nvSpPr>
        <p:spPr>
          <a:xfrm>
            <a:off x="9187532" y="4533126"/>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5EB6D5D2-22A8-E252-B574-80188C041080}"/>
              </a:ext>
            </a:extLst>
          </p:cNvPr>
          <p:cNvSpPr txBox="1"/>
          <p:nvPr/>
        </p:nvSpPr>
        <p:spPr>
          <a:xfrm>
            <a:off x="9278781" y="4207775"/>
            <a:ext cx="1097696" cy="369332"/>
          </a:xfrm>
          <a:prstGeom prst="rect">
            <a:avLst/>
          </a:prstGeom>
          <a:noFill/>
        </p:spPr>
        <p:txBody>
          <a:bodyPr wrap="square" rtlCol="0">
            <a:spAutoFit/>
          </a:bodyPr>
          <a:lstStyle/>
          <a:p>
            <a:r>
              <a:rPr lang="en-US" b="1" dirty="0">
                <a:cs typeface="Times New Roman" panose="02020603050405020304" pitchFamily="18" charset="0"/>
              </a:rPr>
              <a:t>Vault 30</a:t>
            </a:r>
          </a:p>
        </p:txBody>
      </p:sp>
      <p:cxnSp>
        <p:nvCxnSpPr>
          <p:cNvPr id="168" name="Straight Arrow Connector 167">
            <a:extLst>
              <a:ext uri="{FF2B5EF4-FFF2-40B4-BE49-F238E27FC236}">
                <a16:creationId xmlns:a16="http://schemas.microsoft.com/office/drawing/2014/main" id="{A100A78E-A326-C40D-9646-09F65197CB51}"/>
              </a:ext>
            </a:extLst>
          </p:cNvPr>
          <p:cNvCxnSpPr>
            <a:cxnSpLocks/>
          </p:cNvCxnSpPr>
          <p:nvPr/>
        </p:nvCxnSpPr>
        <p:spPr>
          <a:xfrm>
            <a:off x="9730036" y="4947472"/>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69" name="Rectangle 168">
            <a:extLst>
              <a:ext uri="{FF2B5EF4-FFF2-40B4-BE49-F238E27FC236}">
                <a16:creationId xmlns:a16="http://schemas.microsoft.com/office/drawing/2014/main" id="{FBD09B62-5775-A182-EEF6-67B795632BAB}"/>
              </a:ext>
            </a:extLst>
          </p:cNvPr>
          <p:cNvSpPr/>
          <p:nvPr/>
        </p:nvSpPr>
        <p:spPr>
          <a:xfrm>
            <a:off x="9170836" y="522211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0687E76F-CE6F-CA8F-F138-DFFAC33DDA07}"/>
              </a:ext>
            </a:extLst>
          </p:cNvPr>
          <p:cNvSpPr txBox="1"/>
          <p:nvPr/>
        </p:nvSpPr>
        <p:spPr>
          <a:xfrm>
            <a:off x="9427024" y="5559329"/>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30</a:t>
            </a:r>
          </a:p>
        </p:txBody>
      </p:sp>
      <p:sp>
        <p:nvSpPr>
          <p:cNvPr id="171" name="Rounded Rectangle 170">
            <a:extLst>
              <a:ext uri="{FF2B5EF4-FFF2-40B4-BE49-F238E27FC236}">
                <a16:creationId xmlns:a16="http://schemas.microsoft.com/office/drawing/2014/main" id="{11E730A6-CA73-FFED-9B52-02DC534B76D4}"/>
              </a:ext>
            </a:extLst>
          </p:cNvPr>
          <p:cNvSpPr/>
          <p:nvPr/>
        </p:nvSpPr>
        <p:spPr>
          <a:xfrm>
            <a:off x="9307596" y="552408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E08F9227-6655-2ADD-A851-8C666BC862A8}"/>
              </a:ext>
            </a:extLst>
          </p:cNvPr>
          <p:cNvSpPr txBox="1"/>
          <p:nvPr/>
        </p:nvSpPr>
        <p:spPr>
          <a:xfrm>
            <a:off x="9249175" y="459472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73" name="TextBox 172">
            <a:extLst>
              <a:ext uri="{FF2B5EF4-FFF2-40B4-BE49-F238E27FC236}">
                <a16:creationId xmlns:a16="http://schemas.microsoft.com/office/drawing/2014/main" id="{CFB49E88-27D8-60A1-5FA5-3368A1C6D827}"/>
              </a:ext>
            </a:extLst>
          </p:cNvPr>
          <p:cNvSpPr txBox="1"/>
          <p:nvPr/>
        </p:nvSpPr>
        <p:spPr>
          <a:xfrm>
            <a:off x="9247873" y="5226259"/>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5" name="Rectangle 174">
            <a:extLst>
              <a:ext uri="{FF2B5EF4-FFF2-40B4-BE49-F238E27FC236}">
                <a16:creationId xmlns:a16="http://schemas.microsoft.com/office/drawing/2014/main" id="{E2CD030F-E570-A28E-15A1-CA78F04BC6ED}"/>
              </a:ext>
            </a:extLst>
          </p:cNvPr>
          <p:cNvSpPr/>
          <p:nvPr/>
        </p:nvSpPr>
        <p:spPr>
          <a:xfrm>
            <a:off x="10838462" y="4287080"/>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6A9DC7DC-E796-BFFE-372A-1B71236E3D7D}"/>
              </a:ext>
            </a:extLst>
          </p:cNvPr>
          <p:cNvSpPr txBox="1"/>
          <p:nvPr/>
        </p:nvSpPr>
        <p:spPr>
          <a:xfrm>
            <a:off x="10924844" y="4251755"/>
            <a:ext cx="1248071"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177" name="Straight Arrow Connector 176">
            <a:extLst>
              <a:ext uri="{FF2B5EF4-FFF2-40B4-BE49-F238E27FC236}">
                <a16:creationId xmlns:a16="http://schemas.microsoft.com/office/drawing/2014/main" id="{8946C47D-F973-F171-FF29-657ADD4276F5}"/>
              </a:ext>
            </a:extLst>
          </p:cNvPr>
          <p:cNvCxnSpPr>
            <a:cxnSpLocks/>
          </p:cNvCxnSpPr>
          <p:nvPr/>
        </p:nvCxnSpPr>
        <p:spPr>
          <a:xfrm>
            <a:off x="11380966" y="4982797"/>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8" name="Rectangle 177">
            <a:extLst>
              <a:ext uri="{FF2B5EF4-FFF2-40B4-BE49-F238E27FC236}">
                <a16:creationId xmlns:a16="http://schemas.microsoft.com/office/drawing/2014/main" id="{270FE841-B4ED-6482-B190-2F8B9CB8D153}"/>
              </a:ext>
            </a:extLst>
          </p:cNvPr>
          <p:cNvSpPr/>
          <p:nvPr/>
        </p:nvSpPr>
        <p:spPr>
          <a:xfrm>
            <a:off x="10821766" y="5243039"/>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8449977D-2789-1AB6-E213-B691FA9BC8F8}"/>
              </a:ext>
            </a:extLst>
          </p:cNvPr>
          <p:cNvSpPr txBox="1"/>
          <p:nvPr/>
        </p:nvSpPr>
        <p:spPr>
          <a:xfrm>
            <a:off x="11050506" y="558308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180" name="Rounded Rectangle 179">
            <a:extLst>
              <a:ext uri="{FF2B5EF4-FFF2-40B4-BE49-F238E27FC236}">
                <a16:creationId xmlns:a16="http://schemas.microsoft.com/office/drawing/2014/main" id="{4F8907A3-918F-01D1-F829-4927DBA85EEF}"/>
              </a:ext>
            </a:extLst>
          </p:cNvPr>
          <p:cNvSpPr/>
          <p:nvPr/>
        </p:nvSpPr>
        <p:spPr>
          <a:xfrm>
            <a:off x="10936926" y="5559410"/>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3ADA6EB4-6F90-7388-FCB8-313FB0E630BE}"/>
              </a:ext>
            </a:extLst>
          </p:cNvPr>
          <p:cNvSpPr txBox="1"/>
          <p:nvPr/>
        </p:nvSpPr>
        <p:spPr>
          <a:xfrm>
            <a:off x="10924844" y="462980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82" name="TextBox 181">
            <a:extLst>
              <a:ext uri="{FF2B5EF4-FFF2-40B4-BE49-F238E27FC236}">
                <a16:creationId xmlns:a16="http://schemas.microsoft.com/office/drawing/2014/main" id="{160C58A2-44A2-DE5D-98BB-9C3CAA0BE102}"/>
              </a:ext>
            </a:extLst>
          </p:cNvPr>
          <p:cNvSpPr txBox="1"/>
          <p:nvPr/>
        </p:nvSpPr>
        <p:spPr>
          <a:xfrm>
            <a:off x="10897380" y="5258473"/>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91" name="Rectangle 190">
            <a:extLst>
              <a:ext uri="{FF2B5EF4-FFF2-40B4-BE49-F238E27FC236}">
                <a16:creationId xmlns:a16="http://schemas.microsoft.com/office/drawing/2014/main" id="{22FDF270-1FEF-996C-55ED-65331DAB6D9C}"/>
              </a:ext>
            </a:extLst>
          </p:cNvPr>
          <p:cNvSpPr/>
          <p:nvPr/>
        </p:nvSpPr>
        <p:spPr>
          <a:xfrm>
            <a:off x="9049981" y="2121961"/>
            <a:ext cx="3103911" cy="3940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87D413B2-92E0-D993-5665-E6F87BE1E1F0}"/>
              </a:ext>
            </a:extLst>
          </p:cNvPr>
          <p:cNvSpPr/>
          <p:nvPr/>
        </p:nvSpPr>
        <p:spPr>
          <a:xfrm>
            <a:off x="9140544" y="3398396"/>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3862BC9D-0EEF-D2E6-86B9-68FBC836CC2E}"/>
              </a:ext>
            </a:extLst>
          </p:cNvPr>
          <p:cNvSpPr txBox="1"/>
          <p:nvPr/>
        </p:nvSpPr>
        <p:spPr>
          <a:xfrm>
            <a:off x="9973143" y="1833224"/>
            <a:ext cx="1533354" cy="369332"/>
          </a:xfrm>
          <a:prstGeom prst="rect">
            <a:avLst/>
          </a:prstGeom>
          <a:noFill/>
        </p:spPr>
        <p:txBody>
          <a:bodyPr wrap="square" rtlCol="0">
            <a:spAutoFit/>
          </a:bodyPr>
          <a:lstStyle/>
          <a:p>
            <a:r>
              <a:rPr lang="en-US" b="1" dirty="0">
                <a:cs typeface="Times New Roman" panose="02020603050405020304" pitchFamily="18" charset="0"/>
              </a:rPr>
              <a:t>Main Cores</a:t>
            </a:r>
          </a:p>
        </p:txBody>
      </p:sp>
      <p:sp>
        <p:nvSpPr>
          <p:cNvPr id="86" name="TextBox 85">
            <a:extLst>
              <a:ext uri="{FF2B5EF4-FFF2-40B4-BE49-F238E27FC236}">
                <a16:creationId xmlns:a16="http://schemas.microsoft.com/office/drawing/2014/main" id="{4B3A3E6B-A3F6-6EED-A662-BBFB9EDB03AB}"/>
              </a:ext>
            </a:extLst>
          </p:cNvPr>
          <p:cNvSpPr txBox="1"/>
          <p:nvPr/>
        </p:nvSpPr>
        <p:spPr>
          <a:xfrm>
            <a:off x="9550235" y="3927306"/>
            <a:ext cx="2727682" cy="369332"/>
          </a:xfrm>
          <a:prstGeom prst="rect">
            <a:avLst/>
          </a:prstGeom>
          <a:noFill/>
        </p:spPr>
        <p:txBody>
          <a:bodyPr wrap="square" rtlCol="0">
            <a:spAutoFit/>
          </a:bodyPr>
          <a:lstStyle/>
          <a:p>
            <a:r>
              <a:rPr lang="en-US" b="1" dirty="0">
                <a:cs typeface="Times New Roman" panose="02020603050405020304" pitchFamily="18" charset="0"/>
              </a:rPr>
              <a:t>Pre-Translation Cores</a:t>
            </a:r>
          </a:p>
        </p:txBody>
      </p:sp>
      <p:sp>
        <p:nvSpPr>
          <p:cNvPr id="83" name="Rectangle 82">
            <a:extLst>
              <a:ext uri="{FF2B5EF4-FFF2-40B4-BE49-F238E27FC236}">
                <a16:creationId xmlns:a16="http://schemas.microsoft.com/office/drawing/2014/main" id="{5E20AE98-7336-5368-E5B4-2CA454B3A515}"/>
              </a:ext>
            </a:extLst>
          </p:cNvPr>
          <p:cNvSpPr/>
          <p:nvPr/>
        </p:nvSpPr>
        <p:spPr>
          <a:xfrm>
            <a:off x="-4615" y="4315478"/>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4D16277-0642-89BD-A7F3-A8FA652FF37F}"/>
              </a:ext>
            </a:extLst>
          </p:cNvPr>
          <p:cNvSpPr/>
          <p:nvPr/>
        </p:nvSpPr>
        <p:spPr>
          <a:xfrm>
            <a:off x="0" y="1204602"/>
            <a:ext cx="2057400" cy="400239"/>
          </a:xfrm>
          <a:prstGeom prst="rect">
            <a:avLst/>
          </a:prstGeom>
          <a:solidFill>
            <a:srgbClr val="C00000">
              <a:alpha val="3215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Step 1</a:t>
            </a:r>
          </a:p>
        </p:txBody>
      </p:sp>
      <p:sp>
        <p:nvSpPr>
          <p:cNvPr id="95" name="TextBox 94">
            <a:extLst>
              <a:ext uri="{FF2B5EF4-FFF2-40B4-BE49-F238E27FC236}">
                <a16:creationId xmlns:a16="http://schemas.microsoft.com/office/drawing/2014/main" id="{22E7F0F3-345A-ABC4-EA83-D71CF9DC7FDA}"/>
              </a:ext>
            </a:extLst>
          </p:cNvPr>
          <p:cNvSpPr txBox="1"/>
          <p:nvPr/>
        </p:nvSpPr>
        <p:spPr>
          <a:xfrm>
            <a:off x="8945671" y="6018014"/>
            <a:ext cx="934201" cy="369332"/>
          </a:xfrm>
          <a:prstGeom prst="rect">
            <a:avLst/>
          </a:prstGeom>
          <a:noFill/>
        </p:spPr>
        <p:txBody>
          <a:bodyPr wrap="square" rtlCol="0">
            <a:spAutoFit/>
          </a:bodyPr>
          <a:lstStyle/>
          <a:p>
            <a:r>
              <a:rPr lang="en-US" b="1" dirty="0"/>
              <a:t>u=10</a:t>
            </a:r>
          </a:p>
        </p:txBody>
      </p:sp>
      <p:pic>
        <p:nvPicPr>
          <p:cNvPr id="97" name="Graphic 96">
            <a:extLst>
              <a:ext uri="{FF2B5EF4-FFF2-40B4-BE49-F238E27FC236}">
                <a16:creationId xmlns:a16="http://schemas.microsoft.com/office/drawing/2014/main" id="{65A1F6E9-B671-DB1F-DB6F-6AFDE77B02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8482154" y="5719212"/>
            <a:ext cx="1165888" cy="1155267"/>
          </a:xfrm>
          <a:prstGeom prst="rect">
            <a:avLst/>
          </a:prstGeom>
        </p:spPr>
      </p:pic>
      <p:sp>
        <p:nvSpPr>
          <p:cNvPr id="98" name="Rectangle 97">
            <a:extLst>
              <a:ext uri="{FF2B5EF4-FFF2-40B4-BE49-F238E27FC236}">
                <a16:creationId xmlns:a16="http://schemas.microsoft.com/office/drawing/2014/main" id="{CBD46E63-7A28-9BC2-A00F-7AD9B7BF2435}"/>
              </a:ext>
            </a:extLst>
          </p:cNvPr>
          <p:cNvSpPr/>
          <p:nvPr/>
        </p:nvSpPr>
        <p:spPr>
          <a:xfrm>
            <a:off x="9027502" y="1897346"/>
            <a:ext cx="3100841" cy="2077946"/>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F61A7354-D454-1B3A-4495-8D326B4663C5}"/>
              </a:ext>
            </a:extLst>
          </p:cNvPr>
          <p:cNvSpPr/>
          <p:nvPr/>
        </p:nvSpPr>
        <p:spPr>
          <a:xfrm>
            <a:off x="-10142" y="2402766"/>
            <a:ext cx="3384547" cy="1905273"/>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0A3D4742-7A0E-AC33-4E37-E7E2D4CA49EA}"/>
              </a:ext>
            </a:extLst>
          </p:cNvPr>
          <p:cNvSpPr txBox="1"/>
          <p:nvPr/>
        </p:nvSpPr>
        <p:spPr>
          <a:xfrm>
            <a:off x="1562259" y="5070350"/>
            <a:ext cx="2313361" cy="646331"/>
          </a:xfrm>
          <a:prstGeom prst="rect">
            <a:avLst/>
          </a:prstGeom>
          <a:noFill/>
        </p:spPr>
        <p:txBody>
          <a:bodyPr wrap="square" rtlCol="0">
            <a:spAutoFit/>
          </a:bodyPr>
          <a:lstStyle/>
          <a:p>
            <a:pPr algn="ctr"/>
            <a:r>
              <a:rPr lang="en-US" b="1" dirty="0"/>
              <a:t>TLB Miss </a:t>
            </a:r>
          </a:p>
          <a:p>
            <a:pPr algn="ctr"/>
            <a:r>
              <a:rPr lang="en-US" b="1" dirty="0"/>
              <a:t>Generated</a:t>
            </a:r>
          </a:p>
        </p:txBody>
      </p:sp>
      <p:sp>
        <p:nvSpPr>
          <p:cNvPr id="101" name="Rectangular Callout 100">
            <a:extLst>
              <a:ext uri="{FF2B5EF4-FFF2-40B4-BE49-F238E27FC236}">
                <a16:creationId xmlns:a16="http://schemas.microsoft.com/office/drawing/2014/main" id="{86FEDA39-9570-5E3E-DB44-7E1F0C4CCEBD}"/>
              </a:ext>
            </a:extLst>
          </p:cNvPr>
          <p:cNvSpPr/>
          <p:nvPr/>
        </p:nvSpPr>
        <p:spPr>
          <a:xfrm>
            <a:off x="431692" y="5151828"/>
            <a:ext cx="1565026" cy="316181"/>
          </a:xfrm>
          <a:prstGeom prst="wedgeRectCallout">
            <a:avLst>
              <a:gd name="adj1" fmla="val 61896"/>
              <a:gd name="adj2" fmla="val 1538"/>
            </a:avLst>
          </a:prstGeom>
          <a:noFill/>
          <a:ln w="28575">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026DE019-7140-569D-70F5-3DD0439E1149}"/>
              </a:ext>
            </a:extLst>
          </p:cNvPr>
          <p:cNvSpPr txBox="1"/>
          <p:nvPr/>
        </p:nvSpPr>
        <p:spPr>
          <a:xfrm>
            <a:off x="7244485" y="5955545"/>
            <a:ext cx="1701186" cy="369332"/>
          </a:xfrm>
          <a:prstGeom prst="rect">
            <a:avLst/>
          </a:prstGeom>
          <a:noFill/>
        </p:spPr>
        <p:txBody>
          <a:bodyPr wrap="square" rtlCol="0">
            <a:spAutoFit/>
          </a:bodyPr>
          <a:lstStyle/>
          <a:p>
            <a:pPr algn="ctr"/>
            <a:r>
              <a:rPr lang="en-US" b="1" dirty="0"/>
              <a:t>Perform PTW</a:t>
            </a:r>
          </a:p>
        </p:txBody>
      </p:sp>
      <p:sp>
        <p:nvSpPr>
          <p:cNvPr id="105" name="Rounded Rectangle 104">
            <a:extLst>
              <a:ext uri="{FF2B5EF4-FFF2-40B4-BE49-F238E27FC236}">
                <a16:creationId xmlns:a16="http://schemas.microsoft.com/office/drawing/2014/main" id="{721A1F26-6867-E389-7E92-D439A4E6234F}"/>
              </a:ext>
            </a:extLst>
          </p:cNvPr>
          <p:cNvSpPr/>
          <p:nvPr/>
        </p:nvSpPr>
        <p:spPr>
          <a:xfrm>
            <a:off x="10343272" y="4353488"/>
            <a:ext cx="323389" cy="32677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b="1" dirty="0"/>
              <a:t>PB</a:t>
            </a:r>
          </a:p>
        </p:txBody>
      </p:sp>
      <p:sp>
        <p:nvSpPr>
          <p:cNvPr id="106" name="Curved Up Arrow 105">
            <a:extLst>
              <a:ext uri="{FF2B5EF4-FFF2-40B4-BE49-F238E27FC236}">
                <a16:creationId xmlns:a16="http://schemas.microsoft.com/office/drawing/2014/main" id="{214D2168-6BCD-541E-3D5F-6D5FC4C0C52A}"/>
              </a:ext>
            </a:extLst>
          </p:cNvPr>
          <p:cNvSpPr/>
          <p:nvPr/>
        </p:nvSpPr>
        <p:spPr>
          <a:xfrm rot="17574364">
            <a:off x="10052463" y="5050246"/>
            <a:ext cx="1043080" cy="41957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Rounded Rectangle 106">
            <a:extLst>
              <a:ext uri="{FF2B5EF4-FFF2-40B4-BE49-F238E27FC236}">
                <a16:creationId xmlns:a16="http://schemas.microsoft.com/office/drawing/2014/main" id="{6D3DE44E-6326-B145-D0AF-AE588B58E3D7}"/>
              </a:ext>
            </a:extLst>
          </p:cNvPr>
          <p:cNvSpPr/>
          <p:nvPr/>
        </p:nvSpPr>
        <p:spPr>
          <a:xfrm>
            <a:off x="4251794" y="6464996"/>
            <a:ext cx="314597" cy="3705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rtlCol="0" anchor="ctr"/>
          <a:lstStyle/>
          <a:p>
            <a:pPr algn="ctr"/>
            <a:r>
              <a:rPr lang="en-US" b="1" dirty="0"/>
              <a:t>PB</a:t>
            </a:r>
          </a:p>
        </p:txBody>
      </p:sp>
      <p:sp>
        <p:nvSpPr>
          <p:cNvPr id="108" name="TextBox 107">
            <a:extLst>
              <a:ext uri="{FF2B5EF4-FFF2-40B4-BE49-F238E27FC236}">
                <a16:creationId xmlns:a16="http://schemas.microsoft.com/office/drawing/2014/main" id="{62AF3AAC-2756-F1E7-4BDD-5078B0C77301}"/>
              </a:ext>
            </a:extLst>
          </p:cNvPr>
          <p:cNvSpPr txBox="1"/>
          <p:nvPr/>
        </p:nvSpPr>
        <p:spPr>
          <a:xfrm>
            <a:off x="4606036" y="6466248"/>
            <a:ext cx="2582919" cy="369332"/>
          </a:xfrm>
          <a:prstGeom prst="rect">
            <a:avLst/>
          </a:prstGeom>
          <a:noFill/>
        </p:spPr>
        <p:txBody>
          <a:bodyPr wrap="square" rtlCol="0">
            <a:spAutoFit/>
          </a:bodyPr>
          <a:lstStyle/>
          <a:p>
            <a:r>
              <a:rPr lang="en-US" b="1" dirty="0"/>
              <a:t>Pre-Translation Buffer</a:t>
            </a:r>
          </a:p>
        </p:txBody>
      </p:sp>
      <p:sp>
        <p:nvSpPr>
          <p:cNvPr id="109" name="TextBox 108">
            <a:extLst>
              <a:ext uri="{FF2B5EF4-FFF2-40B4-BE49-F238E27FC236}">
                <a16:creationId xmlns:a16="http://schemas.microsoft.com/office/drawing/2014/main" id="{83443090-1D39-35E6-D933-590C5836FDE6}"/>
              </a:ext>
            </a:extLst>
          </p:cNvPr>
          <p:cNvSpPr txBox="1"/>
          <p:nvPr/>
        </p:nvSpPr>
        <p:spPr>
          <a:xfrm>
            <a:off x="7525386" y="4577903"/>
            <a:ext cx="1701186" cy="646331"/>
          </a:xfrm>
          <a:prstGeom prst="rect">
            <a:avLst/>
          </a:prstGeom>
          <a:noFill/>
        </p:spPr>
        <p:txBody>
          <a:bodyPr wrap="square" rtlCol="0">
            <a:spAutoFit/>
          </a:bodyPr>
          <a:lstStyle/>
          <a:p>
            <a:pPr algn="ctr"/>
            <a:r>
              <a:rPr lang="en-US" b="1" dirty="0"/>
              <a:t>Put translated address in PB</a:t>
            </a:r>
          </a:p>
        </p:txBody>
      </p:sp>
      <p:cxnSp>
        <p:nvCxnSpPr>
          <p:cNvPr id="115" name="Straight Arrow Connector 114">
            <a:extLst>
              <a:ext uri="{FF2B5EF4-FFF2-40B4-BE49-F238E27FC236}">
                <a16:creationId xmlns:a16="http://schemas.microsoft.com/office/drawing/2014/main" id="{87DD1D71-35F3-99C4-A5E8-027B176BCB80}"/>
              </a:ext>
            </a:extLst>
          </p:cNvPr>
          <p:cNvCxnSpPr>
            <a:cxnSpLocks/>
          </p:cNvCxnSpPr>
          <p:nvPr/>
        </p:nvCxnSpPr>
        <p:spPr>
          <a:xfrm>
            <a:off x="0" y="1693937"/>
            <a:ext cx="4513123" cy="0"/>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389EB8A7-80EB-3289-A36A-567B2148A658}"/>
              </a:ext>
            </a:extLst>
          </p:cNvPr>
          <p:cNvSpPr txBox="1"/>
          <p:nvPr/>
        </p:nvSpPr>
        <p:spPr>
          <a:xfrm>
            <a:off x="4566391" y="1419131"/>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81" name="Title 1">
            <a:extLst>
              <a:ext uri="{FF2B5EF4-FFF2-40B4-BE49-F238E27FC236}">
                <a16:creationId xmlns:a16="http://schemas.microsoft.com/office/drawing/2014/main" id="{820BA5DA-3885-D5F6-AB11-C75777776172}"/>
              </a:ext>
            </a:extLst>
          </p:cNvPr>
          <p:cNvSpPr txBox="1">
            <a:spLocks/>
          </p:cNvSpPr>
          <p:nvPr/>
        </p:nvSpPr>
        <p:spPr>
          <a:xfrm>
            <a:off x="838200" y="0"/>
            <a:ext cx="110242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solidFill>
                <a:latin typeface="+mj-lt"/>
                <a:ea typeface="+mj-ea"/>
                <a:cs typeface="+mj-cs"/>
              </a:defRPr>
            </a:lvl1pPr>
          </a:lstStyle>
          <a:p>
            <a:r>
              <a:rPr lang="en-US">
                <a:latin typeface="+mn-lt"/>
              </a:rPr>
              <a:t>Key Idea: Pre-translation of page table walks</a:t>
            </a:r>
            <a:endParaRPr lang="en-US" dirty="0">
              <a:latin typeface="+mn-lt"/>
            </a:endParaRPr>
          </a:p>
        </p:txBody>
      </p:sp>
      <p:sp>
        <p:nvSpPr>
          <p:cNvPr id="2" name="TextBox 1">
            <a:extLst>
              <a:ext uri="{FF2B5EF4-FFF2-40B4-BE49-F238E27FC236}">
                <a16:creationId xmlns:a16="http://schemas.microsoft.com/office/drawing/2014/main" id="{2D3D82C8-8AA7-276D-83FE-4FD0661E8AD5}"/>
              </a:ext>
            </a:extLst>
          </p:cNvPr>
          <p:cNvSpPr txBox="1"/>
          <p:nvPr/>
        </p:nvSpPr>
        <p:spPr>
          <a:xfrm>
            <a:off x="1078294" y="4293643"/>
            <a:ext cx="2244312" cy="369332"/>
          </a:xfrm>
          <a:prstGeom prst="rect">
            <a:avLst/>
          </a:prstGeom>
          <a:noFill/>
        </p:spPr>
        <p:txBody>
          <a:bodyPr wrap="square" rtlCol="0">
            <a:spAutoFit/>
          </a:bodyPr>
          <a:lstStyle/>
          <a:p>
            <a:r>
              <a:rPr lang="en-US" b="1" dirty="0"/>
              <a:t> // ITERATION u=10</a:t>
            </a:r>
          </a:p>
        </p:txBody>
      </p:sp>
      <p:sp>
        <p:nvSpPr>
          <p:cNvPr id="7" name="TextBox 6">
            <a:extLst>
              <a:ext uri="{FF2B5EF4-FFF2-40B4-BE49-F238E27FC236}">
                <a16:creationId xmlns:a16="http://schemas.microsoft.com/office/drawing/2014/main" id="{A4DF00AC-1330-D68A-8788-B108DC2A4085}"/>
              </a:ext>
            </a:extLst>
          </p:cNvPr>
          <p:cNvSpPr txBox="1"/>
          <p:nvPr/>
        </p:nvSpPr>
        <p:spPr>
          <a:xfrm>
            <a:off x="192155" y="4720858"/>
            <a:ext cx="3195879" cy="369332"/>
          </a:xfrm>
          <a:prstGeom prst="rect">
            <a:avLst/>
          </a:prstGeom>
          <a:noFill/>
        </p:spPr>
        <p:txBody>
          <a:bodyPr wrap="square" rtlCol="0">
            <a:spAutoFit/>
          </a:bodyPr>
          <a:lstStyle/>
          <a:p>
            <a:pPr algn="ctr"/>
            <a:r>
              <a:rPr lang="en-US" b="1" dirty="0"/>
              <a:t>Code for pre-translation cores</a:t>
            </a:r>
          </a:p>
        </p:txBody>
      </p:sp>
    </p:spTree>
    <p:custDataLst>
      <p:tags r:id="rId1"/>
    </p:custDataLst>
    <p:extLst>
      <p:ext uri="{BB962C8B-B14F-4D97-AF65-F5344CB8AC3E}">
        <p14:creationId xmlns:p14="http://schemas.microsoft.com/office/powerpoint/2010/main" val="1354002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68FF930F-792C-F3AE-E3EB-3329EDD46E70}"/>
              </a:ext>
            </a:extLst>
          </p:cNvPr>
          <p:cNvSpPr/>
          <p:nvPr/>
        </p:nvSpPr>
        <p:spPr>
          <a:xfrm>
            <a:off x="4214592" y="4048108"/>
            <a:ext cx="3128859" cy="858833"/>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Rectangle 508">
            <a:extLst>
              <a:ext uri="{FF2B5EF4-FFF2-40B4-BE49-F238E27FC236}">
                <a16:creationId xmlns:a16="http://schemas.microsoft.com/office/drawing/2014/main" id="{F82A3DFE-BDC4-CD77-9FD0-92EE44AF2C7A}"/>
              </a:ext>
            </a:extLst>
          </p:cNvPr>
          <p:cNvSpPr/>
          <p:nvPr/>
        </p:nvSpPr>
        <p:spPr>
          <a:xfrm>
            <a:off x="4117193" y="3361888"/>
            <a:ext cx="3326229" cy="1641176"/>
          </a:xfrm>
          <a:prstGeom prst="rect">
            <a:avLst/>
          </a:prstGeom>
          <a:solidFill>
            <a:srgbClr val="767171">
              <a:alpha val="32157"/>
            </a:srgb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2A4490-4DE8-454B-90CD-E5D3AED370C9}"/>
              </a:ext>
            </a:extLst>
          </p:cNvPr>
          <p:cNvSpPr>
            <a:spLocks noGrp="1"/>
          </p:cNvSpPr>
          <p:nvPr>
            <p:ph type="title"/>
          </p:nvPr>
        </p:nvSpPr>
        <p:spPr>
          <a:xfrm>
            <a:off x="669844" y="16432"/>
            <a:ext cx="10515600" cy="1325563"/>
          </a:xfrm>
        </p:spPr>
        <p:txBody>
          <a:bodyPr>
            <a:normAutofit/>
          </a:bodyPr>
          <a:lstStyle/>
          <a:p>
            <a:r>
              <a:rPr lang="en-US" dirty="0">
                <a:latin typeface="+mn-lt"/>
              </a:rPr>
              <a:t>Processing in Memory (PIM) </a:t>
            </a:r>
          </a:p>
        </p:txBody>
      </p:sp>
      <p:sp>
        <p:nvSpPr>
          <p:cNvPr id="119" name="5-Point Star 118">
            <a:extLst>
              <a:ext uri="{FF2B5EF4-FFF2-40B4-BE49-F238E27FC236}">
                <a16:creationId xmlns:a16="http://schemas.microsoft.com/office/drawing/2014/main" id="{4501279E-2B75-2943-8D2A-D8AF7D1C2C60}"/>
              </a:ext>
            </a:extLst>
          </p:cNvPr>
          <p:cNvSpPr/>
          <p:nvPr/>
        </p:nvSpPr>
        <p:spPr>
          <a:xfrm>
            <a:off x="1152070" y="6617218"/>
            <a:ext cx="184731" cy="167542"/>
          </a:xfrm>
          <a:prstGeom prst="star5">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1" name="TextBox 150">
            <a:extLst>
              <a:ext uri="{FF2B5EF4-FFF2-40B4-BE49-F238E27FC236}">
                <a16:creationId xmlns:a16="http://schemas.microsoft.com/office/drawing/2014/main" id="{42CB55FE-99E7-3644-A930-CB018F1A9AB2}"/>
              </a:ext>
            </a:extLst>
          </p:cNvPr>
          <p:cNvSpPr txBox="1"/>
          <p:nvPr/>
        </p:nvSpPr>
        <p:spPr>
          <a:xfrm>
            <a:off x="0" y="1141782"/>
            <a:ext cx="11216737" cy="1246495"/>
          </a:xfrm>
          <a:prstGeom prst="rect">
            <a:avLst/>
          </a:prstGeom>
          <a:noFill/>
        </p:spPr>
        <p:txBody>
          <a:bodyPr wrap="square" rtlCol="0">
            <a:spAutoFit/>
          </a:bodyPr>
          <a:lstStyle/>
          <a:p>
            <a:pPr marL="342900" indent="-342900" algn="just">
              <a:buFont typeface="Arial" panose="020B0604020202020204" pitchFamily="34" charset="0"/>
              <a:buChar char="•"/>
            </a:pPr>
            <a:r>
              <a:rPr lang="en-US" sz="2500" dirty="0">
                <a:cs typeface="Times New Roman" panose="02020603050405020304" pitchFamily="18" charset="0"/>
              </a:rPr>
              <a:t>PIM is a new technology where computation is placed closer to the memory</a:t>
            </a:r>
          </a:p>
          <a:p>
            <a:pPr marL="342900" indent="-342900" algn="just">
              <a:buFont typeface="Arial" panose="020B0604020202020204" pitchFamily="34" charset="0"/>
              <a:buChar char="•"/>
            </a:pPr>
            <a:endParaRPr lang="en-US" sz="2500" dirty="0">
              <a:cs typeface="Times New Roman" panose="02020603050405020304" pitchFamily="18" charset="0"/>
            </a:endParaRPr>
          </a:p>
          <a:p>
            <a:pPr algn="just"/>
            <a:endParaRPr lang="en-US" sz="2500" dirty="0">
              <a:cs typeface="Times New Roman" panose="02020603050405020304" pitchFamily="18" charset="0"/>
            </a:endParaRPr>
          </a:p>
        </p:txBody>
      </p:sp>
      <p:sp>
        <p:nvSpPr>
          <p:cNvPr id="9" name="TextBox 8">
            <a:extLst>
              <a:ext uri="{FF2B5EF4-FFF2-40B4-BE49-F238E27FC236}">
                <a16:creationId xmlns:a16="http://schemas.microsoft.com/office/drawing/2014/main" id="{DFD311E9-246F-454A-B9BA-FB2BC200FA1C}"/>
              </a:ext>
            </a:extLst>
          </p:cNvPr>
          <p:cNvSpPr txBox="1"/>
          <p:nvPr/>
        </p:nvSpPr>
        <p:spPr>
          <a:xfrm>
            <a:off x="13549184" y="4034712"/>
            <a:ext cx="184731" cy="369332"/>
          </a:xfrm>
          <a:prstGeom prst="rect">
            <a:avLst/>
          </a:prstGeom>
          <a:noFill/>
        </p:spPr>
        <p:txBody>
          <a:bodyPr wrap="none" rtlCol="0">
            <a:spAutoFit/>
          </a:bodyPr>
          <a:lstStyle/>
          <a:p>
            <a:endParaRPr lang="en-US" dirty="0"/>
          </a:p>
        </p:txBody>
      </p:sp>
      <p:sp>
        <p:nvSpPr>
          <p:cNvPr id="451" name="直线">
            <a:extLst>
              <a:ext uri="{FF2B5EF4-FFF2-40B4-BE49-F238E27FC236}">
                <a16:creationId xmlns:a16="http://schemas.microsoft.com/office/drawing/2014/main" id="{A31FFAD1-096E-0252-5927-A359AA867214}"/>
              </a:ext>
            </a:extLst>
          </p:cNvPr>
          <p:cNvSpPr/>
          <p:nvPr/>
        </p:nvSpPr>
        <p:spPr>
          <a:xfrm rot="21600000" flipV="1">
            <a:off x="3506810" y="3431038"/>
            <a:ext cx="593539" cy="128481"/>
          </a:xfrm>
          <a:prstGeom prst="line">
            <a:avLst/>
          </a:prstGeom>
          <a:noFill/>
          <a:ln w="38100" cap="flat" cmpd="sng">
            <a:solidFill>
              <a:srgbClr val="000000"/>
            </a:solidFill>
            <a:prstDash val="sysDot"/>
            <a:miter/>
          </a:ln>
        </p:spPr>
        <p:txBody>
          <a:bodyPr/>
          <a:lstStyle/>
          <a:p>
            <a:endParaRPr lang="en-US"/>
          </a:p>
        </p:txBody>
      </p:sp>
      <p:sp>
        <p:nvSpPr>
          <p:cNvPr id="452" name="直线">
            <a:extLst>
              <a:ext uri="{FF2B5EF4-FFF2-40B4-BE49-F238E27FC236}">
                <a16:creationId xmlns:a16="http://schemas.microsoft.com/office/drawing/2014/main" id="{7D268D08-37CE-8320-922E-1B8F5F609ACB}"/>
              </a:ext>
            </a:extLst>
          </p:cNvPr>
          <p:cNvSpPr/>
          <p:nvPr/>
        </p:nvSpPr>
        <p:spPr>
          <a:xfrm rot="21600000">
            <a:off x="3501075" y="4365315"/>
            <a:ext cx="593539" cy="607961"/>
          </a:xfrm>
          <a:prstGeom prst="line">
            <a:avLst/>
          </a:prstGeom>
          <a:noFill/>
          <a:ln w="38100" cap="flat" cmpd="sng">
            <a:solidFill>
              <a:srgbClr val="000000"/>
            </a:solidFill>
            <a:prstDash val="sysDot"/>
            <a:miter/>
          </a:ln>
        </p:spPr>
        <p:txBody>
          <a:bodyPr/>
          <a:lstStyle/>
          <a:p>
            <a:endParaRPr lang="en-US"/>
          </a:p>
        </p:txBody>
      </p:sp>
      <p:sp>
        <p:nvSpPr>
          <p:cNvPr id="498" name="Rectangle 497">
            <a:extLst>
              <a:ext uri="{FF2B5EF4-FFF2-40B4-BE49-F238E27FC236}">
                <a16:creationId xmlns:a16="http://schemas.microsoft.com/office/drawing/2014/main" id="{8C53D2FC-3C3C-BE98-B281-FF54F50CF43B}"/>
              </a:ext>
            </a:extLst>
          </p:cNvPr>
          <p:cNvSpPr/>
          <p:nvPr/>
        </p:nvSpPr>
        <p:spPr>
          <a:xfrm>
            <a:off x="4295120" y="3559520"/>
            <a:ext cx="1140126" cy="305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TextBox 498">
            <a:extLst>
              <a:ext uri="{FF2B5EF4-FFF2-40B4-BE49-F238E27FC236}">
                <a16:creationId xmlns:a16="http://schemas.microsoft.com/office/drawing/2014/main" id="{350967C1-C1AC-EE91-5CAD-13F68AE67180}"/>
              </a:ext>
            </a:extLst>
          </p:cNvPr>
          <p:cNvSpPr txBox="1"/>
          <p:nvPr/>
        </p:nvSpPr>
        <p:spPr>
          <a:xfrm>
            <a:off x="4400682" y="3527515"/>
            <a:ext cx="970821"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00" name="Straight Arrow Connector 499">
            <a:extLst>
              <a:ext uri="{FF2B5EF4-FFF2-40B4-BE49-F238E27FC236}">
                <a16:creationId xmlns:a16="http://schemas.microsoft.com/office/drawing/2014/main" id="{6136B65B-AD83-BA19-787F-F3B1E8B39D16}"/>
              </a:ext>
            </a:extLst>
          </p:cNvPr>
          <p:cNvCxnSpPr>
            <a:cxnSpLocks/>
          </p:cNvCxnSpPr>
          <p:nvPr/>
        </p:nvCxnSpPr>
        <p:spPr>
          <a:xfrm>
            <a:off x="4849905" y="3865158"/>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01" name="Rectangle 500">
            <a:extLst>
              <a:ext uri="{FF2B5EF4-FFF2-40B4-BE49-F238E27FC236}">
                <a16:creationId xmlns:a16="http://schemas.microsoft.com/office/drawing/2014/main" id="{7634726E-A7C9-6AB1-ECB0-5F838FBB4DF2}"/>
              </a:ext>
            </a:extLst>
          </p:cNvPr>
          <p:cNvSpPr/>
          <p:nvPr/>
        </p:nvSpPr>
        <p:spPr>
          <a:xfrm>
            <a:off x="4297412" y="4112595"/>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TextBox 501">
            <a:extLst>
              <a:ext uri="{FF2B5EF4-FFF2-40B4-BE49-F238E27FC236}">
                <a16:creationId xmlns:a16="http://schemas.microsoft.com/office/drawing/2014/main" id="{83A9C8D0-1FAE-388C-FE28-8ACAB1CA9CF5}"/>
              </a:ext>
            </a:extLst>
          </p:cNvPr>
          <p:cNvSpPr txBox="1"/>
          <p:nvPr/>
        </p:nvSpPr>
        <p:spPr>
          <a:xfrm>
            <a:off x="4594730" y="4461208"/>
            <a:ext cx="832725"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503" name="Rounded Rectangle 502">
            <a:extLst>
              <a:ext uri="{FF2B5EF4-FFF2-40B4-BE49-F238E27FC236}">
                <a16:creationId xmlns:a16="http://schemas.microsoft.com/office/drawing/2014/main" id="{C68B991A-A4F5-6836-6F82-44FFB5D33156}"/>
              </a:ext>
            </a:extLst>
          </p:cNvPr>
          <p:cNvSpPr/>
          <p:nvPr/>
        </p:nvSpPr>
        <p:spPr>
          <a:xfrm>
            <a:off x="4449860" y="4439055"/>
            <a:ext cx="927921" cy="3383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TextBox 503">
            <a:extLst>
              <a:ext uri="{FF2B5EF4-FFF2-40B4-BE49-F238E27FC236}">
                <a16:creationId xmlns:a16="http://schemas.microsoft.com/office/drawing/2014/main" id="{03301E5C-5753-1C45-AD8E-335C9BD4B1ED}"/>
              </a:ext>
            </a:extLst>
          </p:cNvPr>
          <p:cNvSpPr txBox="1"/>
          <p:nvPr/>
        </p:nvSpPr>
        <p:spPr>
          <a:xfrm>
            <a:off x="4370265" y="4138043"/>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505" name="TextBox 504">
            <a:extLst>
              <a:ext uri="{FF2B5EF4-FFF2-40B4-BE49-F238E27FC236}">
                <a16:creationId xmlns:a16="http://schemas.microsoft.com/office/drawing/2014/main" id="{D4DB3987-568B-7035-4A93-2E1E42B75731}"/>
              </a:ext>
            </a:extLst>
          </p:cNvPr>
          <p:cNvSpPr txBox="1"/>
          <p:nvPr/>
        </p:nvSpPr>
        <p:spPr>
          <a:xfrm>
            <a:off x="5603037" y="3952702"/>
            <a:ext cx="281619"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506" name="Rectangle 505">
            <a:extLst>
              <a:ext uri="{FF2B5EF4-FFF2-40B4-BE49-F238E27FC236}">
                <a16:creationId xmlns:a16="http://schemas.microsoft.com/office/drawing/2014/main" id="{5ADECC20-C440-FAA8-9C2D-6882484DECA5}"/>
              </a:ext>
            </a:extLst>
          </p:cNvPr>
          <p:cNvSpPr/>
          <p:nvPr/>
        </p:nvSpPr>
        <p:spPr>
          <a:xfrm>
            <a:off x="6088309" y="3569141"/>
            <a:ext cx="1185696" cy="3054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TextBox 506">
            <a:extLst>
              <a:ext uri="{FF2B5EF4-FFF2-40B4-BE49-F238E27FC236}">
                <a16:creationId xmlns:a16="http://schemas.microsoft.com/office/drawing/2014/main" id="{9245C447-3D83-BD7C-06B4-1B5D393CFFD5}"/>
              </a:ext>
            </a:extLst>
          </p:cNvPr>
          <p:cNvSpPr txBox="1"/>
          <p:nvPr/>
        </p:nvSpPr>
        <p:spPr>
          <a:xfrm>
            <a:off x="6187534" y="3547269"/>
            <a:ext cx="1251284" cy="369332"/>
          </a:xfrm>
          <a:prstGeom prst="rect">
            <a:avLst/>
          </a:prstGeom>
          <a:noFill/>
        </p:spPr>
        <p:txBody>
          <a:bodyPr wrap="square" rtlCol="0">
            <a:spAutoFit/>
          </a:bodyPr>
          <a:lstStyle/>
          <a:p>
            <a:r>
              <a:rPr lang="en-US" b="1" dirty="0">
                <a:cs typeface="Times New Roman" panose="02020603050405020304" pitchFamily="18" charset="0"/>
              </a:rPr>
              <a:t>Vault 31</a:t>
            </a:r>
          </a:p>
        </p:txBody>
      </p:sp>
      <p:sp>
        <p:nvSpPr>
          <p:cNvPr id="510" name="Rectangle 509">
            <a:extLst>
              <a:ext uri="{FF2B5EF4-FFF2-40B4-BE49-F238E27FC236}">
                <a16:creationId xmlns:a16="http://schemas.microsoft.com/office/drawing/2014/main" id="{C7740F31-1718-8439-9DF4-83CFA770FE9C}"/>
              </a:ext>
            </a:extLst>
          </p:cNvPr>
          <p:cNvSpPr/>
          <p:nvPr/>
        </p:nvSpPr>
        <p:spPr>
          <a:xfrm>
            <a:off x="6095108" y="4119307"/>
            <a:ext cx="1158240" cy="70410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TextBox 510">
            <a:extLst>
              <a:ext uri="{FF2B5EF4-FFF2-40B4-BE49-F238E27FC236}">
                <a16:creationId xmlns:a16="http://schemas.microsoft.com/office/drawing/2014/main" id="{79AFEC6B-65EF-E828-B333-8DDC72B941C0}"/>
              </a:ext>
            </a:extLst>
          </p:cNvPr>
          <p:cNvSpPr txBox="1"/>
          <p:nvPr/>
        </p:nvSpPr>
        <p:spPr>
          <a:xfrm>
            <a:off x="6352013" y="4467920"/>
            <a:ext cx="832725" cy="323165"/>
          </a:xfrm>
          <a:prstGeom prst="rect">
            <a:avLst/>
          </a:prstGeom>
          <a:solidFill>
            <a:schemeClr val="accent5">
              <a:lumMod val="20000"/>
              <a:lumOff val="80000"/>
            </a:schemeClr>
          </a:solidFill>
        </p:spPr>
        <p:txBody>
          <a:bodyPr wrap="square" lIns="0" tIns="0" rIns="0" rtlCol="0">
            <a:spAutoFit/>
          </a:bodyPr>
          <a:lstStyle/>
          <a:p>
            <a:r>
              <a:rPr lang="en-US" b="1" dirty="0">
                <a:cs typeface="Times New Roman" panose="02020603050405020304" pitchFamily="18" charset="0"/>
              </a:rPr>
              <a:t>Core 31</a:t>
            </a:r>
          </a:p>
        </p:txBody>
      </p:sp>
      <p:sp>
        <p:nvSpPr>
          <p:cNvPr id="64" name="Rounded Rectangle 63">
            <a:extLst>
              <a:ext uri="{FF2B5EF4-FFF2-40B4-BE49-F238E27FC236}">
                <a16:creationId xmlns:a16="http://schemas.microsoft.com/office/drawing/2014/main" id="{4C1A58AB-CCEC-5822-96B3-340EA6920C05}"/>
              </a:ext>
            </a:extLst>
          </p:cNvPr>
          <p:cNvSpPr/>
          <p:nvPr/>
        </p:nvSpPr>
        <p:spPr>
          <a:xfrm>
            <a:off x="6247556" y="4445767"/>
            <a:ext cx="927921" cy="3383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749B0DD7-0B4D-53AA-28DD-857DA851022F}"/>
              </a:ext>
            </a:extLst>
          </p:cNvPr>
          <p:cNvSpPr txBox="1"/>
          <p:nvPr/>
        </p:nvSpPr>
        <p:spPr>
          <a:xfrm>
            <a:off x="6168072" y="4132031"/>
            <a:ext cx="1251284"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83" name="Rectangle 82">
            <a:extLst>
              <a:ext uri="{FF2B5EF4-FFF2-40B4-BE49-F238E27FC236}">
                <a16:creationId xmlns:a16="http://schemas.microsoft.com/office/drawing/2014/main" id="{9DA73913-B0F7-A049-261F-D55C0EA838C8}"/>
              </a:ext>
            </a:extLst>
          </p:cNvPr>
          <p:cNvSpPr/>
          <p:nvPr/>
        </p:nvSpPr>
        <p:spPr>
          <a:xfrm>
            <a:off x="4214412" y="3478001"/>
            <a:ext cx="3128859" cy="48657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BD63DE79-992A-8B02-71CE-9AB25F17F0CB}"/>
              </a:ext>
            </a:extLst>
          </p:cNvPr>
          <p:cNvSpPr txBox="1"/>
          <p:nvPr/>
        </p:nvSpPr>
        <p:spPr>
          <a:xfrm>
            <a:off x="0" y="1698903"/>
            <a:ext cx="10515600" cy="861774"/>
          </a:xfrm>
          <a:prstGeom prst="rect">
            <a:avLst/>
          </a:prstGeom>
          <a:noFill/>
        </p:spPr>
        <p:txBody>
          <a:bodyPr wrap="square" rtlCol="0">
            <a:spAutoFit/>
          </a:bodyPr>
          <a:lstStyle/>
          <a:p>
            <a:pPr marL="342900" indent="-342900">
              <a:buFont typeface="Arial" panose="020B0604020202020204" pitchFamily="34" charset="0"/>
              <a:buChar char="•"/>
            </a:pPr>
            <a:r>
              <a:rPr lang="en-US" sz="2500" dirty="0">
                <a:cs typeface="Times New Roman" panose="02020603050405020304" pitchFamily="18" charset="0"/>
              </a:rPr>
              <a:t>Prior works used PIM to reduce data movement between CPU and memory</a:t>
            </a:r>
          </a:p>
          <a:p>
            <a:pPr marL="800100" lvl="1" indent="-342900">
              <a:buFont typeface="Arial" panose="020B0604020202020204" pitchFamily="34" charset="0"/>
              <a:buChar char="•"/>
            </a:pPr>
            <a:r>
              <a:rPr lang="en-US" sz="2500" dirty="0">
                <a:cs typeface="Times New Roman" panose="02020603050405020304" pitchFamily="18" charset="0"/>
              </a:rPr>
              <a:t> Tesseract[ISCA’15], Tetris[ASPLOS’17], TOM[ISCA’16], etc.</a:t>
            </a:r>
          </a:p>
        </p:txBody>
      </p:sp>
      <p:sp>
        <p:nvSpPr>
          <p:cNvPr id="91" name="直线">
            <a:extLst>
              <a:ext uri="{FF2B5EF4-FFF2-40B4-BE49-F238E27FC236}">
                <a16:creationId xmlns:a16="http://schemas.microsoft.com/office/drawing/2014/main" id="{2F5A902F-4B3F-B0E1-E574-5262307218F7}"/>
              </a:ext>
            </a:extLst>
          </p:cNvPr>
          <p:cNvSpPr/>
          <p:nvPr/>
        </p:nvSpPr>
        <p:spPr>
          <a:xfrm rot="21600000">
            <a:off x="7438818" y="5015788"/>
            <a:ext cx="585877" cy="1159903"/>
          </a:xfrm>
          <a:prstGeom prst="line">
            <a:avLst/>
          </a:prstGeom>
          <a:noFill/>
          <a:ln w="38100" cap="flat" cmpd="sng">
            <a:solidFill>
              <a:srgbClr val="000000"/>
            </a:solidFill>
            <a:prstDash val="sysDot"/>
            <a:miter/>
          </a:ln>
        </p:spPr>
        <p:txBody>
          <a:bodyPr/>
          <a:lstStyle/>
          <a:p>
            <a:endParaRPr lang="en-US"/>
          </a:p>
        </p:txBody>
      </p:sp>
      <p:sp>
        <p:nvSpPr>
          <p:cNvPr id="92" name="直线">
            <a:extLst>
              <a:ext uri="{FF2B5EF4-FFF2-40B4-BE49-F238E27FC236}">
                <a16:creationId xmlns:a16="http://schemas.microsoft.com/office/drawing/2014/main" id="{4E38695C-74CE-6ED5-2DA7-C2A2EDD2DC11}"/>
              </a:ext>
            </a:extLst>
          </p:cNvPr>
          <p:cNvSpPr/>
          <p:nvPr/>
        </p:nvSpPr>
        <p:spPr>
          <a:xfrm rot="21600000" flipV="1">
            <a:off x="7446551" y="2380573"/>
            <a:ext cx="1607142" cy="981315"/>
          </a:xfrm>
          <a:prstGeom prst="line">
            <a:avLst/>
          </a:prstGeom>
          <a:noFill/>
          <a:ln w="38100" cap="flat" cmpd="sng">
            <a:solidFill>
              <a:srgbClr val="000000"/>
            </a:solidFill>
            <a:prstDash val="sysDot"/>
            <a:miter/>
          </a:ln>
        </p:spPr>
        <p:txBody>
          <a:bodyPr/>
          <a:lstStyle/>
          <a:p>
            <a:endParaRPr lang="en-US"/>
          </a:p>
        </p:txBody>
      </p:sp>
      <p:sp>
        <p:nvSpPr>
          <p:cNvPr id="4" name="TextBox 3">
            <a:extLst>
              <a:ext uri="{FF2B5EF4-FFF2-40B4-BE49-F238E27FC236}">
                <a16:creationId xmlns:a16="http://schemas.microsoft.com/office/drawing/2014/main" id="{7445D0BA-DC5A-2B1E-A0B1-3440912F23CA}"/>
              </a:ext>
            </a:extLst>
          </p:cNvPr>
          <p:cNvSpPr txBox="1"/>
          <p:nvPr/>
        </p:nvSpPr>
        <p:spPr>
          <a:xfrm>
            <a:off x="4961617" y="2985687"/>
            <a:ext cx="2101885" cy="477054"/>
          </a:xfrm>
          <a:prstGeom prst="rect">
            <a:avLst/>
          </a:prstGeom>
          <a:noFill/>
        </p:spPr>
        <p:txBody>
          <a:bodyPr wrap="square" rtlCol="0">
            <a:spAutoFit/>
          </a:bodyPr>
          <a:lstStyle/>
          <a:p>
            <a:r>
              <a:rPr lang="en-US" sz="2500" dirty="0"/>
              <a:t>PIM STACK</a:t>
            </a:r>
          </a:p>
        </p:txBody>
      </p:sp>
      <p:cxnSp>
        <p:nvCxnSpPr>
          <p:cNvPr id="5" name="Straight Arrow Connector 4">
            <a:extLst>
              <a:ext uri="{FF2B5EF4-FFF2-40B4-BE49-F238E27FC236}">
                <a16:creationId xmlns:a16="http://schemas.microsoft.com/office/drawing/2014/main" id="{B1A3A9B8-3E20-8F35-0ACA-42EBBACC7B31}"/>
              </a:ext>
            </a:extLst>
          </p:cNvPr>
          <p:cNvCxnSpPr>
            <a:cxnSpLocks/>
          </p:cNvCxnSpPr>
          <p:nvPr/>
        </p:nvCxnSpPr>
        <p:spPr>
          <a:xfrm>
            <a:off x="6639517" y="3878088"/>
            <a:ext cx="0" cy="2412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8" name="Rounded Rectangle 7">
            <a:extLst>
              <a:ext uri="{FF2B5EF4-FFF2-40B4-BE49-F238E27FC236}">
                <a16:creationId xmlns:a16="http://schemas.microsoft.com/office/drawing/2014/main" id="{6D499839-FB9B-E953-33EC-2EDA352ACED6}"/>
              </a:ext>
            </a:extLst>
          </p:cNvPr>
          <p:cNvSpPr/>
          <p:nvPr/>
        </p:nvSpPr>
        <p:spPr>
          <a:xfrm>
            <a:off x="68250" y="3539796"/>
            <a:ext cx="1258824" cy="825519"/>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HOST CPU</a:t>
            </a:r>
          </a:p>
        </p:txBody>
      </p:sp>
      <p:sp>
        <p:nvSpPr>
          <p:cNvPr id="38" name="Rectangle 37">
            <a:extLst>
              <a:ext uri="{FF2B5EF4-FFF2-40B4-BE49-F238E27FC236}">
                <a16:creationId xmlns:a16="http://schemas.microsoft.com/office/drawing/2014/main" id="{CE1018C8-4047-00C4-9013-850CC1126490}"/>
              </a:ext>
            </a:extLst>
          </p:cNvPr>
          <p:cNvSpPr/>
          <p:nvPr/>
        </p:nvSpPr>
        <p:spPr>
          <a:xfrm>
            <a:off x="2261344" y="3551256"/>
            <a:ext cx="1258824" cy="84819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t>PIM STACK</a:t>
            </a:r>
          </a:p>
        </p:txBody>
      </p:sp>
      <p:sp>
        <p:nvSpPr>
          <p:cNvPr id="56" name="Left-Right Arrow 55">
            <a:extLst>
              <a:ext uri="{FF2B5EF4-FFF2-40B4-BE49-F238E27FC236}">
                <a16:creationId xmlns:a16="http://schemas.microsoft.com/office/drawing/2014/main" id="{EFE616E8-8050-7D07-4B62-6DF109F6040C}"/>
              </a:ext>
            </a:extLst>
          </p:cNvPr>
          <p:cNvSpPr/>
          <p:nvPr/>
        </p:nvSpPr>
        <p:spPr>
          <a:xfrm>
            <a:off x="1389501" y="3864959"/>
            <a:ext cx="772358" cy="267072"/>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DDE1AE6F-A64E-1C89-1F5B-6488E54C587B}"/>
              </a:ext>
            </a:extLst>
          </p:cNvPr>
          <p:cNvSpPr/>
          <p:nvPr/>
        </p:nvSpPr>
        <p:spPr>
          <a:xfrm>
            <a:off x="8044101" y="5742475"/>
            <a:ext cx="354992" cy="463639"/>
          </a:xfrm>
          <a:custGeom>
            <a:avLst/>
            <a:gdLst>
              <a:gd name="connsiteX0" fmla="*/ 257578 w 296215"/>
              <a:gd name="connsiteY0" fmla="*/ 0 h 463639"/>
              <a:gd name="connsiteX1" fmla="*/ 0 w 296215"/>
              <a:gd name="connsiteY1" fmla="*/ 450760 h 463639"/>
              <a:gd name="connsiteX2" fmla="*/ 296215 w 296215"/>
              <a:gd name="connsiteY2" fmla="*/ 463639 h 463639"/>
              <a:gd name="connsiteX3" fmla="*/ 257578 w 296215"/>
              <a:gd name="connsiteY3" fmla="*/ 0 h 463639"/>
            </a:gdLst>
            <a:ahLst/>
            <a:cxnLst>
              <a:cxn ang="0">
                <a:pos x="connsiteX0" y="connsiteY0"/>
              </a:cxn>
              <a:cxn ang="0">
                <a:pos x="connsiteX1" y="connsiteY1"/>
              </a:cxn>
              <a:cxn ang="0">
                <a:pos x="connsiteX2" y="connsiteY2"/>
              </a:cxn>
              <a:cxn ang="0">
                <a:pos x="connsiteX3" y="connsiteY3"/>
              </a:cxn>
            </a:cxnLst>
            <a:rect l="l" t="t" r="r" b="b"/>
            <a:pathLst>
              <a:path w="296215" h="463639">
                <a:moveTo>
                  <a:pt x="257578" y="0"/>
                </a:moveTo>
                <a:lnTo>
                  <a:pt x="0" y="450760"/>
                </a:lnTo>
                <a:lnTo>
                  <a:pt x="296215" y="463639"/>
                </a:lnTo>
                <a:lnTo>
                  <a:pt x="257578" y="0"/>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2AD2F6D-056E-E43C-714A-DC8254A67439}"/>
              </a:ext>
            </a:extLst>
          </p:cNvPr>
          <p:cNvSpPr/>
          <p:nvPr/>
        </p:nvSpPr>
        <p:spPr>
          <a:xfrm rot="17996683">
            <a:off x="10591934" y="5158023"/>
            <a:ext cx="1815036" cy="28979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6BCCAF3-E589-1918-6A93-08B340083905}"/>
              </a:ext>
            </a:extLst>
          </p:cNvPr>
          <p:cNvSpPr/>
          <p:nvPr/>
        </p:nvSpPr>
        <p:spPr>
          <a:xfrm>
            <a:off x="10382913" y="5700132"/>
            <a:ext cx="765197" cy="5223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DDB5670-C545-570A-8318-83D8E216D32A}"/>
              </a:ext>
            </a:extLst>
          </p:cNvPr>
          <p:cNvSpPr/>
          <p:nvPr/>
        </p:nvSpPr>
        <p:spPr>
          <a:xfrm>
            <a:off x="8314600" y="5703579"/>
            <a:ext cx="2122310" cy="5398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E04BDC31-7312-83DF-C371-9C0F98EB548B}"/>
              </a:ext>
            </a:extLst>
          </p:cNvPr>
          <p:cNvSpPr/>
          <p:nvPr/>
        </p:nvSpPr>
        <p:spPr>
          <a:xfrm>
            <a:off x="8035984" y="5771363"/>
            <a:ext cx="912121" cy="40432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9A9C4180-DA0D-5075-0B3F-1CAD74B7D1B6}"/>
              </a:ext>
            </a:extLst>
          </p:cNvPr>
          <p:cNvSpPr/>
          <p:nvPr/>
        </p:nvSpPr>
        <p:spPr>
          <a:xfrm>
            <a:off x="8797984" y="5776513"/>
            <a:ext cx="1004714" cy="438193"/>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8224866E-4B07-1349-8166-BE18640C92DC}"/>
              </a:ext>
            </a:extLst>
          </p:cNvPr>
          <p:cNvSpPr/>
          <p:nvPr/>
        </p:nvSpPr>
        <p:spPr>
          <a:xfrm>
            <a:off x="8032758" y="2354030"/>
            <a:ext cx="4086578" cy="1783645"/>
          </a:xfrm>
          <a:custGeom>
            <a:avLst/>
            <a:gdLst>
              <a:gd name="connsiteX0" fmla="*/ 4086578 w 4086578"/>
              <a:gd name="connsiteY0" fmla="*/ 11289 h 1783645"/>
              <a:gd name="connsiteX1" fmla="*/ 1027289 w 4086578"/>
              <a:gd name="connsiteY1" fmla="*/ 0 h 1783645"/>
              <a:gd name="connsiteX2" fmla="*/ 0 w 4086578"/>
              <a:gd name="connsiteY2" fmla="*/ 1772356 h 1783645"/>
              <a:gd name="connsiteX3" fmla="*/ 3070578 w 4086578"/>
              <a:gd name="connsiteY3" fmla="*/ 1783645 h 1783645"/>
              <a:gd name="connsiteX4" fmla="*/ 3364089 w 4086578"/>
              <a:gd name="connsiteY4" fmla="*/ 1219200 h 1783645"/>
              <a:gd name="connsiteX5" fmla="*/ 3488267 w 4086578"/>
              <a:gd name="connsiteY5" fmla="*/ 1230489 h 1783645"/>
              <a:gd name="connsiteX6" fmla="*/ 4018845 w 4086578"/>
              <a:gd name="connsiteY6" fmla="*/ 316089 h 1783645"/>
              <a:gd name="connsiteX7" fmla="*/ 3917245 w 4086578"/>
              <a:gd name="connsiteY7" fmla="*/ 316089 h 1783645"/>
              <a:gd name="connsiteX8" fmla="*/ 4086578 w 4086578"/>
              <a:gd name="connsiteY8" fmla="*/ 11289 h 178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578" h="1783645">
                <a:moveTo>
                  <a:pt x="4086578" y="11289"/>
                </a:moveTo>
                <a:lnTo>
                  <a:pt x="1027289" y="0"/>
                </a:lnTo>
                <a:lnTo>
                  <a:pt x="0" y="1772356"/>
                </a:lnTo>
                <a:lnTo>
                  <a:pt x="3070578" y="1783645"/>
                </a:lnTo>
                <a:lnTo>
                  <a:pt x="3364089" y="1219200"/>
                </a:lnTo>
                <a:lnTo>
                  <a:pt x="3488267" y="1230489"/>
                </a:lnTo>
                <a:lnTo>
                  <a:pt x="4018845" y="316089"/>
                </a:lnTo>
                <a:lnTo>
                  <a:pt x="3917245" y="316089"/>
                </a:lnTo>
                <a:lnTo>
                  <a:pt x="4086578" y="11289"/>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2C5E8ADB-4846-7925-384D-9CA30B3AF606}"/>
              </a:ext>
            </a:extLst>
          </p:cNvPr>
          <p:cNvSpPr/>
          <p:nvPr/>
        </p:nvSpPr>
        <p:spPr>
          <a:xfrm>
            <a:off x="8032758" y="2884608"/>
            <a:ext cx="4109156" cy="1772356"/>
          </a:xfrm>
          <a:custGeom>
            <a:avLst/>
            <a:gdLst>
              <a:gd name="connsiteX0" fmla="*/ 304800 w 4109156"/>
              <a:gd name="connsiteY0" fmla="*/ 1253067 h 1772356"/>
              <a:gd name="connsiteX1" fmla="*/ 0 w 4109156"/>
              <a:gd name="connsiteY1" fmla="*/ 1772356 h 1772356"/>
              <a:gd name="connsiteX2" fmla="*/ 3036711 w 4109156"/>
              <a:gd name="connsiteY2" fmla="*/ 1761067 h 1772356"/>
              <a:gd name="connsiteX3" fmla="*/ 4109156 w 4109156"/>
              <a:gd name="connsiteY3" fmla="*/ 0 h 1772356"/>
              <a:gd name="connsiteX4" fmla="*/ 3894667 w 4109156"/>
              <a:gd name="connsiteY4" fmla="*/ 0 h 1772356"/>
              <a:gd name="connsiteX5" fmla="*/ 3894667 w 4109156"/>
              <a:gd name="connsiteY5" fmla="*/ 0 h 1772356"/>
              <a:gd name="connsiteX6" fmla="*/ 3894667 w 4109156"/>
              <a:gd name="connsiteY6" fmla="*/ 0 h 177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9156" h="1772356">
                <a:moveTo>
                  <a:pt x="304800" y="1253067"/>
                </a:moveTo>
                <a:lnTo>
                  <a:pt x="0" y="1772356"/>
                </a:lnTo>
                <a:lnTo>
                  <a:pt x="3036711" y="1761067"/>
                </a:lnTo>
                <a:lnTo>
                  <a:pt x="4109156" y="0"/>
                </a:lnTo>
                <a:lnTo>
                  <a:pt x="3894667" y="0"/>
                </a:lnTo>
                <a:lnTo>
                  <a:pt x="3894667" y="0"/>
                </a:lnTo>
                <a:lnTo>
                  <a:pt x="3894667"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a:extLst>
              <a:ext uri="{FF2B5EF4-FFF2-40B4-BE49-F238E27FC236}">
                <a16:creationId xmlns:a16="http://schemas.microsoft.com/office/drawing/2014/main" id="{3624FC49-FD40-2903-C309-D7B4EF0771FA}"/>
              </a:ext>
            </a:extLst>
          </p:cNvPr>
          <p:cNvSpPr/>
          <p:nvPr/>
        </p:nvSpPr>
        <p:spPr>
          <a:xfrm>
            <a:off x="8055336" y="3392608"/>
            <a:ext cx="4086578" cy="1783644"/>
          </a:xfrm>
          <a:custGeom>
            <a:avLst/>
            <a:gdLst>
              <a:gd name="connsiteX0" fmla="*/ 293511 w 4086578"/>
              <a:gd name="connsiteY0" fmla="*/ 1241778 h 1783644"/>
              <a:gd name="connsiteX1" fmla="*/ 0 w 4086578"/>
              <a:gd name="connsiteY1" fmla="*/ 1783644 h 1783644"/>
              <a:gd name="connsiteX2" fmla="*/ 3025422 w 4086578"/>
              <a:gd name="connsiteY2" fmla="*/ 1783644 h 1783644"/>
              <a:gd name="connsiteX3" fmla="*/ 4086578 w 4086578"/>
              <a:gd name="connsiteY3" fmla="*/ 0 h 1783644"/>
              <a:gd name="connsiteX4" fmla="*/ 3770489 w 4086578"/>
              <a:gd name="connsiteY4" fmla="*/ 0 h 1783644"/>
              <a:gd name="connsiteX5" fmla="*/ 3770489 w 4086578"/>
              <a:gd name="connsiteY5" fmla="*/ 0 h 178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6578" h="1783644">
                <a:moveTo>
                  <a:pt x="293511" y="1241778"/>
                </a:moveTo>
                <a:lnTo>
                  <a:pt x="0" y="1783644"/>
                </a:lnTo>
                <a:lnTo>
                  <a:pt x="3025422" y="1783644"/>
                </a:lnTo>
                <a:lnTo>
                  <a:pt x="4086578" y="0"/>
                </a:lnTo>
                <a:lnTo>
                  <a:pt x="3770489" y="0"/>
                </a:lnTo>
                <a:lnTo>
                  <a:pt x="3770489"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2B9C5B0C-01E3-494A-33C9-DB689FE7D0F6}"/>
              </a:ext>
            </a:extLst>
          </p:cNvPr>
          <p:cNvSpPr/>
          <p:nvPr/>
        </p:nvSpPr>
        <p:spPr>
          <a:xfrm>
            <a:off x="8032758" y="3923186"/>
            <a:ext cx="4120445" cy="1772355"/>
          </a:xfrm>
          <a:custGeom>
            <a:avLst/>
            <a:gdLst>
              <a:gd name="connsiteX0" fmla="*/ 316089 w 4120445"/>
              <a:gd name="connsiteY0" fmla="*/ 1241778 h 1772355"/>
              <a:gd name="connsiteX1" fmla="*/ 0 w 4120445"/>
              <a:gd name="connsiteY1" fmla="*/ 1772355 h 1772355"/>
              <a:gd name="connsiteX2" fmla="*/ 3070578 w 4120445"/>
              <a:gd name="connsiteY2" fmla="*/ 1772355 h 1772355"/>
              <a:gd name="connsiteX3" fmla="*/ 4120445 w 4120445"/>
              <a:gd name="connsiteY3" fmla="*/ 0 h 1772355"/>
              <a:gd name="connsiteX4" fmla="*/ 3770489 w 4120445"/>
              <a:gd name="connsiteY4" fmla="*/ 22578 h 1772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0445" h="1772355">
                <a:moveTo>
                  <a:pt x="316089" y="1241778"/>
                </a:moveTo>
                <a:lnTo>
                  <a:pt x="0" y="1772355"/>
                </a:lnTo>
                <a:lnTo>
                  <a:pt x="3070578" y="1772355"/>
                </a:lnTo>
                <a:lnTo>
                  <a:pt x="4120445" y="0"/>
                </a:lnTo>
                <a:lnTo>
                  <a:pt x="3770489"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C2EF58B-42FA-2446-5DC4-60453D78A39F}"/>
              </a:ext>
            </a:extLst>
          </p:cNvPr>
          <p:cNvSpPr/>
          <p:nvPr/>
        </p:nvSpPr>
        <p:spPr>
          <a:xfrm>
            <a:off x="8021469" y="4442475"/>
            <a:ext cx="4109156" cy="1783644"/>
          </a:xfrm>
          <a:custGeom>
            <a:avLst/>
            <a:gdLst>
              <a:gd name="connsiteX0" fmla="*/ 327378 w 4109156"/>
              <a:gd name="connsiteY0" fmla="*/ 1230489 h 1783644"/>
              <a:gd name="connsiteX1" fmla="*/ 0 w 4109156"/>
              <a:gd name="connsiteY1" fmla="*/ 1772355 h 1783644"/>
              <a:gd name="connsiteX2" fmla="*/ 3070578 w 4109156"/>
              <a:gd name="connsiteY2" fmla="*/ 1783644 h 1783644"/>
              <a:gd name="connsiteX3" fmla="*/ 4109156 w 4109156"/>
              <a:gd name="connsiteY3" fmla="*/ 0 h 1783644"/>
              <a:gd name="connsiteX4" fmla="*/ 3793067 w 4109156"/>
              <a:gd name="connsiteY4" fmla="*/ 11289 h 178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156" h="1783644">
                <a:moveTo>
                  <a:pt x="327378" y="1230489"/>
                </a:moveTo>
                <a:lnTo>
                  <a:pt x="0" y="1772355"/>
                </a:lnTo>
                <a:lnTo>
                  <a:pt x="3070578" y="1783644"/>
                </a:lnTo>
                <a:lnTo>
                  <a:pt x="4109156" y="0"/>
                </a:lnTo>
                <a:lnTo>
                  <a:pt x="3793067"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17">
            <a:extLst>
              <a:ext uri="{FF2B5EF4-FFF2-40B4-BE49-F238E27FC236}">
                <a16:creationId xmlns:a16="http://schemas.microsoft.com/office/drawing/2014/main" id="{8D5EDA53-22D2-9CD4-9969-557E2A91CD28}"/>
              </a:ext>
            </a:extLst>
          </p:cNvPr>
          <p:cNvSpPr/>
          <p:nvPr/>
        </p:nvSpPr>
        <p:spPr>
          <a:xfrm>
            <a:off x="8811692" y="2354030"/>
            <a:ext cx="1027289" cy="1772356"/>
          </a:xfrm>
          <a:custGeom>
            <a:avLst/>
            <a:gdLst>
              <a:gd name="connsiteX0" fmla="*/ 1027289 w 1027289"/>
              <a:gd name="connsiteY0" fmla="*/ 0 h 1772356"/>
              <a:gd name="connsiteX1" fmla="*/ 0 w 1027289"/>
              <a:gd name="connsiteY1" fmla="*/ 1772356 h 1772356"/>
            </a:gdLst>
            <a:ahLst/>
            <a:cxnLst>
              <a:cxn ang="0">
                <a:pos x="connsiteX0" y="connsiteY0"/>
              </a:cxn>
              <a:cxn ang="0">
                <a:pos x="connsiteX1" y="connsiteY1"/>
              </a:cxn>
            </a:cxnLst>
            <a:rect l="l" t="t" r="r" b="b"/>
            <a:pathLst>
              <a:path w="1027289" h="1772356">
                <a:moveTo>
                  <a:pt x="1027289" y="0"/>
                </a:moveTo>
                <a:lnTo>
                  <a:pt x="0" y="177235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EA802804-7C00-C5F4-AE95-052E45EC3A6E}"/>
              </a:ext>
            </a:extLst>
          </p:cNvPr>
          <p:cNvSpPr/>
          <p:nvPr/>
        </p:nvSpPr>
        <p:spPr>
          <a:xfrm>
            <a:off x="9562402" y="2362499"/>
            <a:ext cx="1027289" cy="1772356"/>
          </a:xfrm>
          <a:custGeom>
            <a:avLst/>
            <a:gdLst>
              <a:gd name="connsiteX0" fmla="*/ 1027289 w 1027289"/>
              <a:gd name="connsiteY0" fmla="*/ 0 h 1772356"/>
              <a:gd name="connsiteX1" fmla="*/ 0 w 1027289"/>
              <a:gd name="connsiteY1" fmla="*/ 1772356 h 1772356"/>
            </a:gdLst>
            <a:ahLst/>
            <a:cxnLst>
              <a:cxn ang="0">
                <a:pos x="connsiteX0" y="connsiteY0"/>
              </a:cxn>
              <a:cxn ang="0">
                <a:pos x="connsiteX1" y="connsiteY1"/>
              </a:cxn>
            </a:cxnLst>
            <a:rect l="l" t="t" r="r" b="b"/>
            <a:pathLst>
              <a:path w="1027289" h="1772356">
                <a:moveTo>
                  <a:pt x="1027289" y="0"/>
                </a:moveTo>
                <a:lnTo>
                  <a:pt x="0" y="177235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DDD8B5D4-F743-E218-F75B-2A53DE5FC2DC}"/>
              </a:ext>
            </a:extLst>
          </p:cNvPr>
          <p:cNvSpPr/>
          <p:nvPr/>
        </p:nvSpPr>
        <p:spPr>
          <a:xfrm>
            <a:off x="8811691" y="2794297"/>
            <a:ext cx="1614311" cy="11289"/>
          </a:xfrm>
          <a:custGeom>
            <a:avLst/>
            <a:gdLst>
              <a:gd name="connsiteX0" fmla="*/ 0 w 1614311"/>
              <a:gd name="connsiteY0" fmla="*/ 0 h 11289"/>
              <a:gd name="connsiteX1" fmla="*/ 1614311 w 1614311"/>
              <a:gd name="connsiteY1" fmla="*/ 11289 h 11289"/>
            </a:gdLst>
            <a:ahLst/>
            <a:cxnLst>
              <a:cxn ang="0">
                <a:pos x="connsiteX0" y="connsiteY0"/>
              </a:cxn>
              <a:cxn ang="0">
                <a:pos x="connsiteX1" y="connsiteY1"/>
              </a:cxn>
            </a:cxnLst>
            <a:rect l="l" t="t" r="r" b="b"/>
            <a:pathLst>
              <a:path w="1614311" h="11289">
                <a:moveTo>
                  <a:pt x="0" y="0"/>
                </a:moveTo>
                <a:lnTo>
                  <a:pt x="1614311"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34477EF6-5629-A7BB-916D-3049C716716D}"/>
              </a:ext>
            </a:extLst>
          </p:cNvPr>
          <p:cNvSpPr/>
          <p:nvPr/>
        </p:nvSpPr>
        <p:spPr>
          <a:xfrm>
            <a:off x="8552047" y="3211986"/>
            <a:ext cx="1659467" cy="22578"/>
          </a:xfrm>
          <a:custGeom>
            <a:avLst/>
            <a:gdLst>
              <a:gd name="connsiteX0" fmla="*/ 0 w 1659467"/>
              <a:gd name="connsiteY0" fmla="*/ 0 h 22578"/>
              <a:gd name="connsiteX1" fmla="*/ 1659467 w 1659467"/>
              <a:gd name="connsiteY1" fmla="*/ 22578 h 22578"/>
            </a:gdLst>
            <a:ahLst/>
            <a:cxnLst>
              <a:cxn ang="0">
                <a:pos x="connsiteX0" y="connsiteY0"/>
              </a:cxn>
              <a:cxn ang="0">
                <a:pos x="connsiteX1" y="connsiteY1"/>
              </a:cxn>
            </a:cxnLst>
            <a:rect l="l" t="t" r="r" b="b"/>
            <a:pathLst>
              <a:path w="1659467" h="22578">
                <a:moveTo>
                  <a:pt x="0" y="0"/>
                </a:moveTo>
                <a:lnTo>
                  <a:pt x="1659467"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C58C9FE3-F4CE-8941-8350-F68A9BD0B50C}"/>
              </a:ext>
            </a:extLst>
          </p:cNvPr>
          <p:cNvSpPr/>
          <p:nvPr/>
        </p:nvSpPr>
        <p:spPr>
          <a:xfrm>
            <a:off x="8292403" y="3674830"/>
            <a:ext cx="2280355" cy="22578"/>
          </a:xfrm>
          <a:custGeom>
            <a:avLst/>
            <a:gdLst>
              <a:gd name="connsiteX0" fmla="*/ 0 w 2280355"/>
              <a:gd name="connsiteY0" fmla="*/ 0 h 22578"/>
              <a:gd name="connsiteX1" fmla="*/ 2280355 w 2280355"/>
              <a:gd name="connsiteY1" fmla="*/ 22578 h 22578"/>
            </a:gdLst>
            <a:ahLst/>
            <a:cxnLst>
              <a:cxn ang="0">
                <a:pos x="connsiteX0" y="connsiteY0"/>
              </a:cxn>
              <a:cxn ang="0">
                <a:pos x="connsiteX1" y="connsiteY1"/>
              </a:cxn>
            </a:cxnLst>
            <a:rect l="l" t="t" r="r" b="b"/>
            <a:pathLst>
              <a:path w="2280355" h="22578">
                <a:moveTo>
                  <a:pt x="0" y="0"/>
                </a:moveTo>
                <a:lnTo>
                  <a:pt x="2280355" y="22578"/>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278F03F8-E5B7-CBC9-224E-1804A068D3C6}"/>
              </a:ext>
            </a:extLst>
          </p:cNvPr>
          <p:cNvSpPr/>
          <p:nvPr/>
        </p:nvSpPr>
        <p:spPr>
          <a:xfrm>
            <a:off x="10008314" y="2667299"/>
            <a:ext cx="2054578" cy="903109"/>
          </a:xfrm>
          <a:custGeom>
            <a:avLst/>
            <a:gdLst>
              <a:gd name="connsiteX0" fmla="*/ 541867 w 2065867"/>
              <a:gd name="connsiteY0" fmla="*/ 0 h 925689"/>
              <a:gd name="connsiteX1" fmla="*/ 2065867 w 2065867"/>
              <a:gd name="connsiteY1" fmla="*/ 11289 h 925689"/>
              <a:gd name="connsiteX2" fmla="*/ 1524000 w 2065867"/>
              <a:gd name="connsiteY2" fmla="*/ 914400 h 925689"/>
              <a:gd name="connsiteX3" fmla="*/ 0 w 2065867"/>
              <a:gd name="connsiteY3" fmla="*/ 925689 h 925689"/>
              <a:gd name="connsiteX4" fmla="*/ 541867 w 2065867"/>
              <a:gd name="connsiteY4" fmla="*/ 0 h 925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867" h="925689">
                <a:moveTo>
                  <a:pt x="541867" y="0"/>
                </a:moveTo>
                <a:lnTo>
                  <a:pt x="2065867" y="11289"/>
                </a:lnTo>
                <a:lnTo>
                  <a:pt x="1524000" y="914400"/>
                </a:lnTo>
                <a:lnTo>
                  <a:pt x="0" y="925689"/>
                </a:lnTo>
                <a:lnTo>
                  <a:pt x="541867"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ndParaRPr>
          </a:p>
        </p:txBody>
      </p:sp>
      <p:sp>
        <p:nvSpPr>
          <p:cNvPr id="24" name="Freeform 23">
            <a:extLst>
              <a:ext uri="{FF2B5EF4-FFF2-40B4-BE49-F238E27FC236}">
                <a16:creationId xmlns:a16="http://schemas.microsoft.com/office/drawing/2014/main" id="{3B6326C1-C0F7-1EF5-29E7-CE613064658D}"/>
              </a:ext>
            </a:extLst>
          </p:cNvPr>
          <p:cNvSpPr/>
          <p:nvPr/>
        </p:nvSpPr>
        <p:spPr>
          <a:xfrm>
            <a:off x="8789114" y="4134855"/>
            <a:ext cx="301976" cy="510820"/>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6AE1B2AC-9950-C9E1-2C71-258C05456773}"/>
              </a:ext>
            </a:extLst>
          </p:cNvPr>
          <p:cNvSpPr/>
          <p:nvPr/>
        </p:nvSpPr>
        <p:spPr>
          <a:xfrm>
            <a:off x="9551113" y="4123390"/>
            <a:ext cx="304800"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7BA3D58B-9975-B2E0-DA84-B2D21CCC5A0F}"/>
              </a:ext>
            </a:extLst>
          </p:cNvPr>
          <p:cNvSpPr/>
          <p:nvPr/>
        </p:nvSpPr>
        <p:spPr>
          <a:xfrm>
            <a:off x="9551113" y="4649821"/>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8F6C0676-B6E8-074D-8F85-216A117C0835}"/>
              </a:ext>
            </a:extLst>
          </p:cNvPr>
          <p:cNvSpPr/>
          <p:nvPr/>
        </p:nvSpPr>
        <p:spPr>
          <a:xfrm>
            <a:off x="9551112" y="5150855"/>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27">
            <a:extLst>
              <a:ext uri="{FF2B5EF4-FFF2-40B4-BE49-F238E27FC236}">
                <a16:creationId xmlns:a16="http://schemas.microsoft.com/office/drawing/2014/main" id="{48DC741B-F2DC-79E9-484B-433592759B77}"/>
              </a:ext>
            </a:extLst>
          </p:cNvPr>
          <p:cNvSpPr/>
          <p:nvPr/>
        </p:nvSpPr>
        <p:spPr>
          <a:xfrm>
            <a:off x="9488771" y="5676535"/>
            <a:ext cx="389717" cy="524176"/>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28">
            <a:extLst>
              <a:ext uri="{FF2B5EF4-FFF2-40B4-BE49-F238E27FC236}">
                <a16:creationId xmlns:a16="http://schemas.microsoft.com/office/drawing/2014/main" id="{508E3F3F-9D22-7486-BEB4-DEBE95B7EE30}"/>
              </a:ext>
            </a:extLst>
          </p:cNvPr>
          <p:cNvSpPr/>
          <p:nvPr/>
        </p:nvSpPr>
        <p:spPr>
          <a:xfrm>
            <a:off x="8789115" y="5692722"/>
            <a:ext cx="301976" cy="507988"/>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29">
            <a:extLst>
              <a:ext uri="{FF2B5EF4-FFF2-40B4-BE49-F238E27FC236}">
                <a16:creationId xmlns:a16="http://schemas.microsoft.com/office/drawing/2014/main" id="{8398EA80-C743-687C-6D19-D095B847DCDA}"/>
              </a:ext>
            </a:extLst>
          </p:cNvPr>
          <p:cNvSpPr/>
          <p:nvPr/>
        </p:nvSpPr>
        <p:spPr>
          <a:xfrm>
            <a:off x="8766536" y="5172389"/>
            <a:ext cx="327377" cy="541867"/>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30">
            <a:extLst>
              <a:ext uri="{FF2B5EF4-FFF2-40B4-BE49-F238E27FC236}">
                <a16:creationId xmlns:a16="http://schemas.microsoft.com/office/drawing/2014/main" id="{AB98414D-6711-EBEE-7836-D8574AA96E1C}"/>
              </a:ext>
            </a:extLst>
          </p:cNvPr>
          <p:cNvSpPr/>
          <p:nvPr/>
        </p:nvSpPr>
        <p:spPr>
          <a:xfrm>
            <a:off x="8789114" y="4665257"/>
            <a:ext cx="327377" cy="488418"/>
          </a:xfrm>
          <a:custGeom>
            <a:avLst/>
            <a:gdLst>
              <a:gd name="connsiteX0" fmla="*/ 304800 w 304800"/>
              <a:gd name="connsiteY0" fmla="*/ 0 h 541867"/>
              <a:gd name="connsiteX1" fmla="*/ 0 w 304800"/>
              <a:gd name="connsiteY1" fmla="*/ 541867 h 541867"/>
            </a:gdLst>
            <a:ahLst/>
            <a:cxnLst>
              <a:cxn ang="0">
                <a:pos x="connsiteX0" y="connsiteY0"/>
              </a:cxn>
              <a:cxn ang="0">
                <a:pos x="connsiteX1" y="connsiteY1"/>
              </a:cxn>
            </a:cxnLst>
            <a:rect l="l" t="t" r="r" b="b"/>
            <a:pathLst>
              <a:path w="304800" h="541867">
                <a:moveTo>
                  <a:pt x="304800" y="0"/>
                </a:moveTo>
                <a:lnTo>
                  <a:pt x="0" y="541867"/>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31">
            <a:extLst>
              <a:ext uri="{FF2B5EF4-FFF2-40B4-BE49-F238E27FC236}">
                <a16:creationId xmlns:a16="http://schemas.microsoft.com/office/drawing/2014/main" id="{2A8FC288-3753-45B4-E6BF-C8288377300F}"/>
              </a:ext>
            </a:extLst>
          </p:cNvPr>
          <p:cNvSpPr/>
          <p:nvPr/>
        </p:nvSpPr>
        <p:spPr>
          <a:xfrm>
            <a:off x="8303692" y="4216697"/>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015DF263-C507-7D85-2D36-550BFEC5C3F3}"/>
              </a:ext>
            </a:extLst>
          </p:cNvPr>
          <p:cNvSpPr/>
          <p:nvPr/>
        </p:nvSpPr>
        <p:spPr>
          <a:xfrm>
            <a:off x="8281114" y="4730341"/>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A1D3D3F5-D922-6D64-44C2-FABC6B7CB7C2}"/>
              </a:ext>
            </a:extLst>
          </p:cNvPr>
          <p:cNvSpPr/>
          <p:nvPr/>
        </p:nvSpPr>
        <p:spPr>
          <a:xfrm>
            <a:off x="8292402" y="5265242"/>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77F92F3A-5171-186B-4C37-BD39288E0342}"/>
              </a:ext>
            </a:extLst>
          </p:cNvPr>
          <p:cNvSpPr/>
          <p:nvPr/>
        </p:nvSpPr>
        <p:spPr>
          <a:xfrm>
            <a:off x="8292403" y="5768918"/>
            <a:ext cx="2269066" cy="11289"/>
          </a:xfrm>
          <a:custGeom>
            <a:avLst/>
            <a:gdLst>
              <a:gd name="connsiteX0" fmla="*/ 0 w 2269066"/>
              <a:gd name="connsiteY0" fmla="*/ 0 h 11289"/>
              <a:gd name="connsiteX1" fmla="*/ 2269066 w 2269066"/>
              <a:gd name="connsiteY1" fmla="*/ 11289 h 11289"/>
            </a:gdLst>
            <a:ahLst/>
            <a:cxnLst>
              <a:cxn ang="0">
                <a:pos x="connsiteX0" y="connsiteY0"/>
              </a:cxn>
              <a:cxn ang="0">
                <a:pos x="connsiteX1" y="connsiteY1"/>
              </a:cxn>
            </a:cxnLst>
            <a:rect l="l" t="t" r="r" b="b"/>
            <a:pathLst>
              <a:path w="2269066" h="11289">
                <a:moveTo>
                  <a:pt x="0" y="0"/>
                </a:moveTo>
                <a:lnTo>
                  <a:pt x="2269066" y="1128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AB70E016-0E8F-7461-773A-669BDEBB06BB}"/>
              </a:ext>
            </a:extLst>
          </p:cNvPr>
          <p:cNvSpPr/>
          <p:nvPr/>
        </p:nvSpPr>
        <p:spPr>
          <a:xfrm>
            <a:off x="10301825" y="3697408"/>
            <a:ext cx="1016000" cy="42897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Medium" panose="020B0603020102020204" pitchFamily="34" charset="0"/>
            </a:endParaRPr>
          </a:p>
        </p:txBody>
      </p:sp>
      <p:sp>
        <p:nvSpPr>
          <p:cNvPr id="37" name="Freeform 36">
            <a:extLst>
              <a:ext uri="{FF2B5EF4-FFF2-40B4-BE49-F238E27FC236}">
                <a16:creationId xmlns:a16="http://schemas.microsoft.com/office/drawing/2014/main" id="{709A6690-DD2E-DBB2-00D6-B59BA22EEE68}"/>
              </a:ext>
            </a:extLst>
          </p:cNvPr>
          <p:cNvSpPr/>
          <p:nvPr/>
        </p:nvSpPr>
        <p:spPr>
          <a:xfrm>
            <a:off x="10267958" y="4226664"/>
            <a:ext cx="1038578" cy="421485"/>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8B79420B-8132-9572-DDDD-C2D6A2FD7355}"/>
              </a:ext>
            </a:extLst>
          </p:cNvPr>
          <p:cNvSpPr/>
          <p:nvPr/>
        </p:nvSpPr>
        <p:spPr>
          <a:xfrm>
            <a:off x="10301822" y="4749923"/>
            <a:ext cx="1016000" cy="428978"/>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23655A3C-692C-30B1-1EFC-CFAD08134980}"/>
              </a:ext>
            </a:extLst>
          </p:cNvPr>
          <p:cNvSpPr/>
          <p:nvPr/>
        </p:nvSpPr>
        <p:spPr>
          <a:xfrm>
            <a:off x="10301825" y="5280674"/>
            <a:ext cx="1027286" cy="422760"/>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C1B4C549-8B07-2EAD-681E-E48799EA5ED8}"/>
              </a:ext>
            </a:extLst>
          </p:cNvPr>
          <p:cNvSpPr/>
          <p:nvPr/>
        </p:nvSpPr>
        <p:spPr>
          <a:xfrm>
            <a:off x="10035880" y="5784241"/>
            <a:ext cx="1318287" cy="438193"/>
          </a:xfrm>
          <a:custGeom>
            <a:avLst/>
            <a:gdLst>
              <a:gd name="connsiteX0" fmla="*/ 1016000 w 1016000"/>
              <a:gd name="connsiteY0" fmla="*/ 0 h 428978"/>
              <a:gd name="connsiteX1" fmla="*/ 248356 w 1016000"/>
              <a:gd name="connsiteY1" fmla="*/ 0 h 428978"/>
              <a:gd name="connsiteX2" fmla="*/ 0 w 1016000"/>
              <a:gd name="connsiteY2" fmla="*/ 417689 h 428978"/>
              <a:gd name="connsiteX3" fmla="*/ 801511 w 1016000"/>
              <a:gd name="connsiteY3" fmla="*/ 428978 h 428978"/>
              <a:gd name="connsiteX4" fmla="*/ 1016000 w 1016000"/>
              <a:gd name="connsiteY4" fmla="*/ 0 h 42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428978">
                <a:moveTo>
                  <a:pt x="1016000" y="0"/>
                </a:moveTo>
                <a:lnTo>
                  <a:pt x="248356" y="0"/>
                </a:lnTo>
                <a:lnTo>
                  <a:pt x="0" y="417689"/>
                </a:lnTo>
                <a:lnTo>
                  <a:pt x="801511" y="428978"/>
                </a:lnTo>
                <a:lnTo>
                  <a:pt x="1016000" y="0"/>
                </a:lnTo>
                <a:close/>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0AA4BD5D-E427-9CCF-7208-B1F4667B9652}"/>
              </a:ext>
            </a:extLst>
          </p:cNvPr>
          <p:cNvCxnSpPr>
            <a:cxnSpLocks/>
            <a:stCxn id="40" idx="1"/>
          </p:cNvCxnSpPr>
          <p:nvPr/>
        </p:nvCxnSpPr>
        <p:spPr>
          <a:xfrm flipV="1">
            <a:off x="10552940" y="5164966"/>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9CE43B6-DDD0-0216-885E-55C27BAB4A6B}"/>
              </a:ext>
            </a:extLst>
          </p:cNvPr>
          <p:cNvCxnSpPr>
            <a:cxnSpLocks/>
          </p:cNvCxnSpPr>
          <p:nvPr/>
        </p:nvCxnSpPr>
        <p:spPr>
          <a:xfrm flipV="1">
            <a:off x="10415325" y="5678614"/>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D16A74B-5689-3B99-75CB-C99A0D697D0A}"/>
              </a:ext>
            </a:extLst>
          </p:cNvPr>
          <p:cNvCxnSpPr>
            <a:cxnSpLocks/>
          </p:cNvCxnSpPr>
          <p:nvPr/>
        </p:nvCxnSpPr>
        <p:spPr>
          <a:xfrm flipV="1">
            <a:off x="10547297" y="4640031"/>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18551C-F555-7021-DCC3-02726AB81BBB}"/>
              </a:ext>
            </a:extLst>
          </p:cNvPr>
          <p:cNvCxnSpPr>
            <a:cxnSpLocks/>
          </p:cNvCxnSpPr>
          <p:nvPr/>
        </p:nvCxnSpPr>
        <p:spPr>
          <a:xfrm flipV="1">
            <a:off x="10513428" y="4132031"/>
            <a:ext cx="67793" cy="115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E071CBB-1288-0FA6-AD0A-4E57E9F8A328}"/>
              </a:ext>
            </a:extLst>
          </p:cNvPr>
          <p:cNvCxnSpPr>
            <a:cxnSpLocks/>
          </p:cNvCxnSpPr>
          <p:nvPr/>
        </p:nvCxnSpPr>
        <p:spPr>
          <a:xfrm>
            <a:off x="11317822" y="3759497"/>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1B72713-25C2-93AB-187B-5707523A1247}"/>
              </a:ext>
            </a:extLst>
          </p:cNvPr>
          <p:cNvCxnSpPr>
            <a:cxnSpLocks/>
          </p:cNvCxnSpPr>
          <p:nvPr/>
        </p:nvCxnSpPr>
        <p:spPr>
          <a:xfrm>
            <a:off x="11690355" y="3302297"/>
            <a:ext cx="191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D90C5AA-CEAC-30A4-C7AD-415233512013}"/>
              </a:ext>
            </a:extLst>
          </p:cNvPr>
          <p:cNvCxnSpPr>
            <a:cxnSpLocks/>
          </p:cNvCxnSpPr>
          <p:nvPr/>
        </p:nvCxnSpPr>
        <p:spPr>
          <a:xfrm>
            <a:off x="11261381" y="4284430"/>
            <a:ext cx="3612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AE8BD21-1712-5FF3-1115-AD1358CAFD05}"/>
              </a:ext>
            </a:extLst>
          </p:cNvPr>
          <p:cNvCxnSpPr>
            <a:cxnSpLocks/>
          </p:cNvCxnSpPr>
          <p:nvPr/>
        </p:nvCxnSpPr>
        <p:spPr>
          <a:xfrm>
            <a:off x="11566177" y="4362042"/>
            <a:ext cx="3160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1AC421E-9BAC-CA97-01C6-494CD1FCAAB6}"/>
              </a:ext>
            </a:extLst>
          </p:cNvPr>
          <p:cNvCxnSpPr>
            <a:cxnSpLocks/>
          </p:cNvCxnSpPr>
          <p:nvPr/>
        </p:nvCxnSpPr>
        <p:spPr>
          <a:xfrm>
            <a:off x="11312176" y="4809363"/>
            <a:ext cx="31044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F0BF1E2-4560-9091-00BB-E0258EBC9B7B}"/>
              </a:ext>
            </a:extLst>
          </p:cNvPr>
          <p:cNvCxnSpPr>
            <a:cxnSpLocks/>
          </p:cNvCxnSpPr>
          <p:nvPr/>
        </p:nvCxnSpPr>
        <p:spPr>
          <a:xfrm>
            <a:off x="11588754" y="4886888"/>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17784E2-DB25-51FD-3F7F-9539CEC3AA42}"/>
              </a:ext>
            </a:extLst>
          </p:cNvPr>
          <p:cNvCxnSpPr>
            <a:cxnSpLocks/>
          </p:cNvCxnSpPr>
          <p:nvPr/>
        </p:nvCxnSpPr>
        <p:spPr>
          <a:xfrm>
            <a:off x="11306536" y="5327242"/>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833BF00-C05A-9B8D-F52F-D2F636AB9E40}"/>
              </a:ext>
            </a:extLst>
          </p:cNvPr>
          <p:cNvCxnSpPr>
            <a:cxnSpLocks/>
          </p:cNvCxnSpPr>
          <p:nvPr/>
        </p:nvCxnSpPr>
        <p:spPr>
          <a:xfrm>
            <a:off x="11543597" y="3865324"/>
            <a:ext cx="2935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C961635-C0A6-3034-39FF-21E45CFC5BA0}"/>
              </a:ext>
            </a:extLst>
          </p:cNvPr>
          <p:cNvSpPr txBox="1"/>
          <p:nvPr/>
        </p:nvSpPr>
        <p:spPr>
          <a:xfrm>
            <a:off x="10329672" y="2932873"/>
            <a:ext cx="1357555" cy="461665"/>
          </a:xfrm>
          <a:prstGeom prst="rect">
            <a:avLst/>
          </a:prstGeom>
          <a:noFill/>
          <a:ln>
            <a:noFill/>
          </a:ln>
        </p:spPr>
        <p:txBody>
          <a:bodyPr wrap="square" rtlCol="0">
            <a:spAutoFit/>
          </a:bodyPr>
          <a:lstStyle/>
          <a:p>
            <a:pPr algn="ctr"/>
            <a:r>
              <a:rPr lang="en-US" b="1" baseline="30000" dirty="0"/>
              <a:t>Multiple </a:t>
            </a:r>
          </a:p>
          <a:p>
            <a:pPr algn="ctr"/>
            <a:r>
              <a:rPr lang="en-US" b="1" baseline="30000" dirty="0"/>
              <a:t>Memory</a:t>
            </a:r>
            <a:r>
              <a:rPr lang="en-US" b="1" baseline="30000" dirty="0">
                <a:solidFill>
                  <a:srgbClr val="7F7F7F"/>
                </a:solidFill>
              </a:rPr>
              <a:t> </a:t>
            </a:r>
            <a:r>
              <a:rPr lang="en-US" b="1" baseline="30000" dirty="0"/>
              <a:t>Banks</a:t>
            </a:r>
          </a:p>
        </p:txBody>
      </p:sp>
      <p:cxnSp>
        <p:nvCxnSpPr>
          <p:cNvPr id="55" name="Straight Connector 54">
            <a:extLst>
              <a:ext uri="{FF2B5EF4-FFF2-40B4-BE49-F238E27FC236}">
                <a16:creationId xmlns:a16="http://schemas.microsoft.com/office/drawing/2014/main" id="{15E40E07-3B09-B74E-06F4-C587A067B8E8}"/>
              </a:ext>
            </a:extLst>
          </p:cNvPr>
          <p:cNvCxnSpPr>
            <a:cxnSpLocks/>
            <a:endCxn id="23" idx="3"/>
          </p:cNvCxnSpPr>
          <p:nvPr/>
        </p:nvCxnSpPr>
        <p:spPr>
          <a:xfrm flipH="1" flipV="1">
            <a:off x="10008314" y="3570408"/>
            <a:ext cx="289984" cy="574414"/>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Connector 56">
            <a:extLst>
              <a:ext uri="{FF2B5EF4-FFF2-40B4-BE49-F238E27FC236}">
                <a16:creationId xmlns:a16="http://schemas.microsoft.com/office/drawing/2014/main" id="{8E3A0A23-B6C1-3AA9-AF14-E355EEE2797D}"/>
              </a:ext>
            </a:extLst>
          </p:cNvPr>
          <p:cNvCxnSpPr>
            <a:cxnSpLocks/>
          </p:cNvCxnSpPr>
          <p:nvPr/>
        </p:nvCxnSpPr>
        <p:spPr>
          <a:xfrm flipH="1" flipV="1">
            <a:off x="10278260" y="4144822"/>
            <a:ext cx="426" cy="503327"/>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 name="Straight Connector 57">
            <a:extLst>
              <a:ext uri="{FF2B5EF4-FFF2-40B4-BE49-F238E27FC236}">
                <a16:creationId xmlns:a16="http://schemas.microsoft.com/office/drawing/2014/main" id="{26DFBAB9-046E-E11F-EE05-295A500BB177}"/>
              </a:ext>
            </a:extLst>
          </p:cNvPr>
          <p:cNvCxnSpPr>
            <a:cxnSpLocks/>
          </p:cNvCxnSpPr>
          <p:nvPr/>
        </p:nvCxnSpPr>
        <p:spPr>
          <a:xfrm flipV="1">
            <a:off x="10289125" y="462292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Straight Connector 58">
            <a:extLst>
              <a:ext uri="{FF2B5EF4-FFF2-40B4-BE49-F238E27FC236}">
                <a16:creationId xmlns:a16="http://schemas.microsoft.com/office/drawing/2014/main" id="{38D045E4-EFE6-D24A-B576-B4B18F82D2E4}"/>
              </a:ext>
            </a:extLst>
          </p:cNvPr>
          <p:cNvCxnSpPr>
            <a:cxnSpLocks/>
          </p:cNvCxnSpPr>
          <p:nvPr/>
        </p:nvCxnSpPr>
        <p:spPr>
          <a:xfrm flipV="1">
            <a:off x="10289125" y="513092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0" name="Straight Connector 59">
            <a:extLst>
              <a:ext uri="{FF2B5EF4-FFF2-40B4-BE49-F238E27FC236}">
                <a16:creationId xmlns:a16="http://schemas.microsoft.com/office/drawing/2014/main" id="{BF8D7C93-6E6E-1EF3-1251-50194C9BCEED}"/>
              </a:ext>
            </a:extLst>
          </p:cNvPr>
          <p:cNvCxnSpPr>
            <a:cxnSpLocks/>
          </p:cNvCxnSpPr>
          <p:nvPr/>
        </p:nvCxnSpPr>
        <p:spPr>
          <a:xfrm flipV="1">
            <a:off x="10301825" y="5651620"/>
            <a:ext cx="0" cy="563299"/>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Straight Connector 60">
            <a:extLst>
              <a:ext uri="{FF2B5EF4-FFF2-40B4-BE49-F238E27FC236}">
                <a16:creationId xmlns:a16="http://schemas.microsoft.com/office/drawing/2014/main" id="{A574F4C4-E3B0-E0D2-A825-27F11EAD8E8E}"/>
              </a:ext>
            </a:extLst>
          </p:cNvPr>
          <p:cNvCxnSpPr>
            <a:cxnSpLocks/>
          </p:cNvCxnSpPr>
          <p:nvPr/>
        </p:nvCxnSpPr>
        <p:spPr>
          <a:xfrm flipV="1">
            <a:off x="11078786" y="4128260"/>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2" name="Straight Connector 61">
            <a:extLst>
              <a:ext uri="{FF2B5EF4-FFF2-40B4-BE49-F238E27FC236}">
                <a16:creationId xmlns:a16="http://schemas.microsoft.com/office/drawing/2014/main" id="{E0F7ECAA-92BC-B89F-BB7E-CA8F319371A8}"/>
              </a:ext>
            </a:extLst>
          </p:cNvPr>
          <p:cNvCxnSpPr>
            <a:cxnSpLocks/>
          </p:cNvCxnSpPr>
          <p:nvPr/>
        </p:nvCxnSpPr>
        <p:spPr>
          <a:xfrm flipV="1">
            <a:off x="11078786" y="4647782"/>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Connector 62">
            <a:extLst>
              <a:ext uri="{FF2B5EF4-FFF2-40B4-BE49-F238E27FC236}">
                <a16:creationId xmlns:a16="http://schemas.microsoft.com/office/drawing/2014/main" id="{E5722E12-8C19-D46A-D74A-371B55E5A426}"/>
              </a:ext>
            </a:extLst>
          </p:cNvPr>
          <p:cNvCxnSpPr>
            <a:cxnSpLocks/>
          </p:cNvCxnSpPr>
          <p:nvPr/>
        </p:nvCxnSpPr>
        <p:spPr>
          <a:xfrm flipV="1">
            <a:off x="11078786" y="5183331"/>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8" name="Straight Connector 447">
            <a:extLst>
              <a:ext uri="{FF2B5EF4-FFF2-40B4-BE49-F238E27FC236}">
                <a16:creationId xmlns:a16="http://schemas.microsoft.com/office/drawing/2014/main" id="{3B6418E2-1D9D-0B62-8F36-3F2C8AB61962}"/>
              </a:ext>
            </a:extLst>
          </p:cNvPr>
          <p:cNvCxnSpPr>
            <a:cxnSpLocks/>
          </p:cNvCxnSpPr>
          <p:nvPr/>
        </p:nvCxnSpPr>
        <p:spPr>
          <a:xfrm flipH="1" flipV="1">
            <a:off x="10465515" y="3532308"/>
            <a:ext cx="84666" cy="17780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9" name="Straight Connector 448">
            <a:extLst>
              <a:ext uri="{FF2B5EF4-FFF2-40B4-BE49-F238E27FC236}">
                <a16:creationId xmlns:a16="http://schemas.microsoft.com/office/drawing/2014/main" id="{41479B95-6D32-75B0-149E-1669A6A9627C}"/>
              </a:ext>
            </a:extLst>
          </p:cNvPr>
          <p:cNvCxnSpPr>
            <a:cxnSpLocks/>
          </p:cNvCxnSpPr>
          <p:nvPr/>
        </p:nvCxnSpPr>
        <p:spPr>
          <a:xfrm flipV="1">
            <a:off x="11320233" y="3709565"/>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0" name="Straight Connector 449">
            <a:extLst>
              <a:ext uri="{FF2B5EF4-FFF2-40B4-BE49-F238E27FC236}">
                <a16:creationId xmlns:a16="http://schemas.microsoft.com/office/drawing/2014/main" id="{77E0D0EC-E13A-7F38-C430-D5735461458F}"/>
              </a:ext>
            </a:extLst>
          </p:cNvPr>
          <p:cNvCxnSpPr>
            <a:cxnSpLocks/>
          </p:cNvCxnSpPr>
          <p:nvPr/>
        </p:nvCxnSpPr>
        <p:spPr>
          <a:xfrm flipV="1">
            <a:off x="11319954" y="4215308"/>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3" name="Straight Connector 452">
            <a:extLst>
              <a:ext uri="{FF2B5EF4-FFF2-40B4-BE49-F238E27FC236}">
                <a16:creationId xmlns:a16="http://schemas.microsoft.com/office/drawing/2014/main" id="{50C6D874-D40D-CC2E-4A46-09BC71F2AA99}"/>
              </a:ext>
            </a:extLst>
          </p:cNvPr>
          <p:cNvCxnSpPr>
            <a:cxnSpLocks/>
          </p:cNvCxnSpPr>
          <p:nvPr/>
        </p:nvCxnSpPr>
        <p:spPr>
          <a:xfrm flipV="1">
            <a:off x="11319953" y="4697126"/>
            <a:ext cx="13261" cy="50719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9" name="Straight Connector 458">
            <a:extLst>
              <a:ext uri="{FF2B5EF4-FFF2-40B4-BE49-F238E27FC236}">
                <a16:creationId xmlns:a16="http://schemas.microsoft.com/office/drawing/2014/main" id="{63A9E131-B8AF-0FDB-B6D5-70472D97CC86}"/>
              </a:ext>
            </a:extLst>
          </p:cNvPr>
          <p:cNvCxnSpPr>
            <a:cxnSpLocks/>
            <a:stCxn id="41" idx="0"/>
          </p:cNvCxnSpPr>
          <p:nvPr/>
        </p:nvCxnSpPr>
        <p:spPr>
          <a:xfrm flipH="1" flipV="1">
            <a:off x="11346793" y="5257955"/>
            <a:ext cx="7374" cy="526286"/>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1" name="Straight Connector 460">
            <a:extLst>
              <a:ext uri="{FF2B5EF4-FFF2-40B4-BE49-F238E27FC236}">
                <a16:creationId xmlns:a16="http://schemas.microsoft.com/office/drawing/2014/main" id="{00B108D7-3AFC-BCFC-CB4B-E1F468D5B2B6}"/>
              </a:ext>
            </a:extLst>
          </p:cNvPr>
          <p:cNvCxnSpPr>
            <a:cxnSpLocks/>
            <a:stCxn id="23" idx="2"/>
          </p:cNvCxnSpPr>
          <p:nvPr/>
        </p:nvCxnSpPr>
        <p:spPr>
          <a:xfrm flipH="1">
            <a:off x="11098400" y="3559394"/>
            <a:ext cx="425586" cy="557035"/>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2" name="TextBox 461">
            <a:extLst>
              <a:ext uri="{FF2B5EF4-FFF2-40B4-BE49-F238E27FC236}">
                <a16:creationId xmlns:a16="http://schemas.microsoft.com/office/drawing/2014/main" id="{129FD161-A080-73D6-C537-00D272A4531E}"/>
              </a:ext>
            </a:extLst>
          </p:cNvPr>
          <p:cNvSpPr txBox="1"/>
          <p:nvPr/>
        </p:nvSpPr>
        <p:spPr>
          <a:xfrm>
            <a:off x="10375871" y="5997644"/>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Core 0</a:t>
            </a:r>
          </a:p>
        </p:txBody>
      </p:sp>
      <p:sp>
        <p:nvSpPr>
          <p:cNvPr id="463" name="TextBox 462">
            <a:extLst>
              <a:ext uri="{FF2B5EF4-FFF2-40B4-BE49-F238E27FC236}">
                <a16:creationId xmlns:a16="http://schemas.microsoft.com/office/drawing/2014/main" id="{9627F834-677F-0161-B8A3-23BE05C86759}"/>
              </a:ext>
            </a:extLst>
          </p:cNvPr>
          <p:cNvSpPr txBox="1"/>
          <p:nvPr/>
        </p:nvSpPr>
        <p:spPr>
          <a:xfrm>
            <a:off x="10314800" y="5788179"/>
            <a:ext cx="1132654" cy="292388"/>
          </a:xfrm>
          <a:prstGeom prst="rect">
            <a:avLst/>
          </a:prstGeom>
          <a:noFill/>
        </p:spPr>
        <p:txBody>
          <a:bodyPr wrap="square" lIns="0" tIns="0" rIns="0" rtlCol="0">
            <a:spAutoFit/>
          </a:bodyPr>
          <a:lstStyle/>
          <a:p>
            <a:r>
              <a:rPr lang="en-US" sz="1600" b="1" dirty="0">
                <a:cs typeface="Times New Roman" panose="02020603050405020304" pitchFamily="18" charset="0"/>
              </a:rPr>
              <a:t>Vault Logic</a:t>
            </a:r>
          </a:p>
        </p:txBody>
      </p:sp>
      <p:cxnSp>
        <p:nvCxnSpPr>
          <p:cNvPr id="464" name="Straight Connector 463">
            <a:extLst>
              <a:ext uri="{FF2B5EF4-FFF2-40B4-BE49-F238E27FC236}">
                <a16:creationId xmlns:a16="http://schemas.microsoft.com/office/drawing/2014/main" id="{971B780E-7BCB-B2D0-1FF2-480F0EFDF541}"/>
              </a:ext>
            </a:extLst>
          </p:cNvPr>
          <p:cNvCxnSpPr>
            <a:cxnSpLocks/>
            <a:stCxn id="41" idx="3"/>
          </p:cNvCxnSpPr>
          <p:nvPr/>
        </p:nvCxnSpPr>
        <p:spPr>
          <a:xfrm flipV="1">
            <a:off x="11075862" y="6001812"/>
            <a:ext cx="22538" cy="220622"/>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65" name="Freeform 464">
            <a:extLst>
              <a:ext uri="{FF2B5EF4-FFF2-40B4-BE49-F238E27FC236}">
                <a16:creationId xmlns:a16="http://schemas.microsoft.com/office/drawing/2014/main" id="{A158966D-E940-A24F-A5AA-4BB7AE4E1185}"/>
              </a:ext>
            </a:extLst>
          </p:cNvPr>
          <p:cNvSpPr/>
          <p:nvPr/>
        </p:nvSpPr>
        <p:spPr>
          <a:xfrm>
            <a:off x="11857381" y="4441124"/>
            <a:ext cx="283335" cy="141667"/>
          </a:xfrm>
          <a:custGeom>
            <a:avLst/>
            <a:gdLst>
              <a:gd name="connsiteX0" fmla="*/ 0 w 283335"/>
              <a:gd name="connsiteY0" fmla="*/ 12879 h 141667"/>
              <a:gd name="connsiteX1" fmla="*/ 180304 w 283335"/>
              <a:gd name="connsiteY1" fmla="*/ 141667 h 141667"/>
              <a:gd name="connsiteX2" fmla="*/ 283335 w 283335"/>
              <a:gd name="connsiteY2" fmla="*/ 0 h 141667"/>
              <a:gd name="connsiteX3" fmla="*/ 0 w 283335"/>
              <a:gd name="connsiteY3" fmla="*/ 12879 h 141667"/>
            </a:gdLst>
            <a:ahLst/>
            <a:cxnLst>
              <a:cxn ang="0">
                <a:pos x="connsiteX0" y="connsiteY0"/>
              </a:cxn>
              <a:cxn ang="0">
                <a:pos x="connsiteX1" y="connsiteY1"/>
              </a:cxn>
              <a:cxn ang="0">
                <a:pos x="connsiteX2" y="connsiteY2"/>
              </a:cxn>
              <a:cxn ang="0">
                <a:pos x="connsiteX3" y="connsiteY3"/>
              </a:cxn>
            </a:cxnLst>
            <a:rect l="l" t="t" r="r" b="b"/>
            <a:pathLst>
              <a:path w="283335" h="141667">
                <a:moveTo>
                  <a:pt x="0" y="12879"/>
                </a:moveTo>
                <a:lnTo>
                  <a:pt x="180304" y="141667"/>
                </a:lnTo>
                <a:lnTo>
                  <a:pt x="283335" y="0"/>
                </a:lnTo>
                <a:lnTo>
                  <a:pt x="0" y="12879"/>
                </a:lnTo>
                <a:close/>
              </a:path>
            </a:pathLst>
          </a:cu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6" name="TextBox 465">
            <a:extLst>
              <a:ext uri="{FF2B5EF4-FFF2-40B4-BE49-F238E27FC236}">
                <a16:creationId xmlns:a16="http://schemas.microsoft.com/office/drawing/2014/main" id="{4C1DAF97-D80A-DA74-F955-578F6165DB97}"/>
              </a:ext>
            </a:extLst>
          </p:cNvPr>
          <p:cNvSpPr txBox="1"/>
          <p:nvPr/>
        </p:nvSpPr>
        <p:spPr>
          <a:xfrm>
            <a:off x="10465515" y="5389449"/>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467" name="TextBox 466">
            <a:extLst>
              <a:ext uri="{FF2B5EF4-FFF2-40B4-BE49-F238E27FC236}">
                <a16:creationId xmlns:a16="http://schemas.microsoft.com/office/drawing/2014/main" id="{ADF5D21A-836A-5179-C860-15440CCE3AC7}"/>
              </a:ext>
            </a:extLst>
          </p:cNvPr>
          <p:cNvSpPr txBox="1"/>
          <p:nvPr/>
        </p:nvSpPr>
        <p:spPr>
          <a:xfrm>
            <a:off x="10465514" y="4859357"/>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468" name="TextBox 467">
            <a:extLst>
              <a:ext uri="{FF2B5EF4-FFF2-40B4-BE49-F238E27FC236}">
                <a16:creationId xmlns:a16="http://schemas.microsoft.com/office/drawing/2014/main" id="{D1551597-87F1-C6F3-AC79-1EF03E6CA957}"/>
              </a:ext>
            </a:extLst>
          </p:cNvPr>
          <p:cNvSpPr txBox="1"/>
          <p:nvPr/>
        </p:nvSpPr>
        <p:spPr>
          <a:xfrm>
            <a:off x="10450208" y="4342660"/>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469" name="TextBox 468">
            <a:extLst>
              <a:ext uri="{FF2B5EF4-FFF2-40B4-BE49-F238E27FC236}">
                <a16:creationId xmlns:a16="http://schemas.microsoft.com/office/drawing/2014/main" id="{EBCC99B7-6509-8344-2C1F-8EA9D1AB48BF}"/>
              </a:ext>
            </a:extLst>
          </p:cNvPr>
          <p:cNvSpPr txBox="1"/>
          <p:nvPr/>
        </p:nvSpPr>
        <p:spPr>
          <a:xfrm>
            <a:off x="10498130" y="3799366"/>
            <a:ext cx="734753" cy="292388"/>
          </a:xfrm>
          <a:prstGeom prst="rect">
            <a:avLst/>
          </a:prstGeom>
          <a:noFill/>
        </p:spPr>
        <p:txBody>
          <a:bodyPr wrap="square" lIns="0" tIns="0" rIns="0" rtlCol="0">
            <a:spAutoFit/>
          </a:bodyPr>
          <a:lstStyle/>
          <a:p>
            <a:r>
              <a:rPr lang="en-US" sz="1600" b="1" dirty="0">
                <a:cs typeface="Times New Roman" panose="02020603050405020304" pitchFamily="18" charset="0"/>
              </a:rPr>
              <a:t>Vault 0</a:t>
            </a:r>
          </a:p>
        </p:txBody>
      </p:sp>
      <p:sp>
        <p:nvSpPr>
          <p:cNvPr id="540" name="Rounded Rectangle 539">
            <a:extLst>
              <a:ext uri="{FF2B5EF4-FFF2-40B4-BE49-F238E27FC236}">
                <a16:creationId xmlns:a16="http://schemas.microsoft.com/office/drawing/2014/main" id="{1C44800F-BF20-3146-9CB6-47678C7D95DD}"/>
              </a:ext>
            </a:extLst>
          </p:cNvPr>
          <p:cNvSpPr/>
          <p:nvPr/>
        </p:nvSpPr>
        <p:spPr>
          <a:xfrm>
            <a:off x="0" y="6163808"/>
            <a:ext cx="12192000" cy="694197"/>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lnSpc>
                <a:spcPts val="3500"/>
              </a:lnSpc>
            </a:pPr>
            <a:r>
              <a:rPr lang="en-US" sz="3200" b="1" dirty="0">
                <a:solidFill>
                  <a:schemeClr val="bg1"/>
                </a:solidFill>
              </a:rPr>
              <a:t>Placing computation closer to memory improves performance	</a:t>
            </a:r>
          </a:p>
        </p:txBody>
      </p:sp>
    </p:spTree>
    <p:custDataLst>
      <p:tags r:id="rId1"/>
    </p:custDataLst>
    <p:extLst>
      <p:ext uri="{BB962C8B-B14F-4D97-AF65-F5344CB8AC3E}">
        <p14:creationId xmlns:p14="http://schemas.microsoft.com/office/powerpoint/2010/main" val="37335243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69DEE561-B443-7AD6-16D5-27A2E5A5CE03}"/>
              </a:ext>
            </a:extLst>
          </p:cNvPr>
          <p:cNvSpPr txBox="1"/>
          <p:nvPr/>
        </p:nvSpPr>
        <p:spPr>
          <a:xfrm>
            <a:off x="-15514" y="2127909"/>
            <a:ext cx="3638471" cy="4247317"/>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ourier New" panose="02070309020205020404" pitchFamily="49" charset="0"/>
              </a:rPr>
              <a:t>#pragma </a:t>
            </a:r>
            <a:r>
              <a:rPr lang="en-US" sz="1800" b="0" i="0" u="none" strike="noStrike" dirty="0" err="1">
                <a:solidFill>
                  <a:srgbClr val="000000"/>
                </a:solidFill>
                <a:effectLst/>
                <a:latin typeface="Courier New" panose="02070309020205020404" pitchFamily="49" charset="0"/>
              </a:rPr>
              <a:t>omp</a:t>
            </a:r>
            <a:r>
              <a:rPr lang="en-US" sz="1800" b="0" i="0" u="none" strike="noStrike" dirty="0">
                <a:solidFill>
                  <a:srgbClr val="000000"/>
                </a:solidFill>
                <a:effectLst/>
                <a:latin typeface="Courier New" panose="02070309020205020404" pitchFamily="49" charset="0"/>
              </a:rPr>
              <a:t> parallel for </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for(...)</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p>
          <a:p>
            <a:pPr rtl="0">
              <a:spcBef>
                <a:spcPts val="0"/>
              </a:spcBef>
              <a:spcAft>
                <a:spcPts val="0"/>
              </a:spcAft>
            </a:pPr>
            <a:r>
              <a:rPr lang="en-US" dirty="0">
                <a:solidFill>
                  <a:srgbClr val="000000"/>
                </a:solidFill>
                <a:latin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sum+=x</a:t>
            </a: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for(...)</a:t>
            </a:r>
            <a:endParaRPr lang="en-US" dirty="0"/>
          </a:p>
          <a:p>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a:t>
            </a: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p:txBody>
      </p:sp>
      <p:sp>
        <p:nvSpPr>
          <p:cNvPr id="102" name="Rectangle 101">
            <a:extLst>
              <a:ext uri="{FF2B5EF4-FFF2-40B4-BE49-F238E27FC236}">
                <a16:creationId xmlns:a16="http://schemas.microsoft.com/office/drawing/2014/main" id="{4DDAC56E-838D-22A5-89EF-BC3CEA5C6B58}"/>
              </a:ext>
            </a:extLst>
          </p:cNvPr>
          <p:cNvSpPr/>
          <p:nvPr/>
        </p:nvSpPr>
        <p:spPr>
          <a:xfrm>
            <a:off x="14282" y="3082693"/>
            <a:ext cx="3312108" cy="968078"/>
          </a:xfrm>
          <a:prstGeom prst="rect">
            <a:avLst/>
          </a:prstGeom>
          <a:solidFill>
            <a:srgbClr val="FFC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8BF7ED-D188-00EB-8448-00012F4CF74D}"/>
              </a:ext>
            </a:extLst>
          </p:cNvPr>
          <p:cNvSpPr/>
          <p:nvPr/>
        </p:nvSpPr>
        <p:spPr>
          <a:xfrm>
            <a:off x="-12611" y="4996130"/>
            <a:ext cx="3324466" cy="766559"/>
          </a:xfrm>
          <a:prstGeom prst="rect">
            <a:avLst/>
          </a:prstGeom>
          <a:solidFill>
            <a:srgbClr val="548235">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1A3233C9-C61B-9B3E-F690-3A950D3AF6A2}"/>
              </a:ext>
            </a:extLst>
          </p:cNvPr>
          <p:cNvCxnSpPr>
            <a:cxnSpLocks/>
          </p:cNvCxnSpPr>
          <p:nvPr/>
        </p:nvCxnSpPr>
        <p:spPr>
          <a:xfrm>
            <a:off x="7610759" y="3692118"/>
            <a:ext cx="1400978" cy="2333518"/>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3" name="Rectangle 92">
            <a:extLst>
              <a:ext uri="{FF2B5EF4-FFF2-40B4-BE49-F238E27FC236}">
                <a16:creationId xmlns:a16="http://schemas.microsoft.com/office/drawing/2014/main" id="{25F1F073-1FB2-2F7D-1529-E515E283D2EB}"/>
              </a:ext>
            </a:extLst>
          </p:cNvPr>
          <p:cNvSpPr/>
          <p:nvPr/>
        </p:nvSpPr>
        <p:spPr>
          <a:xfrm>
            <a:off x="9061306" y="2118702"/>
            <a:ext cx="3102462" cy="1853194"/>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CFCFA168-29EA-F801-43D5-EDA130177061}"/>
              </a:ext>
            </a:extLst>
          </p:cNvPr>
          <p:cNvSpPr/>
          <p:nvPr/>
        </p:nvSpPr>
        <p:spPr>
          <a:xfrm>
            <a:off x="9049982" y="4216193"/>
            <a:ext cx="3095470" cy="1846029"/>
          </a:xfrm>
          <a:prstGeom prst="rect">
            <a:avLst/>
          </a:prstGeom>
          <a:solidFill>
            <a:srgbClr val="548235">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6785512" y="296468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4671026" y="478894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5517239" y="369817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4301660"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5177946"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4301660"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S1</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 name="矩形">
            <a:extLst>
              <a:ext uri="{FF2B5EF4-FFF2-40B4-BE49-F238E27FC236}">
                <a16:creationId xmlns:a16="http://schemas.microsoft.com/office/drawing/2014/main" id="{4C2843FE-74BB-1F21-BC44-A710A8973CAC}"/>
              </a:ext>
            </a:extLst>
          </p:cNvPr>
          <p:cNvSpPr/>
          <p:nvPr/>
        </p:nvSpPr>
        <p:spPr>
          <a:xfrm>
            <a:off x="5177946"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4664675" y="274554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4683724" y="348013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4480527" y="294039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5363164" y="293404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4664675" y="292769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4671025" y="294039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6403578" y="25773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1" name="矩形">
            <a:extLst>
              <a:ext uri="{FF2B5EF4-FFF2-40B4-BE49-F238E27FC236}">
                <a16:creationId xmlns:a16="http://schemas.microsoft.com/office/drawing/2014/main" id="{8C457A57-7DFD-30B8-36CD-EDECD3844001}"/>
              </a:ext>
            </a:extLst>
          </p:cNvPr>
          <p:cNvSpPr/>
          <p:nvPr/>
        </p:nvSpPr>
        <p:spPr>
          <a:xfrm>
            <a:off x="7282471" y="25724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6403578" y="33043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直线">
            <a:extLst>
              <a:ext uri="{FF2B5EF4-FFF2-40B4-BE49-F238E27FC236}">
                <a16:creationId xmlns:a16="http://schemas.microsoft.com/office/drawing/2014/main" id="{AB8AA74B-67A2-0856-4C5D-F87F2BE6D531}"/>
              </a:ext>
            </a:extLst>
          </p:cNvPr>
          <p:cNvSpPr/>
          <p:nvPr/>
        </p:nvSpPr>
        <p:spPr>
          <a:xfrm>
            <a:off x="6766593" y="276152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 name="直线">
            <a:extLst>
              <a:ext uri="{FF2B5EF4-FFF2-40B4-BE49-F238E27FC236}">
                <a16:creationId xmlns:a16="http://schemas.microsoft.com/office/drawing/2014/main" id="{61B15420-89EF-EA4F-E3B5-67FB833493F3}"/>
              </a:ext>
            </a:extLst>
          </p:cNvPr>
          <p:cNvSpPr/>
          <p:nvPr/>
        </p:nvSpPr>
        <p:spPr>
          <a:xfrm>
            <a:off x="6785642" y="349610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6582445" y="295636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7465082" y="295001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6766591" y="293315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5560011" y="275624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4295411"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5171697"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4295411"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5171697"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4658425" y="458077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4677475" y="531535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4474278" y="477561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5356914" y="476926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4658425" y="476291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6397327" y="44125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7282052" y="44133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6397327" y="514595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7282052" y="51587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6760341" y="459675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6779392" y="530085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6576195" y="479159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7458831" y="478524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6760341" y="477889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6766692" y="479159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5553760" y="532171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4474177" y="367698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7439583" y="368967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5560011" y="366428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2207021" y="3870195"/>
            <a:ext cx="2948305" cy="313186"/>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3822054" y="275913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3822054" y="532834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stCxn id="42" idx="2"/>
            <a:endCxn id="54" idx="1"/>
          </p:cNvCxnSpPr>
          <p:nvPr/>
        </p:nvCxnSpPr>
        <p:spPr>
          <a:xfrm rot="5400000" flipH="1">
            <a:off x="5559321" y="3622795"/>
            <a:ext cx="28732" cy="3785025"/>
          </a:xfrm>
          <a:prstGeom prst="bentConnector3">
            <a:avLst>
              <a:gd name="adj1" fmla="val -795629"/>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7275651" y="33054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a:stCxn id="21" idx="0"/>
            <a:endCxn id="54" idx="3"/>
          </p:cNvCxnSpPr>
          <p:nvPr/>
        </p:nvCxnSpPr>
        <p:spPr>
          <a:xfrm rot="16200000" flipV="1">
            <a:off x="5564009" y="669801"/>
            <a:ext cx="19774" cy="3785444"/>
          </a:xfrm>
          <a:prstGeom prst="bentConnector3">
            <a:avLst>
              <a:gd name="adj1" fmla="val 1156064"/>
            </a:avLst>
          </a:prstGeom>
          <a:noFill/>
          <a:ln w="19050" cap="flat" cmpd="sng">
            <a:solidFill>
              <a:srgbClr val="000000"/>
            </a:solidFill>
            <a:prstDash val="solid"/>
            <a:miter/>
            <a:headEnd type="triangle" w="med" len="med"/>
            <a:tailEnd type="triangle" w="med" len="med"/>
          </a:ln>
        </p:spPr>
      </p:cxnSp>
      <p:sp>
        <p:nvSpPr>
          <p:cNvPr id="64" name="Rectangle 63">
            <a:extLst>
              <a:ext uri="{FF2B5EF4-FFF2-40B4-BE49-F238E27FC236}">
                <a16:creationId xmlns:a16="http://schemas.microsoft.com/office/drawing/2014/main" id="{DD30962B-9E19-69E5-24F0-AD6D10BDA2EA}"/>
              </a:ext>
            </a:extLst>
          </p:cNvPr>
          <p:cNvSpPr/>
          <p:nvPr/>
        </p:nvSpPr>
        <p:spPr>
          <a:xfrm>
            <a:off x="0" y="2408950"/>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E07164-DD4F-A209-4CE3-C45BB0F6F20B}"/>
              </a:ext>
            </a:extLst>
          </p:cNvPr>
          <p:cNvSpPr/>
          <p:nvPr/>
        </p:nvSpPr>
        <p:spPr>
          <a:xfrm>
            <a:off x="10844579" y="2452310"/>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36E3A24-A8BA-FCD5-C892-42ABDD1CD063}"/>
              </a:ext>
            </a:extLst>
          </p:cNvPr>
          <p:cNvSpPr/>
          <p:nvPr/>
        </p:nvSpPr>
        <p:spPr>
          <a:xfrm>
            <a:off x="9187532" y="2154608"/>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2FF2C9-EB3F-81FE-B369-898166C6A388}"/>
              </a:ext>
            </a:extLst>
          </p:cNvPr>
          <p:cNvSpPr/>
          <p:nvPr/>
        </p:nvSpPr>
        <p:spPr>
          <a:xfrm>
            <a:off x="9187532" y="2435979"/>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2007D99-8EEF-D44D-85AD-61DCD44C365B}"/>
              </a:ext>
            </a:extLst>
          </p:cNvPr>
          <p:cNvSpPr txBox="1"/>
          <p:nvPr/>
        </p:nvSpPr>
        <p:spPr>
          <a:xfrm>
            <a:off x="9356838" y="2110628"/>
            <a:ext cx="968328"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9" name="Straight Arrow Connector 58">
            <a:extLst>
              <a:ext uri="{FF2B5EF4-FFF2-40B4-BE49-F238E27FC236}">
                <a16:creationId xmlns:a16="http://schemas.microsoft.com/office/drawing/2014/main" id="{C98D5873-17FB-D3F7-E14A-B1B2271CF104}"/>
              </a:ext>
            </a:extLst>
          </p:cNvPr>
          <p:cNvCxnSpPr>
            <a:cxnSpLocks/>
          </p:cNvCxnSpPr>
          <p:nvPr/>
        </p:nvCxnSpPr>
        <p:spPr>
          <a:xfrm>
            <a:off x="9780675" y="2850814"/>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F21985C6-5814-BA93-C05F-7C550BB6EC80}"/>
              </a:ext>
            </a:extLst>
          </p:cNvPr>
          <p:cNvSpPr/>
          <p:nvPr/>
        </p:nvSpPr>
        <p:spPr>
          <a:xfrm>
            <a:off x="9187532" y="312051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6E5EC8C-1370-47E2-3FE8-8037A28A4B76}"/>
              </a:ext>
            </a:extLst>
          </p:cNvPr>
          <p:cNvSpPr txBox="1"/>
          <p:nvPr/>
        </p:nvSpPr>
        <p:spPr>
          <a:xfrm>
            <a:off x="9443720" y="345773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66" name="Rounded Rectangle 65">
            <a:extLst>
              <a:ext uri="{FF2B5EF4-FFF2-40B4-BE49-F238E27FC236}">
                <a16:creationId xmlns:a16="http://schemas.microsoft.com/office/drawing/2014/main" id="{BB352736-601F-6CB0-BB45-587B2CFB7A23}"/>
              </a:ext>
            </a:extLst>
          </p:cNvPr>
          <p:cNvSpPr/>
          <p:nvPr/>
        </p:nvSpPr>
        <p:spPr>
          <a:xfrm>
            <a:off x="9302692" y="3422486"/>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91C78003-D8CC-D4AE-52B0-6FE53CED6876}"/>
              </a:ext>
            </a:extLst>
          </p:cNvPr>
          <p:cNvSpPr txBox="1"/>
          <p:nvPr/>
        </p:nvSpPr>
        <p:spPr>
          <a:xfrm>
            <a:off x="9249175" y="2497575"/>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68" name="TextBox 67">
            <a:extLst>
              <a:ext uri="{FF2B5EF4-FFF2-40B4-BE49-F238E27FC236}">
                <a16:creationId xmlns:a16="http://schemas.microsoft.com/office/drawing/2014/main" id="{8CAAB3A2-AB8F-4E54-2EDB-5936C870334B}"/>
              </a:ext>
            </a:extLst>
          </p:cNvPr>
          <p:cNvSpPr txBox="1"/>
          <p:nvPr/>
        </p:nvSpPr>
        <p:spPr>
          <a:xfrm>
            <a:off x="9264569" y="3124660"/>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69" name="TextBox 68">
            <a:extLst>
              <a:ext uri="{FF2B5EF4-FFF2-40B4-BE49-F238E27FC236}">
                <a16:creationId xmlns:a16="http://schemas.microsoft.com/office/drawing/2014/main" id="{0D26CB83-E390-4004-4FAA-BCC72CDE4087}"/>
              </a:ext>
            </a:extLst>
          </p:cNvPr>
          <p:cNvSpPr txBox="1"/>
          <p:nvPr/>
        </p:nvSpPr>
        <p:spPr>
          <a:xfrm>
            <a:off x="10458924" y="2705845"/>
            <a:ext cx="280896"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70" name="Rectangle 69">
            <a:extLst>
              <a:ext uri="{FF2B5EF4-FFF2-40B4-BE49-F238E27FC236}">
                <a16:creationId xmlns:a16="http://schemas.microsoft.com/office/drawing/2014/main" id="{5C352B84-CD35-2223-9A3E-1A34299C0E84}"/>
              </a:ext>
            </a:extLst>
          </p:cNvPr>
          <p:cNvSpPr/>
          <p:nvPr/>
        </p:nvSpPr>
        <p:spPr>
          <a:xfrm>
            <a:off x="10838462" y="2153357"/>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ACA38A0-E709-2BE3-64AB-AC5641105961}"/>
              </a:ext>
            </a:extLst>
          </p:cNvPr>
          <p:cNvSpPr txBox="1"/>
          <p:nvPr/>
        </p:nvSpPr>
        <p:spPr>
          <a:xfrm>
            <a:off x="10924844" y="2118032"/>
            <a:ext cx="1248071" cy="369332"/>
          </a:xfrm>
          <a:prstGeom prst="rect">
            <a:avLst/>
          </a:prstGeom>
          <a:noFill/>
        </p:spPr>
        <p:txBody>
          <a:bodyPr wrap="square" rtlCol="0">
            <a:spAutoFit/>
          </a:bodyPr>
          <a:lstStyle/>
          <a:p>
            <a:r>
              <a:rPr lang="en-US" b="1" dirty="0">
                <a:cs typeface="Times New Roman" panose="02020603050405020304" pitchFamily="18" charset="0"/>
              </a:rPr>
              <a:t>Vault 29</a:t>
            </a:r>
          </a:p>
        </p:txBody>
      </p:sp>
      <p:cxnSp>
        <p:nvCxnSpPr>
          <p:cNvPr id="72" name="Straight Arrow Connector 71">
            <a:extLst>
              <a:ext uri="{FF2B5EF4-FFF2-40B4-BE49-F238E27FC236}">
                <a16:creationId xmlns:a16="http://schemas.microsoft.com/office/drawing/2014/main" id="{9887AD6F-7F64-0996-7741-C4124238C43F}"/>
              </a:ext>
            </a:extLst>
          </p:cNvPr>
          <p:cNvCxnSpPr>
            <a:cxnSpLocks/>
          </p:cNvCxnSpPr>
          <p:nvPr/>
        </p:nvCxnSpPr>
        <p:spPr>
          <a:xfrm>
            <a:off x="11431605" y="2849563"/>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1294C6CC-2BFA-C109-4B61-55A1D0D101CF}"/>
              </a:ext>
            </a:extLst>
          </p:cNvPr>
          <p:cNvSpPr/>
          <p:nvPr/>
        </p:nvSpPr>
        <p:spPr>
          <a:xfrm>
            <a:off x="10838462" y="311926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E0458FE2-E8C9-0281-C88B-DA1521C18423}"/>
              </a:ext>
            </a:extLst>
          </p:cNvPr>
          <p:cNvSpPr txBox="1"/>
          <p:nvPr/>
        </p:nvSpPr>
        <p:spPr>
          <a:xfrm>
            <a:off x="11067202" y="3468313"/>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29</a:t>
            </a:r>
          </a:p>
        </p:txBody>
      </p:sp>
      <p:sp>
        <p:nvSpPr>
          <p:cNvPr id="75" name="Rounded Rectangle 74">
            <a:extLst>
              <a:ext uri="{FF2B5EF4-FFF2-40B4-BE49-F238E27FC236}">
                <a16:creationId xmlns:a16="http://schemas.microsoft.com/office/drawing/2014/main" id="{C877644B-F90A-D337-E1CB-C851975BBAE9}"/>
              </a:ext>
            </a:extLst>
          </p:cNvPr>
          <p:cNvSpPr/>
          <p:nvPr/>
        </p:nvSpPr>
        <p:spPr>
          <a:xfrm>
            <a:off x="10953622" y="342123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089A6C11-8026-8EF1-8AE1-EAE8B55B7304}"/>
              </a:ext>
            </a:extLst>
          </p:cNvPr>
          <p:cNvSpPr txBox="1"/>
          <p:nvPr/>
        </p:nvSpPr>
        <p:spPr>
          <a:xfrm>
            <a:off x="10897380" y="2505836"/>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77" name="TextBox 76">
            <a:extLst>
              <a:ext uri="{FF2B5EF4-FFF2-40B4-BE49-F238E27FC236}">
                <a16:creationId xmlns:a16="http://schemas.microsoft.com/office/drawing/2014/main" id="{9F1F2F1F-F532-E0B1-07F9-7C3AFBA0934E}"/>
              </a:ext>
            </a:extLst>
          </p:cNvPr>
          <p:cNvSpPr txBox="1"/>
          <p:nvPr/>
        </p:nvSpPr>
        <p:spPr>
          <a:xfrm>
            <a:off x="10914076" y="3133194"/>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cxnSp>
        <p:nvCxnSpPr>
          <p:cNvPr id="84" name="Straight Connector 83">
            <a:extLst>
              <a:ext uri="{FF2B5EF4-FFF2-40B4-BE49-F238E27FC236}">
                <a16:creationId xmlns:a16="http://schemas.microsoft.com/office/drawing/2014/main" id="{D18CE8E5-BB7E-94F0-473C-5CB43845FFCA}"/>
              </a:ext>
            </a:extLst>
          </p:cNvPr>
          <p:cNvCxnSpPr>
            <a:cxnSpLocks/>
          </p:cNvCxnSpPr>
          <p:nvPr/>
        </p:nvCxnSpPr>
        <p:spPr>
          <a:xfrm flipV="1">
            <a:off x="7623730" y="2135282"/>
            <a:ext cx="1371344" cy="1176676"/>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E1A6762B-5130-9FE1-CA41-3C72DCBF4D31}"/>
              </a:ext>
            </a:extLst>
          </p:cNvPr>
          <p:cNvSpPr/>
          <p:nvPr/>
        </p:nvSpPr>
        <p:spPr>
          <a:xfrm>
            <a:off x="5393775" y="429033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5845873-8647-F69D-3231-8974DE6694F1}"/>
              </a:ext>
            </a:extLst>
          </p:cNvPr>
          <p:cNvSpPr/>
          <p:nvPr/>
        </p:nvSpPr>
        <p:spPr>
          <a:xfrm>
            <a:off x="7502683" y="3182285"/>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D67851D-D6DD-E72D-21BA-8336CCDAA626}"/>
              </a:ext>
            </a:extLst>
          </p:cNvPr>
          <p:cNvSpPr/>
          <p:nvPr/>
        </p:nvSpPr>
        <p:spPr>
          <a:xfrm>
            <a:off x="4513866" y="429572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011724E-0E18-79EF-5D68-002B5D2C94C5}"/>
              </a:ext>
            </a:extLst>
          </p:cNvPr>
          <p:cNvSpPr/>
          <p:nvPr/>
        </p:nvSpPr>
        <p:spPr>
          <a:xfrm>
            <a:off x="6618335" y="4293643"/>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613ED61-F53C-75C5-3E31-A9B7702FFC85}"/>
              </a:ext>
            </a:extLst>
          </p:cNvPr>
          <p:cNvSpPr/>
          <p:nvPr/>
        </p:nvSpPr>
        <p:spPr>
          <a:xfrm>
            <a:off x="4513124" y="506300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03C9CF9-DC52-804B-0AD2-A6F3C227C68F}"/>
              </a:ext>
            </a:extLst>
          </p:cNvPr>
          <p:cNvSpPr/>
          <p:nvPr/>
        </p:nvSpPr>
        <p:spPr>
          <a:xfrm>
            <a:off x="7510243" y="509384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50E9E23-8BC2-84AC-CDA0-3490DA7A3012}"/>
              </a:ext>
            </a:extLst>
          </p:cNvPr>
          <p:cNvSpPr/>
          <p:nvPr/>
        </p:nvSpPr>
        <p:spPr>
          <a:xfrm>
            <a:off x="4513123" y="247785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044EEED-201D-9E4B-608A-6F04D2EC9D3F}"/>
              </a:ext>
            </a:extLst>
          </p:cNvPr>
          <p:cNvSpPr/>
          <p:nvPr/>
        </p:nvSpPr>
        <p:spPr>
          <a:xfrm>
            <a:off x="6646051" y="322618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BE21035-F27C-24BB-8A92-7004C91B6281}"/>
              </a:ext>
            </a:extLst>
          </p:cNvPr>
          <p:cNvSpPr/>
          <p:nvPr/>
        </p:nvSpPr>
        <p:spPr>
          <a:xfrm>
            <a:off x="7515942" y="430804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8A6EF96E-8018-D4C9-CCA5-FFEC1EFD4CEC}"/>
              </a:ext>
            </a:extLst>
          </p:cNvPr>
          <p:cNvSpPr/>
          <p:nvPr/>
        </p:nvSpPr>
        <p:spPr>
          <a:xfrm>
            <a:off x="7439583" y="246347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5DB44A-A41C-B6EE-6F23-0A442B3EF7CA}"/>
              </a:ext>
            </a:extLst>
          </p:cNvPr>
          <p:cNvSpPr/>
          <p:nvPr/>
        </p:nvSpPr>
        <p:spPr>
          <a:xfrm>
            <a:off x="5391777" y="507259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DC25A7B-54A4-F198-5B2A-28209CF2419A}"/>
              </a:ext>
            </a:extLst>
          </p:cNvPr>
          <p:cNvSpPr/>
          <p:nvPr/>
        </p:nvSpPr>
        <p:spPr>
          <a:xfrm>
            <a:off x="4478415" y="321393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3DEC342-5A44-05C9-9E73-18402695AF00}"/>
              </a:ext>
            </a:extLst>
          </p:cNvPr>
          <p:cNvSpPr/>
          <p:nvPr/>
        </p:nvSpPr>
        <p:spPr>
          <a:xfrm>
            <a:off x="6576291" y="506814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80A8317-5F6B-8D66-511F-FD30326BC398}"/>
              </a:ext>
            </a:extLst>
          </p:cNvPr>
          <p:cNvSpPr/>
          <p:nvPr/>
        </p:nvSpPr>
        <p:spPr>
          <a:xfrm>
            <a:off x="6623888" y="2482057"/>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2DA7AD7-9A3D-701D-1E84-88BE1DEE454F}"/>
              </a:ext>
            </a:extLst>
          </p:cNvPr>
          <p:cNvSpPr/>
          <p:nvPr/>
        </p:nvSpPr>
        <p:spPr>
          <a:xfrm>
            <a:off x="5407245" y="321115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33FE5A8-B4C9-DC14-8951-1CC7DDB39738}"/>
              </a:ext>
            </a:extLst>
          </p:cNvPr>
          <p:cNvSpPr/>
          <p:nvPr/>
        </p:nvSpPr>
        <p:spPr>
          <a:xfrm>
            <a:off x="5393775" y="247542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DA5B2C40-4491-79D6-FFC4-26BCA5B32263}"/>
              </a:ext>
            </a:extLst>
          </p:cNvPr>
          <p:cNvSpPr/>
          <p:nvPr/>
        </p:nvSpPr>
        <p:spPr>
          <a:xfrm>
            <a:off x="10790306" y="3378733"/>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5C8B284A-3AD7-133B-AB3F-670E4F0E1019}"/>
              </a:ext>
            </a:extLst>
          </p:cNvPr>
          <p:cNvSpPr/>
          <p:nvPr/>
        </p:nvSpPr>
        <p:spPr>
          <a:xfrm>
            <a:off x="10844579" y="4586033"/>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D5A9CF4-F6D9-0834-36B8-9728CF1284E6}"/>
              </a:ext>
            </a:extLst>
          </p:cNvPr>
          <p:cNvSpPr/>
          <p:nvPr/>
        </p:nvSpPr>
        <p:spPr>
          <a:xfrm>
            <a:off x="9187532" y="425175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CFF5982-97CD-B610-0DE5-A5CFEA041440}"/>
              </a:ext>
            </a:extLst>
          </p:cNvPr>
          <p:cNvSpPr/>
          <p:nvPr/>
        </p:nvSpPr>
        <p:spPr>
          <a:xfrm>
            <a:off x="9187532" y="4533126"/>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5EB6D5D2-22A8-E252-B574-80188C041080}"/>
              </a:ext>
            </a:extLst>
          </p:cNvPr>
          <p:cNvSpPr txBox="1"/>
          <p:nvPr/>
        </p:nvSpPr>
        <p:spPr>
          <a:xfrm>
            <a:off x="9278781" y="4207775"/>
            <a:ext cx="1118924" cy="369332"/>
          </a:xfrm>
          <a:prstGeom prst="rect">
            <a:avLst/>
          </a:prstGeom>
          <a:noFill/>
        </p:spPr>
        <p:txBody>
          <a:bodyPr wrap="square" rtlCol="0">
            <a:spAutoFit/>
          </a:bodyPr>
          <a:lstStyle/>
          <a:p>
            <a:r>
              <a:rPr lang="en-US" b="1" dirty="0">
                <a:cs typeface="Times New Roman" panose="02020603050405020304" pitchFamily="18" charset="0"/>
              </a:rPr>
              <a:t>Vault 30</a:t>
            </a:r>
          </a:p>
        </p:txBody>
      </p:sp>
      <p:cxnSp>
        <p:nvCxnSpPr>
          <p:cNvPr id="168" name="Straight Arrow Connector 167">
            <a:extLst>
              <a:ext uri="{FF2B5EF4-FFF2-40B4-BE49-F238E27FC236}">
                <a16:creationId xmlns:a16="http://schemas.microsoft.com/office/drawing/2014/main" id="{A100A78E-A326-C40D-9646-09F65197CB51}"/>
              </a:ext>
            </a:extLst>
          </p:cNvPr>
          <p:cNvCxnSpPr>
            <a:cxnSpLocks/>
          </p:cNvCxnSpPr>
          <p:nvPr/>
        </p:nvCxnSpPr>
        <p:spPr>
          <a:xfrm>
            <a:off x="9730036" y="4947472"/>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69" name="Rectangle 168">
            <a:extLst>
              <a:ext uri="{FF2B5EF4-FFF2-40B4-BE49-F238E27FC236}">
                <a16:creationId xmlns:a16="http://schemas.microsoft.com/office/drawing/2014/main" id="{FBD09B62-5775-A182-EEF6-67B795632BAB}"/>
              </a:ext>
            </a:extLst>
          </p:cNvPr>
          <p:cNvSpPr/>
          <p:nvPr/>
        </p:nvSpPr>
        <p:spPr>
          <a:xfrm>
            <a:off x="9170836" y="522211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0687E76F-CE6F-CA8F-F138-DFFAC33DDA07}"/>
              </a:ext>
            </a:extLst>
          </p:cNvPr>
          <p:cNvSpPr txBox="1"/>
          <p:nvPr/>
        </p:nvSpPr>
        <p:spPr>
          <a:xfrm>
            <a:off x="9427024" y="5559329"/>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30</a:t>
            </a:r>
          </a:p>
        </p:txBody>
      </p:sp>
      <p:sp>
        <p:nvSpPr>
          <p:cNvPr id="171" name="Rounded Rectangle 170">
            <a:extLst>
              <a:ext uri="{FF2B5EF4-FFF2-40B4-BE49-F238E27FC236}">
                <a16:creationId xmlns:a16="http://schemas.microsoft.com/office/drawing/2014/main" id="{11E730A6-CA73-FFED-9B52-02DC534B76D4}"/>
              </a:ext>
            </a:extLst>
          </p:cNvPr>
          <p:cNvSpPr/>
          <p:nvPr/>
        </p:nvSpPr>
        <p:spPr>
          <a:xfrm>
            <a:off x="9307596" y="552408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E08F9227-6655-2ADD-A851-8C666BC862A8}"/>
              </a:ext>
            </a:extLst>
          </p:cNvPr>
          <p:cNvSpPr txBox="1"/>
          <p:nvPr/>
        </p:nvSpPr>
        <p:spPr>
          <a:xfrm>
            <a:off x="9249175" y="459472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73" name="TextBox 172">
            <a:extLst>
              <a:ext uri="{FF2B5EF4-FFF2-40B4-BE49-F238E27FC236}">
                <a16:creationId xmlns:a16="http://schemas.microsoft.com/office/drawing/2014/main" id="{CFB49E88-27D8-60A1-5FA5-3368A1C6D827}"/>
              </a:ext>
            </a:extLst>
          </p:cNvPr>
          <p:cNvSpPr txBox="1"/>
          <p:nvPr/>
        </p:nvSpPr>
        <p:spPr>
          <a:xfrm>
            <a:off x="9247873" y="5226259"/>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5" name="Rectangle 174">
            <a:extLst>
              <a:ext uri="{FF2B5EF4-FFF2-40B4-BE49-F238E27FC236}">
                <a16:creationId xmlns:a16="http://schemas.microsoft.com/office/drawing/2014/main" id="{E2CD030F-E570-A28E-15A1-CA78F04BC6ED}"/>
              </a:ext>
            </a:extLst>
          </p:cNvPr>
          <p:cNvSpPr/>
          <p:nvPr/>
        </p:nvSpPr>
        <p:spPr>
          <a:xfrm>
            <a:off x="10838462" y="4287080"/>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6A9DC7DC-E796-BFFE-372A-1B71236E3D7D}"/>
              </a:ext>
            </a:extLst>
          </p:cNvPr>
          <p:cNvSpPr txBox="1"/>
          <p:nvPr/>
        </p:nvSpPr>
        <p:spPr>
          <a:xfrm>
            <a:off x="10924844" y="4251755"/>
            <a:ext cx="1248071"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177" name="Straight Arrow Connector 176">
            <a:extLst>
              <a:ext uri="{FF2B5EF4-FFF2-40B4-BE49-F238E27FC236}">
                <a16:creationId xmlns:a16="http://schemas.microsoft.com/office/drawing/2014/main" id="{8946C47D-F973-F171-FF29-657ADD4276F5}"/>
              </a:ext>
            </a:extLst>
          </p:cNvPr>
          <p:cNvCxnSpPr>
            <a:cxnSpLocks/>
          </p:cNvCxnSpPr>
          <p:nvPr/>
        </p:nvCxnSpPr>
        <p:spPr>
          <a:xfrm>
            <a:off x="11380966" y="4982797"/>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8" name="Rectangle 177">
            <a:extLst>
              <a:ext uri="{FF2B5EF4-FFF2-40B4-BE49-F238E27FC236}">
                <a16:creationId xmlns:a16="http://schemas.microsoft.com/office/drawing/2014/main" id="{270FE841-B4ED-6482-B190-2F8B9CB8D153}"/>
              </a:ext>
            </a:extLst>
          </p:cNvPr>
          <p:cNvSpPr/>
          <p:nvPr/>
        </p:nvSpPr>
        <p:spPr>
          <a:xfrm>
            <a:off x="10821766" y="5243039"/>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8449977D-2789-1AB6-E213-B691FA9BC8F8}"/>
              </a:ext>
            </a:extLst>
          </p:cNvPr>
          <p:cNvSpPr txBox="1"/>
          <p:nvPr/>
        </p:nvSpPr>
        <p:spPr>
          <a:xfrm>
            <a:off x="11050506" y="558308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180" name="Rounded Rectangle 179">
            <a:extLst>
              <a:ext uri="{FF2B5EF4-FFF2-40B4-BE49-F238E27FC236}">
                <a16:creationId xmlns:a16="http://schemas.microsoft.com/office/drawing/2014/main" id="{4F8907A3-918F-01D1-F829-4927DBA85EEF}"/>
              </a:ext>
            </a:extLst>
          </p:cNvPr>
          <p:cNvSpPr/>
          <p:nvPr/>
        </p:nvSpPr>
        <p:spPr>
          <a:xfrm>
            <a:off x="10936926" y="5559410"/>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3ADA6EB4-6F90-7388-FCB8-313FB0E630BE}"/>
              </a:ext>
            </a:extLst>
          </p:cNvPr>
          <p:cNvSpPr txBox="1"/>
          <p:nvPr/>
        </p:nvSpPr>
        <p:spPr>
          <a:xfrm>
            <a:off x="10924844" y="462980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82" name="TextBox 181">
            <a:extLst>
              <a:ext uri="{FF2B5EF4-FFF2-40B4-BE49-F238E27FC236}">
                <a16:creationId xmlns:a16="http://schemas.microsoft.com/office/drawing/2014/main" id="{160C58A2-44A2-DE5D-98BB-9C3CAA0BE102}"/>
              </a:ext>
            </a:extLst>
          </p:cNvPr>
          <p:cNvSpPr txBox="1"/>
          <p:nvPr/>
        </p:nvSpPr>
        <p:spPr>
          <a:xfrm>
            <a:off x="10897380" y="5258473"/>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91" name="Rectangle 190">
            <a:extLst>
              <a:ext uri="{FF2B5EF4-FFF2-40B4-BE49-F238E27FC236}">
                <a16:creationId xmlns:a16="http://schemas.microsoft.com/office/drawing/2014/main" id="{22FDF270-1FEF-996C-55ED-65331DAB6D9C}"/>
              </a:ext>
            </a:extLst>
          </p:cNvPr>
          <p:cNvSpPr/>
          <p:nvPr/>
        </p:nvSpPr>
        <p:spPr>
          <a:xfrm>
            <a:off x="9049981" y="2121961"/>
            <a:ext cx="3103911" cy="3940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87D413B2-92E0-D993-5665-E6F87BE1E1F0}"/>
              </a:ext>
            </a:extLst>
          </p:cNvPr>
          <p:cNvSpPr/>
          <p:nvPr/>
        </p:nvSpPr>
        <p:spPr>
          <a:xfrm>
            <a:off x="9140544" y="3398396"/>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3862BC9D-0EEF-D2E6-86B9-68FBC836CC2E}"/>
              </a:ext>
            </a:extLst>
          </p:cNvPr>
          <p:cNvSpPr txBox="1"/>
          <p:nvPr/>
        </p:nvSpPr>
        <p:spPr>
          <a:xfrm>
            <a:off x="9973143" y="1833224"/>
            <a:ext cx="1533354" cy="369332"/>
          </a:xfrm>
          <a:prstGeom prst="rect">
            <a:avLst/>
          </a:prstGeom>
          <a:noFill/>
        </p:spPr>
        <p:txBody>
          <a:bodyPr wrap="square" rtlCol="0">
            <a:spAutoFit/>
          </a:bodyPr>
          <a:lstStyle/>
          <a:p>
            <a:r>
              <a:rPr lang="en-US" b="1" dirty="0">
                <a:cs typeface="Times New Roman" panose="02020603050405020304" pitchFamily="18" charset="0"/>
              </a:rPr>
              <a:t>Main Cores</a:t>
            </a:r>
          </a:p>
        </p:txBody>
      </p:sp>
      <p:sp>
        <p:nvSpPr>
          <p:cNvPr id="86" name="TextBox 85">
            <a:extLst>
              <a:ext uri="{FF2B5EF4-FFF2-40B4-BE49-F238E27FC236}">
                <a16:creationId xmlns:a16="http://schemas.microsoft.com/office/drawing/2014/main" id="{4B3A3E6B-A3F6-6EED-A662-BBFB9EDB03AB}"/>
              </a:ext>
            </a:extLst>
          </p:cNvPr>
          <p:cNvSpPr txBox="1"/>
          <p:nvPr/>
        </p:nvSpPr>
        <p:spPr>
          <a:xfrm>
            <a:off x="9550235" y="3927202"/>
            <a:ext cx="2727682" cy="369332"/>
          </a:xfrm>
          <a:prstGeom prst="rect">
            <a:avLst/>
          </a:prstGeom>
          <a:noFill/>
        </p:spPr>
        <p:txBody>
          <a:bodyPr wrap="square" rtlCol="0">
            <a:spAutoFit/>
          </a:bodyPr>
          <a:lstStyle/>
          <a:p>
            <a:r>
              <a:rPr lang="en-US" b="1" dirty="0">
                <a:cs typeface="Times New Roman" panose="02020603050405020304" pitchFamily="18" charset="0"/>
              </a:rPr>
              <a:t>Pre-Translation Cores</a:t>
            </a:r>
          </a:p>
        </p:txBody>
      </p:sp>
      <p:sp>
        <p:nvSpPr>
          <p:cNvPr id="83" name="Rectangle 82">
            <a:extLst>
              <a:ext uri="{FF2B5EF4-FFF2-40B4-BE49-F238E27FC236}">
                <a16:creationId xmlns:a16="http://schemas.microsoft.com/office/drawing/2014/main" id="{5E20AE98-7336-5368-E5B4-2CA454B3A515}"/>
              </a:ext>
            </a:extLst>
          </p:cNvPr>
          <p:cNvSpPr/>
          <p:nvPr/>
        </p:nvSpPr>
        <p:spPr>
          <a:xfrm>
            <a:off x="-16978" y="4301227"/>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4D16277-0642-89BD-A7F3-A8FA652FF37F}"/>
              </a:ext>
            </a:extLst>
          </p:cNvPr>
          <p:cNvSpPr/>
          <p:nvPr/>
        </p:nvSpPr>
        <p:spPr>
          <a:xfrm>
            <a:off x="0" y="1204602"/>
            <a:ext cx="2057400" cy="400239"/>
          </a:xfrm>
          <a:prstGeom prst="rect">
            <a:avLst/>
          </a:prstGeom>
          <a:solidFill>
            <a:srgbClr val="C00000">
              <a:alpha val="3215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Step 1</a:t>
            </a:r>
          </a:p>
        </p:txBody>
      </p:sp>
      <p:cxnSp>
        <p:nvCxnSpPr>
          <p:cNvPr id="82" name="Straight Arrow Connector 81">
            <a:extLst>
              <a:ext uri="{FF2B5EF4-FFF2-40B4-BE49-F238E27FC236}">
                <a16:creationId xmlns:a16="http://schemas.microsoft.com/office/drawing/2014/main" id="{65FE300A-CBF9-B4E9-1C3E-82115EFA3DB5}"/>
              </a:ext>
            </a:extLst>
          </p:cNvPr>
          <p:cNvCxnSpPr>
            <a:cxnSpLocks/>
          </p:cNvCxnSpPr>
          <p:nvPr/>
        </p:nvCxnSpPr>
        <p:spPr>
          <a:xfrm>
            <a:off x="0" y="1693937"/>
            <a:ext cx="4513123" cy="0"/>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B1AAC276-AF02-CE22-874B-057A4C883161}"/>
              </a:ext>
            </a:extLst>
          </p:cNvPr>
          <p:cNvSpPr txBox="1"/>
          <p:nvPr/>
        </p:nvSpPr>
        <p:spPr>
          <a:xfrm>
            <a:off x="4566391" y="1419131"/>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108" name="TextBox 107">
            <a:extLst>
              <a:ext uri="{FF2B5EF4-FFF2-40B4-BE49-F238E27FC236}">
                <a16:creationId xmlns:a16="http://schemas.microsoft.com/office/drawing/2014/main" id="{62AF3AAC-2756-F1E7-4BDD-5078B0C77301}"/>
              </a:ext>
            </a:extLst>
          </p:cNvPr>
          <p:cNvSpPr txBox="1"/>
          <p:nvPr/>
        </p:nvSpPr>
        <p:spPr>
          <a:xfrm>
            <a:off x="4606036" y="6466248"/>
            <a:ext cx="2582919" cy="369332"/>
          </a:xfrm>
          <a:prstGeom prst="rect">
            <a:avLst/>
          </a:prstGeom>
          <a:noFill/>
        </p:spPr>
        <p:txBody>
          <a:bodyPr wrap="square" rtlCol="0">
            <a:spAutoFit/>
          </a:bodyPr>
          <a:lstStyle/>
          <a:p>
            <a:r>
              <a:rPr lang="en-US" b="1" dirty="0"/>
              <a:t>Pre-Translation Buffer</a:t>
            </a:r>
          </a:p>
        </p:txBody>
      </p:sp>
      <p:sp>
        <p:nvSpPr>
          <p:cNvPr id="5" name="Rectangle 4">
            <a:extLst>
              <a:ext uri="{FF2B5EF4-FFF2-40B4-BE49-F238E27FC236}">
                <a16:creationId xmlns:a16="http://schemas.microsoft.com/office/drawing/2014/main" id="{433FB7F2-A534-CC8F-AED8-270B47BCD9FE}"/>
              </a:ext>
            </a:extLst>
          </p:cNvPr>
          <p:cNvSpPr/>
          <p:nvPr/>
        </p:nvSpPr>
        <p:spPr>
          <a:xfrm>
            <a:off x="2109789" y="1199835"/>
            <a:ext cx="2057400" cy="400239"/>
          </a:xfrm>
          <a:prstGeom prst="rect">
            <a:avLst/>
          </a:prstGeom>
          <a:solidFill>
            <a:srgbClr val="C00000">
              <a:alpha val="3215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Step 2</a:t>
            </a:r>
          </a:p>
        </p:txBody>
      </p:sp>
      <p:sp>
        <p:nvSpPr>
          <p:cNvPr id="88" name="TextBox 87">
            <a:extLst>
              <a:ext uri="{FF2B5EF4-FFF2-40B4-BE49-F238E27FC236}">
                <a16:creationId xmlns:a16="http://schemas.microsoft.com/office/drawing/2014/main" id="{3B2A45C2-E504-9694-B0C1-08A02760FA32}"/>
              </a:ext>
            </a:extLst>
          </p:cNvPr>
          <p:cNvSpPr txBox="1"/>
          <p:nvPr/>
        </p:nvSpPr>
        <p:spPr>
          <a:xfrm>
            <a:off x="551546" y="2801778"/>
            <a:ext cx="2209175" cy="369332"/>
          </a:xfrm>
          <a:prstGeom prst="rect">
            <a:avLst/>
          </a:prstGeom>
          <a:noFill/>
        </p:spPr>
        <p:txBody>
          <a:bodyPr wrap="square" rtlCol="0">
            <a:spAutoFit/>
          </a:bodyPr>
          <a:lstStyle/>
          <a:p>
            <a:pPr algn="ctr"/>
            <a:r>
              <a:rPr lang="en-US" b="1" dirty="0"/>
              <a:t>Code for main cores</a:t>
            </a:r>
          </a:p>
        </p:txBody>
      </p:sp>
      <p:sp>
        <p:nvSpPr>
          <p:cNvPr id="7" name="Rounded Rectangle 6">
            <a:extLst>
              <a:ext uri="{FF2B5EF4-FFF2-40B4-BE49-F238E27FC236}">
                <a16:creationId xmlns:a16="http://schemas.microsoft.com/office/drawing/2014/main" id="{8BE7C7C3-1135-26C0-6DC4-E729C5C804B3}"/>
              </a:ext>
            </a:extLst>
          </p:cNvPr>
          <p:cNvSpPr/>
          <p:nvPr/>
        </p:nvSpPr>
        <p:spPr>
          <a:xfrm>
            <a:off x="4251794" y="6464996"/>
            <a:ext cx="314597" cy="3705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rtlCol="0" anchor="ctr"/>
          <a:lstStyle/>
          <a:p>
            <a:pPr algn="ctr"/>
            <a:r>
              <a:rPr lang="en-US" b="1" dirty="0"/>
              <a:t>PB</a:t>
            </a:r>
          </a:p>
        </p:txBody>
      </p:sp>
      <p:sp>
        <p:nvSpPr>
          <p:cNvPr id="78" name="Rounded Rectangle 77">
            <a:extLst>
              <a:ext uri="{FF2B5EF4-FFF2-40B4-BE49-F238E27FC236}">
                <a16:creationId xmlns:a16="http://schemas.microsoft.com/office/drawing/2014/main" id="{17154324-A869-6FDF-8FD9-0CF11DBA5D8C}"/>
              </a:ext>
            </a:extLst>
          </p:cNvPr>
          <p:cNvSpPr/>
          <p:nvPr/>
        </p:nvSpPr>
        <p:spPr>
          <a:xfrm>
            <a:off x="10343272" y="4353488"/>
            <a:ext cx="323389" cy="32677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b="1" dirty="0"/>
              <a:t>PB</a:t>
            </a:r>
          </a:p>
        </p:txBody>
      </p:sp>
      <p:sp>
        <p:nvSpPr>
          <p:cNvPr id="94" name="Title 1">
            <a:extLst>
              <a:ext uri="{FF2B5EF4-FFF2-40B4-BE49-F238E27FC236}">
                <a16:creationId xmlns:a16="http://schemas.microsoft.com/office/drawing/2014/main" id="{ABE474B1-7F2C-7384-8504-21EF8DCA8C5D}"/>
              </a:ext>
            </a:extLst>
          </p:cNvPr>
          <p:cNvSpPr>
            <a:spLocks noGrp="1"/>
          </p:cNvSpPr>
          <p:nvPr>
            <p:ph type="title"/>
          </p:nvPr>
        </p:nvSpPr>
        <p:spPr>
          <a:xfrm>
            <a:off x="838200" y="0"/>
            <a:ext cx="11024264" cy="1325563"/>
          </a:xfrm>
        </p:spPr>
        <p:txBody>
          <a:bodyPr/>
          <a:lstStyle/>
          <a:p>
            <a:r>
              <a:rPr lang="en-US" dirty="0">
                <a:latin typeface="+mn-lt"/>
              </a:rPr>
              <a:t>Key Idea: </a:t>
            </a:r>
            <a:r>
              <a:rPr lang="en-US" b="0" dirty="0">
                <a:latin typeface="+mn-lt"/>
              </a:rPr>
              <a:t>Pre-translation of page table walks</a:t>
            </a:r>
          </a:p>
        </p:txBody>
      </p:sp>
      <p:sp>
        <p:nvSpPr>
          <p:cNvPr id="2" name="TextBox 1">
            <a:extLst>
              <a:ext uri="{FF2B5EF4-FFF2-40B4-BE49-F238E27FC236}">
                <a16:creationId xmlns:a16="http://schemas.microsoft.com/office/drawing/2014/main" id="{A666491C-9893-66F3-FF62-67F9DC4DD439}"/>
              </a:ext>
            </a:extLst>
          </p:cNvPr>
          <p:cNvSpPr txBox="1"/>
          <p:nvPr/>
        </p:nvSpPr>
        <p:spPr>
          <a:xfrm>
            <a:off x="192155" y="4720858"/>
            <a:ext cx="3195879" cy="369332"/>
          </a:xfrm>
          <a:prstGeom prst="rect">
            <a:avLst/>
          </a:prstGeom>
          <a:noFill/>
        </p:spPr>
        <p:txBody>
          <a:bodyPr wrap="square" rtlCol="0">
            <a:spAutoFit/>
          </a:bodyPr>
          <a:lstStyle/>
          <a:p>
            <a:pPr algn="ctr"/>
            <a:r>
              <a:rPr lang="en-US" b="1" dirty="0"/>
              <a:t>Code for pre-translation cores</a:t>
            </a:r>
          </a:p>
        </p:txBody>
      </p:sp>
    </p:spTree>
    <p:custDataLst>
      <p:tags r:id="rId1"/>
    </p:custDataLst>
    <p:extLst>
      <p:ext uri="{BB962C8B-B14F-4D97-AF65-F5344CB8AC3E}">
        <p14:creationId xmlns:p14="http://schemas.microsoft.com/office/powerpoint/2010/main" val="30833563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21A12780-9E55-7A69-CDFD-DA5B90D31AED}"/>
              </a:ext>
            </a:extLst>
          </p:cNvPr>
          <p:cNvSpPr txBox="1"/>
          <p:nvPr/>
        </p:nvSpPr>
        <p:spPr>
          <a:xfrm>
            <a:off x="159986" y="4720859"/>
            <a:ext cx="3137048" cy="369332"/>
          </a:xfrm>
          <a:prstGeom prst="rect">
            <a:avLst/>
          </a:prstGeom>
          <a:noFill/>
        </p:spPr>
        <p:txBody>
          <a:bodyPr wrap="square" rtlCol="0">
            <a:spAutoFit/>
          </a:bodyPr>
          <a:lstStyle/>
          <a:p>
            <a:pPr algn="ctr"/>
            <a:r>
              <a:rPr lang="en-US" b="1" dirty="0"/>
              <a:t>Code for pre-translation cores</a:t>
            </a:r>
          </a:p>
        </p:txBody>
      </p:sp>
      <p:sp>
        <p:nvSpPr>
          <p:cNvPr id="62" name="TextBox 61">
            <a:extLst>
              <a:ext uri="{FF2B5EF4-FFF2-40B4-BE49-F238E27FC236}">
                <a16:creationId xmlns:a16="http://schemas.microsoft.com/office/drawing/2014/main" id="{69DEE561-B443-7AD6-16D5-27A2E5A5CE03}"/>
              </a:ext>
            </a:extLst>
          </p:cNvPr>
          <p:cNvSpPr txBox="1"/>
          <p:nvPr/>
        </p:nvSpPr>
        <p:spPr>
          <a:xfrm>
            <a:off x="-13176" y="2120624"/>
            <a:ext cx="3638471" cy="4247317"/>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ourier New" panose="02070309020205020404" pitchFamily="49" charset="0"/>
              </a:rPr>
              <a:t>#pragma </a:t>
            </a:r>
            <a:r>
              <a:rPr lang="en-US" sz="1800" b="0" i="0" u="none" strike="noStrike" dirty="0" err="1">
                <a:solidFill>
                  <a:srgbClr val="000000"/>
                </a:solidFill>
                <a:effectLst/>
                <a:latin typeface="Courier New" panose="02070309020205020404" pitchFamily="49" charset="0"/>
              </a:rPr>
              <a:t>omp</a:t>
            </a:r>
            <a:r>
              <a:rPr lang="en-US" sz="1800" b="0" i="0" u="none" strike="noStrike" dirty="0">
                <a:solidFill>
                  <a:srgbClr val="000000"/>
                </a:solidFill>
                <a:effectLst/>
                <a:latin typeface="Courier New" panose="02070309020205020404" pitchFamily="49" charset="0"/>
              </a:rPr>
              <a:t> parallel for </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for(...)</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p>
          <a:p>
            <a:pPr rtl="0">
              <a:spcBef>
                <a:spcPts val="0"/>
              </a:spcBef>
              <a:spcAft>
                <a:spcPts val="0"/>
              </a:spcAft>
            </a:pPr>
            <a:r>
              <a:rPr lang="en-US" dirty="0">
                <a:solidFill>
                  <a:srgbClr val="000000"/>
                </a:solidFill>
                <a:latin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sum+=x</a:t>
            </a: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for(...)</a:t>
            </a:r>
            <a:endParaRPr lang="en-US" dirty="0"/>
          </a:p>
          <a:p>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a:t>
            </a: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p:txBody>
      </p:sp>
      <p:sp>
        <p:nvSpPr>
          <p:cNvPr id="102" name="Rectangle 101">
            <a:extLst>
              <a:ext uri="{FF2B5EF4-FFF2-40B4-BE49-F238E27FC236}">
                <a16:creationId xmlns:a16="http://schemas.microsoft.com/office/drawing/2014/main" id="{4DDAC56E-838D-22A5-89EF-BC3CEA5C6B58}"/>
              </a:ext>
            </a:extLst>
          </p:cNvPr>
          <p:cNvSpPr/>
          <p:nvPr/>
        </p:nvSpPr>
        <p:spPr>
          <a:xfrm>
            <a:off x="14282" y="3082693"/>
            <a:ext cx="3312108" cy="968078"/>
          </a:xfrm>
          <a:prstGeom prst="rect">
            <a:avLst/>
          </a:prstGeom>
          <a:solidFill>
            <a:srgbClr val="FFC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8BF7ED-D188-00EB-8448-00012F4CF74D}"/>
              </a:ext>
            </a:extLst>
          </p:cNvPr>
          <p:cNvSpPr/>
          <p:nvPr/>
        </p:nvSpPr>
        <p:spPr>
          <a:xfrm>
            <a:off x="-12611" y="4996130"/>
            <a:ext cx="3324466" cy="766559"/>
          </a:xfrm>
          <a:prstGeom prst="rect">
            <a:avLst/>
          </a:prstGeom>
          <a:solidFill>
            <a:srgbClr val="548235">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1A3233C9-C61B-9B3E-F690-3A950D3AF6A2}"/>
              </a:ext>
            </a:extLst>
          </p:cNvPr>
          <p:cNvCxnSpPr>
            <a:cxnSpLocks/>
          </p:cNvCxnSpPr>
          <p:nvPr/>
        </p:nvCxnSpPr>
        <p:spPr>
          <a:xfrm>
            <a:off x="7610759" y="3692118"/>
            <a:ext cx="1400978" cy="2333518"/>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3" name="Rectangle 92">
            <a:extLst>
              <a:ext uri="{FF2B5EF4-FFF2-40B4-BE49-F238E27FC236}">
                <a16:creationId xmlns:a16="http://schemas.microsoft.com/office/drawing/2014/main" id="{25F1F073-1FB2-2F7D-1529-E515E283D2EB}"/>
              </a:ext>
            </a:extLst>
          </p:cNvPr>
          <p:cNvSpPr/>
          <p:nvPr/>
        </p:nvSpPr>
        <p:spPr>
          <a:xfrm>
            <a:off x="9061306" y="2118702"/>
            <a:ext cx="3102462" cy="1853194"/>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CFCFA168-29EA-F801-43D5-EDA130177061}"/>
              </a:ext>
            </a:extLst>
          </p:cNvPr>
          <p:cNvSpPr/>
          <p:nvPr/>
        </p:nvSpPr>
        <p:spPr>
          <a:xfrm>
            <a:off x="9049982" y="4216193"/>
            <a:ext cx="3095470" cy="1846029"/>
          </a:xfrm>
          <a:prstGeom prst="rect">
            <a:avLst/>
          </a:prstGeom>
          <a:solidFill>
            <a:srgbClr val="548235">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6785512" y="296468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4671026" y="478894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5517239" y="369817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4301660"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5177946"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4301660"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S1</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 name="矩形">
            <a:extLst>
              <a:ext uri="{FF2B5EF4-FFF2-40B4-BE49-F238E27FC236}">
                <a16:creationId xmlns:a16="http://schemas.microsoft.com/office/drawing/2014/main" id="{4C2843FE-74BB-1F21-BC44-A710A8973CAC}"/>
              </a:ext>
            </a:extLst>
          </p:cNvPr>
          <p:cNvSpPr/>
          <p:nvPr/>
        </p:nvSpPr>
        <p:spPr>
          <a:xfrm>
            <a:off x="5177946"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4664675" y="274554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4683724" y="348013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4480527" y="294039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5363164" y="293404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4664675" y="292769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4671025" y="294039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6403578" y="25773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1" name="矩形">
            <a:extLst>
              <a:ext uri="{FF2B5EF4-FFF2-40B4-BE49-F238E27FC236}">
                <a16:creationId xmlns:a16="http://schemas.microsoft.com/office/drawing/2014/main" id="{8C457A57-7DFD-30B8-36CD-EDECD3844001}"/>
              </a:ext>
            </a:extLst>
          </p:cNvPr>
          <p:cNvSpPr/>
          <p:nvPr/>
        </p:nvSpPr>
        <p:spPr>
          <a:xfrm>
            <a:off x="7282471" y="25724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6403578" y="33043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直线">
            <a:extLst>
              <a:ext uri="{FF2B5EF4-FFF2-40B4-BE49-F238E27FC236}">
                <a16:creationId xmlns:a16="http://schemas.microsoft.com/office/drawing/2014/main" id="{AB8AA74B-67A2-0856-4C5D-F87F2BE6D531}"/>
              </a:ext>
            </a:extLst>
          </p:cNvPr>
          <p:cNvSpPr/>
          <p:nvPr/>
        </p:nvSpPr>
        <p:spPr>
          <a:xfrm>
            <a:off x="6766593" y="276152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 name="直线">
            <a:extLst>
              <a:ext uri="{FF2B5EF4-FFF2-40B4-BE49-F238E27FC236}">
                <a16:creationId xmlns:a16="http://schemas.microsoft.com/office/drawing/2014/main" id="{61B15420-89EF-EA4F-E3B5-67FB833493F3}"/>
              </a:ext>
            </a:extLst>
          </p:cNvPr>
          <p:cNvSpPr/>
          <p:nvPr/>
        </p:nvSpPr>
        <p:spPr>
          <a:xfrm>
            <a:off x="6785642" y="349610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6582445" y="295636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7465082" y="295001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6766591" y="293315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5560011" y="275624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4295411"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5171697"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4295411"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5171697"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4658425" y="458077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4677475" y="531535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4474278" y="477561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5356914" y="476926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4658425" y="476291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6397327" y="44125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7282052" y="44133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6397327" y="514595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7282052" y="51587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6760341" y="459675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6779392" y="530085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6576195" y="479159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7458831" y="478524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6760341" y="477889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6766692" y="479159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5553760" y="532171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4474177" y="367698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7439583" y="368967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5560011" y="366428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2207021" y="3870195"/>
            <a:ext cx="2948305" cy="313186"/>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3822054" y="275913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3822054" y="532834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stCxn id="42" idx="2"/>
            <a:endCxn id="54" idx="1"/>
          </p:cNvCxnSpPr>
          <p:nvPr/>
        </p:nvCxnSpPr>
        <p:spPr>
          <a:xfrm rot="5400000" flipH="1">
            <a:off x="5559321" y="3622795"/>
            <a:ext cx="28732" cy="3785025"/>
          </a:xfrm>
          <a:prstGeom prst="bentConnector3">
            <a:avLst>
              <a:gd name="adj1" fmla="val -795629"/>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7275651" y="33054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a:stCxn id="21" idx="0"/>
            <a:endCxn id="54" idx="3"/>
          </p:cNvCxnSpPr>
          <p:nvPr/>
        </p:nvCxnSpPr>
        <p:spPr>
          <a:xfrm rot="16200000" flipV="1">
            <a:off x="5564009" y="669801"/>
            <a:ext cx="19774" cy="3785444"/>
          </a:xfrm>
          <a:prstGeom prst="bentConnector3">
            <a:avLst>
              <a:gd name="adj1" fmla="val 1156064"/>
            </a:avLst>
          </a:prstGeom>
          <a:noFill/>
          <a:ln w="19050" cap="flat" cmpd="sng">
            <a:solidFill>
              <a:srgbClr val="000000"/>
            </a:solidFill>
            <a:prstDash val="solid"/>
            <a:miter/>
            <a:headEnd type="triangle" w="med" len="med"/>
            <a:tailEnd type="triangle" w="med" len="med"/>
          </a:ln>
        </p:spPr>
      </p:cxnSp>
      <p:sp>
        <p:nvSpPr>
          <p:cNvPr id="64" name="Rectangle 63">
            <a:extLst>
              <a:ext uri="{FF2B5EF4-FFF2-40B4-BE49-F238E27FC236}">
                <a16:creationId xmlns:a16="http://schemas.microsoft.com/office/drawing/2014/main" id="{DD30962B-9E19-69E5-24F0-AD6D10BDA2EA}"/>
              </a:ext>
            </a:extLst>
          </p:cNvPr>
          <p:cNvSpPr/>
          <p:nvPr/>
        </p:nvSpPr>
        <p:spPr>
          <a:xfrm>
            <a:off x="0" y="2408950"/>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E07164-DD4F-A209-4CE3-C45BB0F6F20B}"/>
              </a:ext>
            </a:extLst>
          </p:cNvPr>
          <p:cNvSpPr/>
          <p:nvPr/>
        </p:nvSpPr>
        <p:spPr>
          <a:xfrm>
            <a:off x="10844579" y="2452310"/>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36E3A24-A8BA-FCD5-C892-42ABDD1CD063}"/>
              </a:ext>
            </a:extLst>
          </p:cNvPr>
          <p:cNvSpPr/>
          <p:nvPr/>
        </p:nvSpPr>
        <p:spPr>
          <a:xfrm>
            <a:off x="9187532" y="2154608"/>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2FF2C9-EB3F-81FE-B369-898166C6A388}"/>
              </a:ext>
            </a:extLst>
          </p:cNvPr>
          <p:cNvSpPr/>
          <p:nvPr/>
        </p:nvSpPr>
        <p:spPr>
          <a:xfrm>
            <a:off x="9187532" y="2435979"/>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2007D99-8EEF-D44D-85AD-61DCD44C365B}"/>
              </a:ext>
            </a:extLst>
          </p:cNvPr>
          <p:cNvSpPr txBox="1"/>
          <p:nvPr/>
        </p:nvSpPr>
        <p:spPr>
          <a:xfrm>
            <a:off x="9356838" y="2110628"/>
            <a:ext cx="968328"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9" name="Straight Arrow Connector 58">
            <a:extLst>
              <a:ext uri="{FF2B5EF4-FFF2-40B4-BE49-F238E27FC236}">
                <a16:creationId xmlns:a16="http://schemas.microsoft.com/office/drawing/2014/main" id="{C98D5873-17FB-D3F7-E14A-B1B2271CF104}"/>
              </a:ext>
            </a:extLst>
          </p:cNvPr>
          <p:cNvCxnSpPr>
            <a:cxnSpLocks/>
          </p:cNvCxnSpPr>
          <p:nvPr/>
        </p:nvCxnSpPr>
        <p:spPr>
          <a:xfrm>
            <a:off x="9780675" y="2850814"/>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F21985C6-5814-BA93-C05F-7C550BB6EC80}"/>
              </a:ext>
            </a:extLst>
          </p:cNvPr>
          <p:cNvSpPr/>
          <p:nvPr/>
        </p:nvSpPr>
        <p:spPr>
          <a:xfrm>
            <a:off x="9187532" y="312051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6E5EC8C-1370-47E2-3FE8-8037A28A4B76}"/>
              </a:ext>
            </a:extLst>
          </p:cNvPr>
          <p:cNvSpPr txBox="1"/>
          <p:nvPr/>
        </p:nvSpPr>
        <p:spPr>
          <a:xfrm>
            <a:off x="9443720" y="345773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66" name="Rounded Rectangle 65">
            <a:extLst>
              <a:ext uri="{FF2B5EF4-FFF2-40B4-BE49-F238E27FC236}">
                <a16:creationId xmlns:a16="http://schemas.microsoft.com/office/drawing/2014/main" id="{BB352736-601F-6CB0-BB45-587B2CFB7A23}"/>
              </a:ext>
            </a:extLst>
          </p:cNvPr>
          <p:cNvSpPr/>
          <p:nvPr/>
        </p:nvSpPr>
        <p:spPr>
          <a:xfrm>
            <a:off x="9302692" y="3422486"/>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91C78003-D8CC-D4AE-52B0-6FE53CED6876}"/>
              </a:ext>
            </a:extLst>
          </p:cNvPr>
          <p:cNvSpPr txBox="1"/>
          <p:nvPr/>
        </p:nvSpPr>
        <p:spPr>
          <a:xfrm>
            <a:off x="9249175" y="2497575"/>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68" name="TextBox 67">
            <a:extLst>
              <a:ext uri="{FF2B5EF4-FFF2-40B4-BE49-F238E27FC236}">
                <a16:creationId xmlns:a16="http://schemas.microsoft.com/office/drawing/2014/main" id="{8CAAB3A2-AB8F-4E54-2EDB-5936C870334B}"/>
              </a:ext>
            </a:extLst>
          </p:cNvPr>
          <p:cNvSpPr txBox="1"/>
          <p:nvPr/>
        </p:nvSpPr>
        <p:spPr>
          <a:xfrm>
            <a:off x="9264569" y="3124660"/>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69" name="TextBox 68">
            <a:extLst>
              <a:ext uri="{FF2B5EF4-FFF2-40B4-BE49-F238E27FC236}">
                <a16:creationId xmlns:a16="http://schemas.microsoft.com/office/drawing/2014/main" id="{0D26CB83-E390-4004-4FAA-BCC72CDE4087}"/>
              </a:ext>
            </a:extLst>
          </p:cNvPr>
          <p:cNvSpPr txBox="1"/>
          <p:nvPr/>
        </p:nvSpPr>
        <p:spPr>
          <a:xfrm>
            <a:off x="10458924" y="2705845"/>
            <a:ext cx="280896"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70" name="Rectangle 69">
            <a:extLst>
              <a:ext uri="{FF2B5EF4-FFF2-40B4-BE49-F238E27FC236}">
                <a16:creationId xmlns:a16="http://schemas.microsoft.com/office/drawing/2014/main" id="{5C352B84-CD35-2223-9A3E-1A34299C0E84}"/>
              </a:ext>
            </a:extLst>
          </p:cNvPr>
          <p:cNvSpPr/>
          <p:nvPr/>
        </p:nvSpPr>
        <p:spPr>
          <a:xfrm>
            <a:off x="10838462" y="2153357"/>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ACA38A0-E709-2BE3-64AB-AC5641105961}"/>
              </a:ext>
            </a:extLst>
          </p:cNvPr>
          <p:cNvSpPr txBox="1"/>
          <p:nvPr/>
        </p:nvSpPr>
        <p:spPr>
          <a:xfrm>
            <a:off x="10924844" y="2118032"/>
            <a:ext cx="1248071" cy="369332"/>
          </a:xfrm>
          <a:prstGeom prst="rect">
            <a:avLst/>
          </a:prstGeom>
          <a:noFill/>
        </p:spPr>
        <p:txBody>
          <a:bodyPr wrap="square" rtlCol="0">
            <a:spAutoFit/>
          </a:bodyPr>
          <a:lstStyle/>
          <a:p>
            <a:r>
              <a:rPr lang="en-US" b="1" dirty="0">
                <a:cs typeface="Times New Roman" panose="02020603050405020304" pitchFamily="18" charset="0"/>
              </a:rPr>
              <a:t>Vault 29</a:t>
            </a:r>
          </a:p>
        </p:txBody>
      </p:sp>
      <p:cxnSp>
        <p:nvCxnSpPr>
          <p:cNvPr id="72" name="Straight Arrow Connector 71">
            <a:extLst>
              <a:ext uri="{FF2B5EF4-FFF2-40B4-BE49-F238E27FC236}">
                <a16:creationId xmlns:a16="http://schemas.microsoft.com/office/drawing/2014/main" id="{9887AD6F-7F64-0996-7741-C4124238C43F}"/>
              </a:ext>
            </a:extLst>
          </p:cNvPr>
          <p:cNvCxnSpPr>
            <a:cxnSpLocks/>
          </p:cNvCxnSpPr>
          <p:nvPr/>
        </p:nvCxnSpPr>
        <p:spPr>
          <a:xfrm>
            <a:off x="11431605" y="2849563"/>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1294C6CC-2BFA-C109-4B61-55A1D0D101CF}"/>
              </a:ext>
            </a:extLst>
          </p:cNvPr>
          <p:cNvSpPr/>
          <p:nvPr/>
        </p:nvSpPr>
        <p:spPr>
          <a:xfrm>
            <a:off x="10838462" y="311926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E0458FE2-E8C9-0281-C88B-DA1521C18423}"/>
              </a:ext>
            </a:extLst>
          </p:cNvPr>
          <p:cNvSpPr txBox="1"/>
          <p:nvPr/>
        </p:nvSpPr>
        <p:spPr>
          <a:xfrm>
            <a:off x="11067202" y="3468313"/>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29</a:t>
            </a:r>
          </a:p>
        </p:txBody>
      </p:sp>
      <p:sp>
        <p:nvSpPr>
          <p:cNvPr id="75" name="Rounded Rectangle 74">
            <a:extLst>
              <a:ext uri="{FF2B5EF4-FFF2-40B4-BE49-F238E27FC236}">
                <a16:creationId xmlns:a16="http://schemas.microsoft.com/office/drawing/2014/main" id="{C877644B-F90A-D337-E1CB-C851975BBAE9}"/>
              </a:ext>
            </a:extLst>
          </p:cNvPr>
          <p:cNvSpPr/>
          <p:nvPr/>
        </p:nvSpPr>
        <p:spPr>
          <a:xfrm>
            <a:off x="10953622" y="342123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089A6C11-8026-8EF1-8AE1-EAE8B55B7304}"/>
              </a:ext>
            </a:extLst>
          </p:cNvPr>
          <p:cNvSpPr txBox="1"/>
          <p:nvPr/>
        </p:nvSpPr>
        <p:spPr>
          <a:xfrm>
            <a:off x="10897380" y="2505836"/>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77" name="TextBox 76">
            <a:extLst>
              <a:ext uri="{FF2B5EF4-FFF2-40B4-BE49-F238E27FC236}">
                <a16:creationId xmlns:a16="http://schemas.microsoft.com/office/drawing/2014/main" id="{9F1F2F1F-F532-E0B1-07F9-7C3AFBA0934E}"/>
              </a:ext>
            </a:extLst>
          </p:cNvPr>
          <p:cNvSpPr txBox="1"/>
          <p:nvPr/>
        </p:nvSpPr>
        <p:spPr>
          <a:xfrm>
            <a:off x="10914076" y="3133194"/>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cxnSp>
        <p:nvCxnSpPr>
          <p:cNvPr id="84" name="Straight Connector 83">
            <a:extLst>
              <a:ext uri="{FF2B5EF4-FFF2-40B4-BE49-F238E27FC236}">
                <a16:creationId xmlns:a16="http://schemas.microsoft.com/office/drawing/2014/main" id="{D18CE8E5-BB7E-94F0-473C-5CB43845FFCA}"/>
              </a:ext>
            </a:extLst>
          </p:cNvPr>
          <p:cNvCxnSpPr>
            <a:cxnSpLocks/>
          </p:cNvCxnSpPr>
          <p:nvPr/>
        </p:nvCxnSpPr>
        <p:spPr>
          <a:xfrm flipV="1">
            <a:off x="7623730" y="2135282"/>
            <a:ext cx="1371344" cy="1176676"/>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E1A6762B-5130-9FE1-CA41-3C72DCBF4D31}"/>
              </a:ext>
            </a:extLst>
          </p:cNvPr>
          <p:cNvSpPr/>
          <p:nvPr/>
        </p:nvSpPr>
        <p:spPr>
          <a:xfrm>
            <a:off x="5393775" y="429033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5845873-8647-F69D-3231-8974DE6694F1}"/>
              </a:ext>
            </a:extLst>
          </p:cNvPr>
          <p:cNvSpPr/>
          <p:nvPr/>
        </p:nvSpPr>
        <p:spPr>
          <a:xfrm>
            <a:off x="7502683" y="3182285"/>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D67851D-D6DD-E72D-21BA-8336CCDAA626}"/>
              </a:ext>
            </a:extLst>
          </p:cNvPr>
          <p:cNvSpPr/>
          <p:nvPr/>
        </p:nvSpPr>
        <p:spPr>
          <a:xfrm>
            <a:off x="4513866" y="429572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011724E-0E18-79EF-5D68-002B5D2C94C5}"/>
              </a:ext>
            </a:extLst>
          </p:cNvPr>
          <p:cNvSpPr/>
          <p:nvPr/>
        </p:nvSpPr>
        <p:spPr>
          <a:xfrm>
            <a:off x="6618335" y="4293643"/>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613ED61-F53C-75C5-3E31-A9B7702FFC85}"/>
              </a:ext>
            </a:extLst>
          </p:cNvPr>
          <p:cNvSpPr/>
          <p:nvPr/>
        </p:nvSpPr>
        <p:spPr>
          <a:xfrm>
            <a:off x="4513124" y="506300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03C9CF9-DC52-804B-0AD2-A6F3C227C68F}"/>
              </a:ext>
            </a:extLst>
          </p:cNvPr>
          <p:cNvSpPr/>
          <p:nvPr/>
        </p:nvSpPr>
        <p:spPr>
          <a:xfrm>
            <a:off x="7510243" y="509384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50E9E23-8BC2-84AC-CDA0-3490DA7A3012}"/>
              </a:ext>
            </a:extLst>
          </p:cNvPr>
          <p:cNvSpPr/>
          <p:nvPr/>
        </p:nvSpPr>
        <p:spPr>
          <a:xfrm>
            <a:off x="4513123" y="247785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044EEED-201D-9E4B-608A-6F04D2EC9D3F}"/>
              </a:ext>
            </a:extLst>
          </p:cNvPr>
          <p:cNvSpPr/>
          <p:nvPr/>
        </p:nvSpPr>
        <p:spPr>
          <a:xfrm>
            <a:off x="6646051" y="322618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BE21035-F27C-24BB-8A92-7004C91B6281}"/>
              </a:ext>
            </a:extLst>
          </p:cNvPr>
          <p:cNvSpPr/>
          <p:nvPr/>
        </p:nvSpPr>
        <p:spPr>
          <a:xfrm>
            <a:off x="7515942" y="430804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8A6EF96E-8018-D4C9-CCA5-FFEC1EFD4CEC}"/>
              </a:ext>
            </a:extLst>
          </p:cNvPr>
          <p:cNvSpPr/>
          <p:nvPr/>
        </p:nvSpPr>
        <p:spPr>
          <a:xfrm>
            <a:off x="7439583" y="246347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5DB44A-A41C-B6EE-6F23-0A442B3EF7CA}"/>
              </a:ext>
            </a:extLst>
          </p:cNvPr>
          <p:cNvSpPr/>
          <p:nvPr/>
        </p:nvSpPr>
        <p:spPr>
          <a:xfrm>
            <a:off x="5391777" y="507259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DC25A7B-54A4-F198-5B2A-28209CF2419A}"/>
              </a:ext>
            </a:extLst>
          </p:cNvPr>
          <p:cNvSpPr/>
          <p:nvPr/>
        </p:nvSpPr>
        <p:spPr>
          <a:xfrm>
            <a:off x="4478415" y="321393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3DEC342-5A44-05C9-9E73-18402695AF00}"/>
              </a:ext>
            </a:extLst>
          </p:cNvPr>
          <p:cNvSpPr/>
          <p:nvPr/>
        </p:nvSpPr>
        <p:spPr>
          <a:xfrm>
            <a:off x="6576291" y="506814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80A8317-5F6B-8D66-511F-FD30326BC398}"/>
              </a:ext>
            </a:extLst>
          </p:cNvPr>
          <p:cNvSpPr/>
          <p:nvPr/>
        </p:nvSpPr>
        <p:spPr>
          <a:xfrm>
            <a:off x="6623888" y="2482057"/>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2DA7AD7-9A3D-701D-1E84-88BE1DEE454F}"/>
              </a:ext>
            </a:extLst>
          </p:cNvPr>
          <p:cNvSpPr/>
          <p:nvPr/>
        </p:nvSpPr>
        <p:spPr>
          <a:xfrm>
            <a:off x="5407245" y="321115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33FE5A8-B4C9-DC14-8951-1CC7DDB39738}"/>
              </a:ext>
            </a:extLst>
          </p:cNvPr>
          <p:cNvSpPr/>
          <p:nvPr/>
        </p:nvSpPr>
        <p:spPr>
          <a:xfrm>
            <a:off x="5393775" y="247542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DA5B2C40-4491-79D6-FFC4-26BCA5B32263}"/>
              </a:ext>
            </a:extLst>
          </p:cNvPr>
          <p:cNvSpPr/>
          <p:nvPr/>
        </p:nvSpPr>
        <p:spPr>
          <a:xfrm>
            <a:off x="10790306" y="3378733"/>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5C8B284A-3AD7-133B-AB3F-670E4F0E1019}"/>
              </a:ext>
            </a:extLst>
          </p:cNvPr>
          <p:cNvSpPr/>
          <p:nvPr/>
        </p:nvSpPr>
        <p:spPr>
          <a:xfrm>
            <a:off x="10844579" y="4586033"/>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D5A9CF4-F6D9-0834-36B8-9728CF1284E6}"/>
              </a:ext>
            </a:extLst>
          </p:cNvPr>
          <p:cNvSpPr/>
          <p:nvPr/>
        </p:nvSpPr>
        <p:spPr>
          <a:xfrm>
            <a:off x="9187532" y="425175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CFF5982-97CD-B610-0DE5-A5CFEA041440}"/>
              </a:ext>
            </a:extLst>
          </p:cNvPr>
          <p:cNvSpPr/>
          <p:nvPr/>
        </p:nvSpPr>
        <p:spPr>
          <a:xfrm>
            <a:off x="9187532" y="4533126"/>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5EB6D5D2-22A8-E252-B574-80188C041080}"/>
              </a:ext>
            </a:extLst>
          </p:cNvPr>
          <p:cNvSpPr txBox="1"/>
          <p:nvPr/>
        </p:nvSpPr>
        <p:spPr>
          <a:xfrm>
            <a:off x="9278780" y="4207775"/>
            <a:ext cx="1102261" cy="369332"/>
          </a:xfrm>
          <a:prstGeom prst="rect">
            <a:avLst/>
          </a:prstGeom>
          <a:noFill/>
        </p:spPr>
        <p:txBody>
          <a:bodyPr wrap="square" rtlCol="0">
            <a:spAutoFit/>
          </a:bodyPr>
          <a:lstStyle/>
          <a:p>
            <a:r>
              <a:rPr lang="en-US" b="1" dirty="0">
                <a:cs typeface="Times New Roman" panose="02020603050405020304" pitchFamily="18" charset="0"/>
              </a:rPr>
              <a:t>Vault 30</a:t>
            </a:r>
          </a:p>
        </p:txBody>
      </p:sp>
      <p:cxnSp>
        <p:nvCxnSpPr>
          <p:cNvPr id="168" name="Straight Arrow Connector 167">
            <a:extLst>
              <a:ext uri="{FF2B5EF4-FFF2-40B4-BE49-F238E27FC236}">
                <a16:creationId xmlns:a16="http://schemas.microsoft.com/office/drawing/2014/main" id="{A100A78E-A326-C40D-9646-09F65197CB51}"/>
              </a:ext>
            </a:extLst>
          </p:cNvPr>
          <p:cNvCxnSpPr>
            <a:cxnSpLocks/>
          </p:cNvCxnSpPr>
          <p:nvPr/>
        </p:nvCxnSpPr>
        <p:spPr>
          <a:xfrm>
            <a:off x="9730036" y="4947472"/>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69" name="Rectangle 168">
            <a:extLst>
              <a:ext uri="{FF2B5EF4-FFF2-40B4-BE49-F238E27FC236}">
                <a16:creationId xmlns:a16="http://schemas.microsoft.com/office/drawing/2014/main" id="{FBD09B62-5775-A182-EEF6-67B795632BAB}"/>
              </a:ext>
            </a:extLst>
          </p:cNvPr>
          <p:cNvSpPr/>
          <p:nvPr/>
        </p:nvSpPr>
        <p:spPr>
          <a:xfrm>
            <a:off x="9170836" y="522211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0687E76F-CE6F-CA8F-F138-DFFAC33DDA07}"/>
              </a:ext>
            </a:extLst>
          </p:cNvPr>
          <p:cNvSpPr txBox="1"/>
          <p:nvPr/>
        </p:nvSpPr>
        <p:spPr>
          <a:xfrm>
            <a:off x="9427024" y="5559329"/>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30</a:t>
            </a:r>
          </a:p>
        </p:txBody>
      </p:sp>
      <p:sp>
        <p:nvSpPr>
          <p:cNvPr id="171" name="Rounded Rectangle 170">
            <a:extLst>
              <a:ext uri="{FF2B5EF4-FFF2-40B4-BE49-F238E27FC236}">
                <a16:creationId xmlns:a16="http://schemas.microsoft.com/office/drawing/2014/main" id="{11E730A6-CA73-FFED-9B52-02DC534B76D4}"/>
              </a:ext>
            </a:extLst>
          </p:cNvPr>
          <p:cNvSpPr/>
          <p:nvPr/>
        </p:nvSpPr>
        <p:spPr>
          <a:xfrm>
            <a:off x="9307596" y="552408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E08F9227-6655-2ADD-A851-8C666BC862A8}"/>
              </a:ext>
            </a:extLst>
          </p:cNvPr>
          <p:cNvSpPr txBox="1"/>
          <p:nvPr/>
        </p:nvSpPr>
        <p:spPr>
          <a:xfrm>
            <a:off x="9249175" y="459472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73" name="TextBox 172">
            <a:extLst>
              <a:ext uri="{FF2B5EF4-FFF2-40B4-BE49-F238E27FC236}">
                <a16:creationId xmlns:a16="http://schemas.microsoft.com/office/drawing/2014/main" id="{CFB49E88-27D8-60A1-5FA5-3368A1C6D827}"/>
              </a:ext>
            </a:extLst>
          </p:cNvPr>
          <p:cNvSpPr txBox="1"/>
          <p:nvPr/>
        </p:nvSpPr>
        <p:spPr>
          <a:xfrm>
            <a:off x="9247873" y="5226259"/>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5" name="Rectangle 174">
            <a:extLst>
              <a:ext uri="{FF2B5EF4-FFF2-40B4-BE49-F238E27FC236}">
                <a16:creationId xmlns:a16="http://schemas.microsoft.com/office/drawing/2014/main" id="{E2CD030F-E570-A28E-15A1-CA78F04BC6ED}"/>
              </a:ext>
            </a:extLst>
          </p:cNvPr>
          <p:cNvSpPr/>
          <p:nvPr/>
        </p:nvSpPr>
        <p:spPr>
          <a:xfrm>
            <a:off x="10838462" y="4287080"/>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6A9DC7DC-E796-BFFE-372A-1B71236E3D7D}"/>
              </a:ext>
            </a:extLst>
          </p:cNvPr>
          <p:cNvSpPr txBox="1"/>
          <p:nvPr/>
        </p:nvSpPr>
        <p:spPr>
          <a:xfrm>
            <a:off x="10924844" y="4251755"/>
            <a:ext cx="1248071"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177" name="Straight Arrow Connector 176">
            <a:extLst>
              <a:ext uri="{FF2B5EF4-FFF2-40B4-BE49-F238E27FC236}">
                <a16:creationId xmlns:a16="http://schemas.microsoft.com/office/drawing/2014/main" id="{8946C47D-F973-F171-FF29-657ADD4276F5}"/>
              </a:ext>
            </a:extLst>
          </p:cNvPr>
          <p:cNvCxnSpPr>
            <a:cxnSpLocks/>
          </p:cNvCxnSpPr>
          <p:nvPr/>
        </p:nvCxnSpPr>
        <p:spPr>
          <a:xfrm>
            <a:off x="11380966" y="4982797"/>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8" name="Rectangle 177">
            <a:extLst>
              <a:ext uri="{FF2B5EF4-FFF2-40B4-BE49-F238E27FC236}">
                <a16:creationId xmlns:a16="http://schemas.microsoft.com/office/drawing/2014/main" id="{270FE841-B4ED-6482-B190-2F8B9CB8D153}"/>
              </a:ext>
            </a:extLst>
          </p:cNvPr>
          <p:cNvSpPr/>
          <p:nvPr/>
        </p:nvSpPr>
        <p:spPr>
          <a:xfrm>
            <a:off x="10821766" y="5243039"/>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8449977D-2789-1AB6-E213-B691FA9BC8F8}"/>
              </a:ext>
            </a:extLst>
          </p:cNvPr>
          <p:cNvSpPr txBox="1"/>
          <p:nvPr/>
        </p:nvSpPr>
        <p:spPr>
          <a:xfrm>
            <a:off x="11050506" y="558308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180" name="Rounded Rectangle 179">
            <a:extLst>
              <a:ext uri="{FF2B5EF4-FFF2-40B4-BE49-F238E27FC236}">
                <a16:creationId xmlns:a16="http://schemas.microsoft.com/office/drawing/2014/main" id="{4F8907A3-918F-01D1-F829-4927DBA85EEF}"/>
              </a:ext>
            </a:extLst>
          </p:cNvPr>
          <p:cNvSpPr/>
          <p:nvPr/>
        </p:nvSpPr>
        <p:spPr>
          <a:xfrm>
            <a:off x="10936926" y="5559410"/>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3ADA6EB4-6F90-7388-FCB8-313FB0E630BE}"/>
              </a:ext>
            </a:extLst>
          </p:cNvPr>
          <p:cNvSpPr txBox="1"/>
          <p:nvPr/>
        </p:nvSpPr>
        <p:spPr>
          <a:xfrm>
            <a:off x="10924844" y="462980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82" name="TextBox 181">
            <a:extLst>
              <a:ext uri="{FF2B5EF4-FFF2-40B4-BE49-F238E27FC236}">
                <a16:creationId xmlns:a16="http://schemas.microsoft.com/office/drawing/2014/main" id="{160C58A2-44A2-DE5D-98BB-9C3CAA0BE102}"/>
              </a:ext>
            </a:extLst>
          </p:cNvPr>
          <p:cNvSpPr txBox="1"/>
          <p:nvPr/>
        </p:nvSpPr>
        <p:spPr>
          <a:xfrm>
            <a:off x="10897380" y="5258473"/>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91" name="Rectangle 190">
            <a:extLst>
              <a:ext uri="{FF2B5EF4-FFF2-40B4-BE49-F238E27FC236}">
                <a16:creationId xmlns:a16="http://schemas.microsoft.com/office/drawing/2014/main" id="{22FDF270-1FEF-996C-55ED-65331DAB6D9C}"/>
              </a:ext>
            </a:extLst>
          </p:cNvPr>
          <p:cNvSpPr/>
          <p:nvPr/>
        </p:nvSpPr>
        <p:spPr>
          <a:xfrm>
            <a:off x="9049981" y="2121961"/>
            <a:ext cx="3103911" cy="3940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87D413B2-92E0-D993-5665-E6F87BE1E1F0}"/>
              </a:ext>
            </a:extLst>
          </p:cNvPr>
          <p:cNvSpPr/>
          <p:nvPr/>
        </p:nvSpPr>
        <p:spPr>
          <a:xfrm>
            <a:off x="9140544" y="3398396"/>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3862BC9D-0EEF-D2E6-86B9-68FBC836CC2E}"/>
              </a:ext>
            </a:extLst>
          </p:cNvPr>
          <p:cNvSpPr txBox="1"/>
          <p:nvPr/>
        </p:nvSpPr>
        <p:spPr>
          <a:xfrm>
            <a:off x="9973143" y="1833224"/>
            <a:ext cx="1533354" cy="369332"/>
          </a:xfrm>
          <a:prstGeom prst="rect">
            <a:avLst/>
          </a:prstGeom>
          <a:noFill/>
        </p:spPr>
        <p:txBody>
          <a:bodyPr wrap="square" rtlCol="0">
            <a:spAutoFit/>
          </a:bodyPr>
          <a:lstStyle/>
          <a:p>
            <a:r>
              <a:rPr lang="en-US" b="1" dirty="0">
                <a:cs typeface="Times New Roman" panose="02020603050405020304" pitchFamily="18" charset="0"/>
              </a:rPr>
              <a:t>Main Cores</a:t>
            </a:r>
          </a:p>
        </p:txBody>
      </p:sp>
      <p:sp>
        <p:nvSpPr>
          <p:cNvPr id="86" name="TextBox 85">
            <a:extLst>
              <a:ext uri="{FF2B5EF4-FFF2-40B4-BE49-F238E27FC236}">
                <a16:creationId xmlns:a16="http://schemas.microsoft.com/office/drawing/2014/main" id="{4B3A3E6B-A3F6-6EED-A662-BBFB9EDB03AB}"/>
              </a:ext>
            </a:extLst>
          </p:cNvPr>
          <p:cNvSpPr txBox="1"/>
          <p:nvPr/>
        </p:nvSpPr>
        <p:spPr>
          <a:xfrm>
            <a:off x="9550235" y="3927202"/>
            <a:ext cx="2727682" cy="369332"/>
          </a:xfrm>
          <a:prstGeom prst="rect">
            <a:avLst/>
          </a:prstGeom>
          <a:noFill/>
        </p:spPr>
        <p:txBody>
          <a:bodyPr wrap="square" rtlCol="0">
            <a:spAutoFit/>
          </a:bodyPr>
          <a:lstStyle/>
          <a:p>
            <a:r>
              <a:rPr lang="en-US" b="1" dirty="0">
                <a:cs typeface="Times New Roman" panose="02020603050405020304" pitchFamily="18" charset="0"/>
              </a:rPr>
              <a:t>Pre-Translation Cores</a:t>
            </a:r>
          </a:p>
        </p:txBody>
      </p:sp>
      <p:sp>
        <p:nvSpPr>
          <p:cNvPr id="83" name="Rectangle 82">
            <a:extLst>
              <a:ext uri="{FF2B5EF4-FFF2-40B4-BE49-F238E27FC236}">
                <a16:creationId xmlns:a16="http://schemas.microsoft.com/office/drawing/2014/main" id="{5E20AE98-7336-5368-E5B4-2CA454B3A515}"/>
              </a:ext>
            </a:extLst>
          </p:cNvPr>
          <p:cNvSpPr/>
          <p:nvPr/>
        </p:nvSpPr>
        <p:spPr>
          <a:xfrm>
            <a:off x="-16978" y="4301227"/>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4D16277-0642-89BD-A7F3-A8FA652FF37F}"/>
              </a:ext>
            </a:extLst>
          </p:cNvPr>
          <p:cNvSpPr/>
          <p:nvPr/>
        </p:nvSpPr>
        <p:spPr>
          <a:xfrm>
            <a:off x="0" y="1204602"/>
            <a:ext cx="2057400" cy="400239"/>
          </a:xfrm>
          <a:prstGeom prst="rect">
            <a:avLst/>
          </a:prstGeom>
          <a:solidFill>
            <a:srgbClr val="C00000">
              <a:alpha val="3215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Step 1</a:t>
            </a:r>
          </a:p>
        </p:txBody>
      </p:sp>
      <p:cxnSp>
        <p:nvCxnSpPr>
          <p:cNvPr id="82" name="Straight Arrow Connector 81">
            <a:extLst>
              <a:ext uri="{FF2B5EF4-FFF2-40B4-BE49-F238E27FC236}">
                <a16:creationId xmlns:a16="http://schemas.microsoft.com/office/drawing/2014/main" id="{65FE300A-CBF9-B4E9-1C3E-82115EFA3DB5}"/>
              </a:ext>
            </a:extLst>
          </p:cNvPr>
          <p:cNvCxnSpPr>
            <a:cxnSpLocks/>
          </p:cNvCxnSpPr>
          <p:nvPr/>
        </p:nvCxnSpPr>
        <p:spPr>
          <a:xfrm>
            <a:off x="0" y="1693937"/>
            <a:ext cx="4513123" cy="0"/>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B1AAC276-AF02-CE22-874B-057A4C883161}"/>
              </a:ext>
            </a:extLst>
          </p:cNvPr>
          <p:cNvSpPr txBox="1"/>
          <p:nvPr/>
        </p:nvSpPr>
        <p:spPr>
          <a:xfrm>
            <a:off x="4566391" y="1419131"/>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94" name="TextBox 93">
            <a:extLst>
              <a:ext uri="{FF2B5EF4-FFF2-40B4-BE49-F238E27FC236}">
                <a16:creationId xmlns:a16="http://schemas.microsoft.com/office/drawing/2014/main" id="{E91EE368-9E93-BB0B-E22E-BB9E24498F99}"/>
              </a:ext>
            </a:extLst>
          </p:cNvPr>
          <p:cNvSpPr txBox="1"/>
          <p:nvPr/>
        </p:nvSpPr>
        <p:spPr>
          <a:xfrm>
            <a:off x="1127720" y="4293643"/>
            <a:ext cx="2209174" cy="369332"/>
          </a:xfrm>
          <a:prstGeom prst="rect">
            <a:avLst/>
          </a:prstGeom>
          <a:noFill/>
        </p:spPr>
        <p:txBody>
          <a:bodyPr wrap="square" rtlCol="0">
            <a:spAutoFit/>
          </a:bodyPr>
          <a:lstStyle/>
          <a:p>
            <a:r>
              <a:rPr lang="en-US" b="1" dirty="0"/>
              <a:t> // ITERATION u=20</a:t>
            </a:r>
          </a:p>
        </p:txBody>
      </p:sp>
      <p:sp>
        <p:nvSpPr>
          <p:cNvPr id="98" name="Rectangle 97">
            <a:extLst>
              <a:ext uri="{FF2B5EF4-FFF2-40B4-BE49-F238E27FC236}">
                <a16:creationId xmlns:a16="http://schemas.microsoft.com/office/drawing/2014/main" id="{CBD46E63-7A28-9BC2-A00F-7AD9B7BF2435}"/>
              </a:ext>
            </a:extLst>
          </p:cNvPr>
          <p:cNvSpPr/>
          <p:nvPr/>
        </p:nvSpPr>
        <p:spPr>
          <a:xfrm>
            <a:off x="9049980" y="3978693"/>
            <a:ext cx="3100841" cy="2077946"/>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F61A7354-D454-1B3A-4495-8D326B4663C5}"/>
              </a:ext>
            </a:extLst>
          </p:cNvPr>
          <p:cNvSpPr/>
          <p:nvPr/>
        </p:nvSpPr>
        <p:spPr>
          <a:xfrm>
            <a:off x="10859" y="4111868"/>
            <a:ext cx="3352060" cy="1977276"/>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14CB6118-B52B-42B3-8147-0E3A54E4C5EE}"/>
              </a:ext>
            </a:extLst>
          </p:cNvPr>
          <p:cNvSpPr txBox="1"/>
          <p:nvPr/>
        </p:nvSpPr>
        <p:spPr>
          <a:xfrm>
            <a:off x="1134907" y="2402767"/>
            <a:ext cx="2313360" cy="369332"/>
          </a:xfrm>
          <a:prstGeom prst="rect">
            <a:avLst/>
          </a:prstGeom>
          <a:noFill/>
        </p:spPr>
        <p:txBody>
          <a:bodyPr wrap="square" rtlCol="0">
            <a:spAutoFit/>
          </a:bodyPr>
          <a:lstStyle/>
          <a:p>
            <a:r>
              <a:rPr lang="en-US" b="1" dirty="0"/>
              <a:t> // ITERATION u =10</a:t>
            </a:r>
          </a:p>
        </p:txBody>
      </p:sp>
      <p:sp>
        <p:nvSpPr>
          <p:cNvPr id="108" name="TextBox 107">
            <a:extLst>
              <a:ext uri="{FF2B5EF4-FFF2-40B4-BE49-F238E27FC236}">
                <a16:creationId xmlns:a16="http://schemas.microsoft.com/office/drawing/2014/main" id="{62AF3AAC-2756-F1E7-4BDD-5078B0C77301}"/>
              </a:ext>
            </a:extLst>
          </p:cNvPr>
          <p:cNvSpPr txBox="1"/>
          <p:nvPr/>
        </p:nvSpPr>
        <p:spPr>
          <a:xfrm>
            <a:off x="4606036" y="6466248"/>
            <a:ext cx="2582919" cy="369332"/>
          </a:xfrm>
          <a:prstGeom prst="rect">
            <a:avLst/>
          </a:prstGeom>
          <a:noFill/>
        </p:spPr>
        <p:txBody>
          <a:bodyPr wrap="square" rtlCol="0">
            <a:spAutoFit/>
          </a:bodyPr>
          <a:lstStyle/>
          <a:p>
            <a:r>
              <a:rPr lang="en-US" b="1" dirty="0"/>
              <a:t>Pre-Translation Buffer</a:t>
            </a:r>
          </a:p>
        </p:txBody>
      </p:sp>
      <p:sp>
        <p:nvSpPr>
          <p:cNvPr id="5" name="Rectangle 4">
            <a:extLst>
              <a:ext uri="{FF2B5EF4-FFF2-40B4-BE49-F238E27FC236}">
                <a16:creationId xmlns:a16="http://schemas.microsoft.com/office/drawing/2014/main" id="{433FB7F2-A534-CC8F-AED8-270B47BCD9FE}"/>
              </a:ext>
            </a:extLst>
          </p:cNvPr>
          <p:cNvSpPr/>
          <p:nvPr/>
        </p:nvSpPr>
        <p:spPr>
          <a:xfrm>
            <a:off x="2109789" y="1199835"/>
            <a:ext cx="2057400" cy="400239"/>
          </a:xfrm>
          <a:prstGeom prst="rect">
            <a:avLst/>
          </a:prstGeom>
          <a:solidFill>
            <a:srgbClr val="C00000">
              <a:alpha val="3215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Step 2</a:t>
            </a:r>
          </a:p>
        </p:txBody>
      </p:sp>
      <p:pic>
        <p:nvPicPr>
          <p:cNvPr id="114" name="Graphic 113">
            <a:extLst>
              <a:ext uri="{FF2B5EF4-FFF2-40B4-BE49-F238E27FC236}">
                <a16:creationId xmlns:a16="http://schemas.microsoft.com/office/drawing/2014/main" id="{0884D6AC-49F1-6E18-6ACC-79C125510E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8269626" y="3653792"/>
            <a:ext cx="1165888" cy="1155267"/>
          </a:xfrm>
          <a:prstGeom prst="rect">
            <a:avLst/>
          </a:prstGeom>
        </p:spPr>
      </p:pic>
      <p:sp>
        <p:nvSpPr>
          <p:cNvPr id="115" name="TextBox 114">
            <a:extLst>
              <a:ext uri="{FF2B5EF4-FFF2-40B4-BE49-F238E27FC236}">
                <a16:creationId xmlns:a16="http://schemas.microsoft.com/office/drawing/2014/main" id="{D670DCBB-2A47-45AE-76D1-CB90264BD923}"/>
              </a:ext>
            </a:extLst>
          </p:cNvPr>
          <p:cNvSpPr txBox="1"/>
          <p:nvPr/>
        </p:nvSpPr>
        <p:spPr>
          <a:xfrm>
            <a:off x="8761946" y="3838496"/>
            <a:ext cx="934201" cy="369332"/>
          </a:xfrm>
          <a:prstGeom prst="rect">
            <a:avLst/>
          </a:prstGeom>
          <a:noFill/>
        </p:spPr>
        <p:txBody>
          <a:bodyPr wrap="square" rtlCol="0">
            <a:spAutoFit/>
          </a:bodyPr>
          <a:lstStyle/>
          <a:p>
            <a:r>
              <a:rPr lang="en-US" b="1" dirty="0"/>
              <a:t>u=10</a:t>
            </a:r>
          </a:p>
        </p:txBody>
      </p:sp>
      <p:sp>
        <p:nvSpPr>
          <p:cNvPr id="88" name="TextBox 87">
            <a:extLst>
              <a:ext uri="{FF2B5EF4-FFF2-40B4-BE49-F238E27FC236}">
                <a16:creationId xmlns:a16="http://schemas.microsoft.com/office/drawing/2014/main" id="{3B2A45C2-E504-9694-B0C1-08A02760FA32}"/>
              </a:ext>
            </a:extLst>
          </p:cNvPr>
          <p:cNvSpPr txBox="1"/>
          <p:nvPr/>
        </p:nvSpPr>
        <p:spPr>
          <a:xfrm>
            <a:off x="551546" y="2801778"/>
            <a:ext cx="2209175" cy="369332"/>
          </a:xfrm>
          <a:prstGeom prst="rect">
            <a:avLst/>
          </a:prstGeom>
          <a:noFill/>
        </p:spPr>
        <p:txBody>
          <a:bodyPr wrap="square" rtlCol="0">
            <a:spAutoFit/>
          </a:bodyPr>
          <a:lstStyle/>
          <a:p>
            <a:pPr algn="ctr"/>
            <a:r>
              <a:rPr lang="en-US" b="1" dirty="0"/>
              <a:t>Code for main cores</a:t>
            </a:r>
          </a:p>
        </p:txBody>
      </p:sp>
      <p:sp>
        <p:nvSpPr>
          <p:cNvPr id="2" name="Rounded Rectangle 1">
            <a:extLst>
              <a:ext uri="{FF2B5EF4-FFF2-40B4-BE49-F238E27FC236}">
                <a16:creationId xmlns:a16="http://schemas.microsoft.com/office/drawing/2014/main" id="{61292022-8157-F9D1-87F0-29BFA0462A3A}"/>
              </a:ext>
            </a:extLst>
          </p:cNvPr>
          <p:cNvSpPr/>
          <p:nvPr/>
        </p:nvSpPr>
        <p:spPr>
          <a:xfrm>
            <a:off x="4251794" y="6464996"/>
            <a:ext cx="314597" cy="3705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rtlCol="0" anchor="ctr"/>
          <a:lstStyle/>
          <a:p>
            <a:pPr algn="ctr"/>
            <a:r>
              <a:rPr lang="en-US" b="1" dirty="0"/>
              <a:t>PB</a:t>
            </a:r>
          </a:p>
        </p:txBody>
      </p:sp>
      <p:sp>
        <p:nvSpPr>
          <p:cNvPr id="7" name="Rounded Rectangle 6">
            <a:extLst>
              <a:ext uri="{FF2B5EF4-FFF2-40B4-BE49-F238E27FC236}">
                <a16:creationId xmlns:a16="http://schemas.microsoft.com/office/drawing/2014/main" id="{667BCA36-F3FD-C1FB-18AB-39570DE38AF4}"/>
              </a:ext>
            </a:extLst>
          </p:cNvPr>
          <p:cNvSpPr/>
          <p:nvPr/>
        </p:nvSpPr>
        <p:spPr>
          <a:xfrm>
            <a:off x="10343272" y="4353488"/>
            <a:ext cx="323389" cy="32677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b="1" dirty="0"/>
              <a:t>PB</a:t>
            </a:r>
          </a:p>
        </p:txBody>
      </p:sp>
      <p:sp>
        <p:nvSpPr>
          <p:cNvPr id="89" name="Title 1">
            <a:extLst>
              <a:ext uri="{FF2B5EF4-FFF2-40B4-BE49-F238E27FC236}">
                <a16:creationId xmlns:a16="http://schemas.microsoft.com/office/drawing/2014/main" id="{BBF10D83-4A0A-D52F-9E81-294EF8CA22A6}"/>
              </a:ext>
            </a:extLst>
          </p:cNvPr>
          <p:cNvSpPr>
            <a:spLocks noGrp="1"/>
          </p:cNvSpPr>
          <p:nvPr>
            <p:ph type="title"/>
          </p:nvPr>
        </p:nvSpPr>
        <p:spPr>
          <a:xfrm>
            <a:off x="838200" y="0"/>
            <a:ext cx="11024264" cy="1325563"/>
          </a:xfrm>
        </p:spPr>
        <p:txBody>
          <a:bodyPr/>
          <a:lstStyle/>
          <a:p>
            <a:r>
              <a:rPr lang="en-US" dirty="0">
                <a:latin typeface="+mn-lt"/>
              </a:rPr>
              <a:t>Key Idea: </a:t>
            </a:r>
            <a:r>
              <a:rPr lang="en-US" b="0" dirty="0">
                <a:latin typeface="+mn-lt"/>
              </a:rPr>
              <a:t>Pre-translation of page table walks</a:t>
            </a:r>
          </a:p>
        </p:txBody>
      </p:sp>
    </p:spTree>
    <p:custDataLst>
      <p:tags r:id="rId1"/>
    </p:custDataLst>
    <p:extLst>
      <p:ext uri="{BB962C8B-B14F-4D97-AF65-F5344CB8AC3E}">
        <p14:creationId xmlns:p14="http://schemas.microsoft.com/office/powerpoint/2010/main" val="21032137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21A12780-9E55-7A69-CDFD-DA5B90D31AED}"/>
              </a:ext>
            </a:extLst>
          </p:cNvPr>
          <p:cNvSpPr txBox="1"/>
          <p:nvPr/>
        </p:nvSpPr>
        <p:spPr>
          <a:xfrm>
            <a:off x="159986" y="4720859"/>
            <a:ext cx="3137048" cy="369332"/>
          </a:xfrm>
          <a:prstGeom prst="rect">
            <a:avLst/>
          </a:prstGeom>
          <a:noFill/>
        </p:spPr>
        <p:txBody>
          <a:bodyPr wrap="square" rtlCol="0">
            <a:spAutoFit/>
          </a:bodyPr>
          <a:lstStyle/>
          <a:p>
            <a:pPr algn="ctr"/>
            <a:r>
              <a:rPr lang="en-US" b="1" dirty="0"/>
              <a:t>Code for pre-translation cores</a:t>
            </a:r>
          </a:p>
        </p:txBody>
      </p:sp>
      <p:sp>
        <p:nvSpPr>
          <p:cNvPr id="62" name="TextBox 61">
            <a:extLst>
              <a:ext uri="{FF2B5EF4-FFF2-40B4-BE49-F238E27FC236}">
                <a16:creationId xmlns:a16="http://schemas.microsoft.com/office/drawing/2014/main" id="{69DEE561-B443-7AD6-16D5-27A2E5A5CE03}"/>
              </a:ext>
            </a:extLst>
          </p:cNvPr>
          <p:cNvSpPr txBox="1"/>
          <p:nvPr/>
        </p:nvSpPr>
        <p:spPr>
          <a:xfrm>
            <a:off x="-13176" y="2120624"/>
            <a:ext cx="3638471" cy="4247317"/>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ourier New" panose="02070309020205020404" pitchFamily="49" charset="0"/>
              </a:rPr>
              <a:t>#pragma </a:t>
            </a:r>
            <a:r>
              <a:rPr lang="en-US" sz="1800" b="0" i="0" u="none" strike="noStrike" dirty="0" err="1">
                <a:solidFill>
                  <a:srgbClr val="000000"/>
                </a:solidFill>
                <a:effectLst/>
                <a:latin typeface="Courier New" panose="02070309020205020404" pitchFamily="49" charset="0"/>
              </a:rPr>
              <a:t>omp</a:t>
            </a:r>
            <a:r>
              <a:rPr lang="en-US" sz="1800" b="0" i="0" u="none" strike="noStrike" dirty="0">
                <a:solidFill>
                  <a:srgbClr val="000000"/>
                </a:solidFill>
                <a:effectLst/>
                <a:latin typeface="Courier New" panose="02070309020205020404" pitchFamily="49" charset="0"/>
              </a:rPr>
              <a:t> parallel for </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for(...)</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p>
          <a:p>
            <a:pPr rtl="0">
              <a:spcBef>
                <a:spcPts val="0"/>
              </a:spcBef>
              <a:spcAft>
                <a:spcPts val="0"/>
              </a:spcAft>
            </a:pPr>
            <a:r>
              <a:rPr lang="en-US" dirty="0">
                <a:solidFill>
                  <a:srgbClr val="000000"/>
                </a:solidFill>
                <a:latin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sum+=x</a:t>
            </a: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for(...)</a:t>
            </a:r>
            <a:endParaRPr lang="en-US" dirty="0"/>
          </a:p>
          <a:p>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a:t>
            </a: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p:txBody>
      </p:sp>
      <p:sp>
        <p:nvSpPr>
          <p:cNvPr id="102" name="Rectangle 101">
            <a:extLst>
              <a:ext uri="{FF2B5EF4-FFF2-40B4-BE49-F238E27FC236}">
                <a16:creationId xmlns:a16="http://schemas.microsoft.com/office/drawing/2014/main" id="{4DDAC56E-838D-22A5-89EF-BC3CEA5C6B58}"/>
              </a:ext>
            </a:extLst>
          </p:cNvPr>
          <p:cNvSpPr/>
          <p:nvPr/>
        </p:nvSpPr>
        <p:spPr>
          <a:xfrm>
            <a:off x="14282" y="3082693"/>
            <a:ext cx="3312108" cy="968078"/>
          </a:xfrm>
          <a:prstGeom prst="rect">
            <a:avLst/>
          </a:prstGeom>
          <a:solidFill>
            <a:srgbClr val="FFC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8BF7ED-D188-00EB-8448-00012F4CF74D}"/>
              </a:ext>
            </a:extLst>
          </p:cNvPr>
          <p:cNvSpPr/>
          <p:nvPr/>
        </p:nvSpPr>
        <p:spPr>
          <a:xfrm>
            <a:off x="-12611" y="4996130"/>
            <a:ext cx="3324466" cy="766559"/>
          </a:xfrm>
          <a:prstGeom prst="rect">
            <a:avLst/>
          </a:prstGeom>
          <a:solidFill>
            <a:srgbClr val="548235">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1A3233C9-C61B-9B3E-F690-3A950D3AF6A2}"/>
              </a:ext>
            </a:extLst>
          </p:cNvPr>
          <p:cNvCxnSpPr>
            <a:cxnSpLocks/>
          </p:cNvCxnSpPr>
          <p:nvPr/>
        </p:nvCxnSpPr>
        <p:spPr>
          <a:xfrm>
            <a:off x="7610759" y="3692118"/>
            <a:ext cx="1400978" cy="2333518"/>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3" name="Rectangle 92">
            <a:extLst>
              <a:ext uri="{FF2B5EF4-FFF2-40B4-BE49-F238E27FC236}">
                <a16:creationId xmlns:a16="http://schemas.microsoft.com/office/drawing/2014/main" id="{25F1F073-1FB2-2F7D-1529-E515E283D2EB}"/>
              </a:ext>
            </a:extLst>
          </p:cNvPr>
          <p:cNvSpPr/>
          <p:nvPr/>
        </p:nvSpPr>
        <p:spPr>
          <a:xfrm>
            <a:off x="9061306" y="2118702"/>
            <a:ext cx="3102462" cy="1853194"/>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CFCFA168-29EA-F801-43D5-EDA130177061}"/>
              </a:ext>
            </a:extLst>
          </p:cNvPr>
          <p:cNvSpPr/>
          <p:nvPr/>
        </p:nvSpPr>
        <p:spPr>
          <a:xfrm>
            <a:off x="9049982" y="4216193"/>
            <a:ext cx="3095470" cy="1846029"/>
          </a:xfrm>
          <a:prstGeom prst="rect">
            <a:avLst/>
          </a:prstGeom>
          <a:solidFill>
            <a:srgbClr val="548235">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6785512" y="296468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4671026" y="478894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5517239" y="369817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4301660"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5177946"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4301660"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S1</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 name="矩形">
            <a:extLst>
              <a:ext uri="{FF2B5EF4-FFF2-40B4-BE49-F238E27FC236}">
                <a16:creationId xmlns:a16="http://schemas.microsoft.com/office/drawing/2014/main" id="{4C2843FE-74BB-1F21-BC44-A710A8973CAC}"/>
              </a:ext>
            </a:extLst>
          </p:cNvPr>
          <p:cNvSpPr/>
          <p:nvPr/>
        </p:nvSpPr>
        <p:spPr>
          <a:xfrm>
            <a:off x="5177946"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4664675" y="274554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4683724" y="348013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4480527" y="294039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5363164" y="293404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4664675" y="292769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4671025" y="294039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6403578" y="25773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1" name="矩形">
            <a:extLst>
              <a:ext uri="{FF2B5EF4-FFF2-40B4-BE49-F238E27FC236}">
                <a16:creationId xmlns:a16="http://schemas.microsoft.com/office/drawing/2014/main" id="{8C457A57-7DFD-30B8-36CD-EDECD3844001}"/>
              </a:ext>
            </a:extLst>
          </p:cNvPr>
          <p:cNvSpPr/>
          <p:nvPr/>
        </p:nvSpPr>
        <p:spPr>
          <a:xfrm>
            <a:off x="7282471" y="25724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6403578" y="33043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直线">
            <a:extLst>
              <a:ext uri="{FF2B5EF4-FFF2-40B4-BE49-F238E27FC236}">
                <a16:creationId xmlns:a16="http://schemas.microsoft.com/office/drawing/2014/main" id="{AB8AA74B-67A2-0856-4C5D-F87F2BE6D531}"/>
              </a:ext>
            </a:extLst>
          </p:cNvPr>
          <p:cNvSpPr/>
          <p:nvPr/>
        </p:nvSpPr>
        <p:spPr>
          <a:xfrm>
            <a:off x="6766593" y="276152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 name="直线">
            <a:extLst>
              <a:ext uri="{FF2B5EF4-FFF2-40B4-BE49-F238E27FC236}">
                <a16:creationId xmlns:a16="http://schemas.microsoft.com/office/drawing/2014/main" id="{61B15420-89EF-EA4F-E3B5-67FB833493F3}"/>
              </a:ext>
            </a:extLst>
          </p:cNvPr>
          <p:cNvSpPr/>
          <p:nvPr/>
        </p:nvSpPr>
        <p:spPr>
          <a:xfrm>
            <a:off x="6785642" y="349610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6582445" y="295636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7465082" y="295001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6766591" y="293315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5560011" y="275624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4295411"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5171697"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4295411"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5171697"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4658425" y="458077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4677475" y="531535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4474278" y="477561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5356914" y="476926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4658425" y="476291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6397327" y="44125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7282052" y="44133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6397327" y="514595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7282052" y="51587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6760341" y="459675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6779392" y="530085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6576195" y="479159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7458831" y="478524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6760341" y="477889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6766692" y="479159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5553760" y="532171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4474177" y="367698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7439583" y="368967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5560011" y="366428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2207021" y="3870195"/>
            <a:ext cx="2948305" cy="313186"/>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3822054" y="275913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3822054" y="532834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stCxn id="42" idx="2"/>
            <a:endCxn id="54" idx="1"/>
          </p:cNvCxnSpPr>
          <p:nvPr/>
        </p:nvCxnSpPr>
        <p:spPr>
          <a:xfrm rot="5400000" flipH="1">
            <a:off x="5559321" y="3622795"/>
            <a:ext cx="28732" cy="3785025"/>
          </a:xfrm>
          <a:prstGeom prst="bentConnector3">
            <a:avLst>
              <a:gd name="adj1" fmla="val -795629"/>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7275651" y="33054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a:stCxn id="21" idx="0"/>
            <a:endCxn id="54" idx="3"/>
          </p:cNvCxnSpPr>
          <p:nvPr/>
        </p:nvCxnSpPr>
        <p:spPr>
          <a:xfrm rot="16200000" flipV="1">
            <a:off x="5564009" y="669801"/>
            <a:ext cx="19774" cy="3785444"/>
          </a:xfrm>
          <a:prstGeom prst="bentConnector3">
            <a:avLst>
              <a:gd name="adj1" fmla="val 1156064"/>
            </a:avLst>
          </a:prstGeom>
          <a:noFill/>
          <a:ln w="19050" cap="flat" cmpd="sng">
            <a:solidFill>
              <a:srgbClr val="000000"/>
            </a:solidFill>
            <a:prstDash val="solid"/>
            <a:miter/>
            <a:headEnd type="triangle" w="med" len="med"/>
            <a:tailEnd type="triangle" w="med" len="med"/>
          </a:ln>
        </p:spPr>
      </p:cxnSp>
      <p:sp>
        <p:nvSpPr>
          <p:cNvPr id="64" name="Rectangle 63">
            <a:extLst>
              <a:ext uri="{FF2B5EF4-FFF2-40B4-BE49-F238E27FC236}">
                <a16:creationId xmlns:a16="http://schemas.microsoft.com/office/drawing/2014/main" id="{DD30962B-9E19-69E5-24F0-AD6D10BDA2EA}"/>
              </a:ext>
            </a:extLst>
          </p:cNvPr>
          <p:cNvSpPr/>
          <p:nvPr/>
        </p:nvSpPr>
        <p:spPr>
          <a:xfrm>
            <a:off x="0" y="2408950"/>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E07164-DD4F-A209-4CE3-C45BB0F6F20B}"/>
              </a:ext>
            </a:extLst>
          </p:cNvPr>
          <p:cNvSpPr/>
          <p:nvPr/>
        </p:nvSpPr>
        <p:spPr>
          <a:xfrm>
            <a:off x="10844579" y="2452310"/>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36E3A24-A8BA-FCD5-C892-42ABDD1CD063}"/>
              </a:ext>
            </a:extLst>
          </p:cNvPr>
          <p:cNvSpPr/>
          <p:nvPr/>
        </p:nvSpPr>
        <p:spPr>
          <a:xfrm>
            <a:off x="9187532" y="2154608"/>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2FF2C9-EB3F-81FE-B369-898166C6A388}"/>
              </a:ext>
            </a:extLst>
          </p:cNvPr>
          <p:cNvSpPr/>
          <p:nvPr/>
        </p:nvSpPr>
        <p:spPr>
          <a:xfrm>
            <a:off x="9187532" y="2435979"/>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2007D99-8EEF-D44D-85AD-61DCD44C365B}"/>
              </a:ext>
            </a:extLst>
          </p:cNvPr>
          <p:cNvSpPr txBox="1"/>
          <p:nvPr/>
        </p:nvSpPr>
        <p:spPr>
          <a:xfrm>
            <a:off x="9356838" y="2110628"/>
            <a:ext cx="968328"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9" name="Straight Arrow Connector 58">
            <a:extLst>
              <a:ext uri="{FF2B5EF4-FFF2-40B4-BE49-F238E27FC236}">
                <a16:creationId xmlns:a16="http://schemas.microsoft.com/office/drawing/2014/main" id="{C98D5873-17FB-D3F7-E14A-B1B2271CF104}"/>
              </a:ext>
            </a:extLst>
          </p:cNvPr>
          <p:cNvCxnSpPr>
            <a:cxnSpLocks/>
          </p:cNvCxnSpPr>
          <p:nvPr/>
        </p:nvCxnSpPr>
        <p:spPr>
          <a:xfrm>
            <a:off x="9780675" y="2850814"/>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F21985C6-5814-BA93-C05F-7C550BB6EC80}"/>
              </a:ext>
            </a:extLst>
          </p:cNvPr>
          <p:cNvSpPr/>
          <p:nvPr/>
        </p:nvSpPr>
        <p:spPr>
          <a:xfrm>
            <a:off x="9187532" y="312051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6E5EC8C-1370-47E2-3FE8-8037A28A4B76}"/>
              </a:ext>
            </a:extLst>
          </p:cNvPr>
          <p:cNvSpPr txBox="1"/>
          <p:nvPr/>
        </p:nvSpPr>
        <p:spPr>
          <a:xfrm>
            <a:off x="9443720" y="345773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66" name="Rounded Rectangle 65">
            <a:extLst>
              <a:ext uri="{FF2B5EF4-FFF2-40B4-BE49-F238E27FC236}">
                <a16:creationId xmlns:a16="http://schemas.microsoft.com/office/drawing/2014/main" id="{BB352736-601F-6CB0-BB45-587B2CFB7A23}"/>
              </a:ext>
            </a:extLst>
          </p:cNvPr>
          <p:cNvSpPr/>
          <p:nvPr/>
        </p:nvSpPr>
        <p:spPr>
          <a:xfrm>
            <a:off x="9302692" y="3422486"/>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91C78003-D8CC-D4AE-52B0-6FE53CED6876}"/>
              </a:ext>
            </a:extLst>
          </p:cNvPr>
          <p:cNvSpPr txBox="1"/>
          <p:nvPr/>
        </p:nvSpPr>
        <p:spPr>
          <a:xfrm>
            <a:off x="9249175" y="2497575"/>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68" name="TextBox 67">
            <a:extLst>
              <a:ext uri="{FF2B5EF4-FFF2-40B4-BE49-F238E27FC236}">
                <a16:creationId xmlns:a16="http://schemas.microsoft.com/office/drawing/2014/main" id="{8CAAB3A2-AB8F-4E54-2EDB-5936C870334B}"/>
              </a:ext>
            </a:extLst>
          </p:cNvPr>
          <p:cNvSpPr txBox="1"/>
          <p:nvPr/>
        </p:nvSpPr>
        <p:spPr>
          <a:xfrm>
            <a:off x="9264569" y="3124660"/>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69" name="TextBox 68">
            <a:extLst>
              <a:ext uri="{FF2B5EF4-FFF2-40B4-BE49-F238E27FC236}">
                <a16:creationId xmlns:a16="http://schemas.microsoft.com/office/drawing/2014/main" id="{0D26CB83-E390-4004-4FAA-BCC72CDE4087}"/>
              </a:ext>
            </a:extLst>
          </p:cNvPr>
          <p:cNvSpPr txBox="1"/>
          <p:nvPr/>
        </p:nvSpPr>
        <p:spPr>
          <a:xfrm>
            <a:off x="10458924" y="2705845"/>
            <a:ext cx="280896"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70" name="Rectangle 69">
            <a:extLst>
              <a:ext uri="{FF2B5EF4-FFF2-40B4-BE49-F238E27FC236}">
                <a16:creationId xmlns:a16="http://schemas.microsoft.com/office/drawing/2014/main" id="{5C352B84-CD35-2223-9A3E-1A34299C0E84}"/>
              </a:ext>
            </a:extLst>
          </p:cNvPr>
          <p:cNvSpPr/>
          <p:nvPr/>
        </p:nvSpPr>
        <p:spPr>
          <a:xfrm>
            <a:off x="10838462" y="2153357"/>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ACA38A0-E709-2BE3-64AB-AC5641105961}"/>
              </a:ext>
            </a:extLst>
          </p:cNvPr>
          <p:cNvSpPr txBox="1"/>
          <p:nvPr/>
        </p:nvSpPr>
        <p:spPr>
          <a:xfrm>
            <a:off x="10924844" y="2118032"/>
            <a:ext cx="1248071" cy="369332"/>
          </a:xfrm>
          <a:prstGeom prst="rect">
            <a:avLst/>
          </a:prstGeom>
          <a:noFill/>
        </p:spPr>
        <p:txBody>
          <a:bodyPr wrap="square" rtlCol="0">
            <a:spAutoFit/>
          </a:bodyPr>
          <a:lstStyle/>
          <a:p>
            <a:r>
              <a:rPr lang="en-US" b="1" dirty="0">
                <a:cs typeface="Times New Roman" panose="02020603050405020304" pitchFamily="18" charset="0"/>
              </a:rPr>
              <a:t>Vault 29</a:t>
            </a:r>
          </a:p>
        </p:txBody>
      </p:sp>
      <p:cxnSp>
        <p:nvCxnSpPr>
          <p:cNvPr id="72" name="Straight Arrow Connector 71">
            <a:extLst>
              <a:ext uri="{FF2B5EF4-FFF2-40B4-BE49-F238E27FC236}">
                <a16:creationId xmlns:a16="http://schemas.microsoft.com/office/drawing/2014/main" id="{9887AD6F-7F64-0996-7741-C4124238C43F}"/>
              </a:ext>
            </a:extLst>
          </p:cNvPr>
          <p:cNvCxnSpPr>
            <a:cxnSpLocks/>
          </p:cNvCxnSpPr>
          <p:nvPr/>
        </p:nvCxnSpPr>
        <p:spPr>
          <a:xfrm>
            <a:off x="11431605" y="2849563"/>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1294C6CC-2BFA-C109-4B61-55A1D0D101CF}"/>
              </a:ext>
            </a:extLst>
          </p:cNvPr>
          <p:cNvSpPr/>
          <p:nvPr/>
        </p:nvSpPr>
        <p:spPr>
          <a:xfrm>
            <a:off x="10838462" y="311926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E0458FE2-E8C9-0281-C88B-DA1521C18423}"/>
              </a:ext>
            </a:extLst>
          </p:cNvPr>
          <p:cNvSpPr txBox="1"/>
          <p:nvPr/>
        </p:nvSpPr>
        <p:spPr>
          <a:xfrm>
            <a:off x="11067202" y="3468313"/>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29</a:t>
            </a:r>
          </a:p>
        </p:txBody>
      </p:sp>
      <p:sp>
        <p:nvSpPr>
          <p:cNvPr id="75" name="Rounded Rectangle 74">
            <a:extLst>
              <a:ext uri="{FF2B5EF4-FFF2-40B4-BE49-F238E27FC236}">
                <a16:creationId xmlns:a16="http://schemas.microsoft.com/office/drawing/2014/main" id="{C877644B-F90A-D337-E1CB-C851975BBAE9}"/>
              </a:ext>
            </a:extLst>
          </p:cNvPr>
          <p:cNvSpPr/>
          <p:nvPr/>
        </p:nvSpPr>
        <p:spPr>
          <a:xfrm>
            <a:off x="10953622" y="342123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089A6C11-8026-8EF1-8AE1-EAE8B55B7304}"/>
              </a:ext>
            </a:extLst>
          </p:cNvPr>
          <p:cNvSpPr txBox="1"/>
          <p:nvPr/>
        </p:nvSpPr>
        <p:spPr>
          <a:xfrm>
            <a:off x="10897380" y="2505836"/>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77" name="TextBox 76">
            <a:extLst>
              <a:ext uri="{FF2B5EF4-FFF2-40B4-BE49-F238E27FC236}">
                <a16:creationId xmlns:a16="http://schemas.microsoft.com/office/drawing/2014/main" id="{9F1F2F1F-F532-E0B1-07F9-7C3AFBA0934E}"/>
              </a:ext>
            </a:extLst>
          </p:cNvPr>
          <p:cNvSpPr txBox="1"/>
          <p:nvPr/>
        </p:nvSpPr>
        <p:spPr>
          <a:xfrm>
            <a:off x="10914076" y="3133194"/>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cxnSp>
        <p:nvCxnSpPr>
          <p:cNvPr id="84" name="Straight Connector 83">
            <a:extLst>
              <a:ext uri="{FF2B5EF4-FFF2-40B4-BE49-F238E27FC236}">
                <a16:creationId xmlns:a16="http://schemas.microsoft.com/office/drawing/2014/main" id="{D18CE8E5-BB7E-94F0-473C-5CB43845FFCA}"/>
              </a:ext>
            </a:extLst>
          </p:cNvPr>
          <p:cNvCxnSpPr>
            <a:cxnSpLocks/>
          </p:cNvCxnSpPr>
          <p:nvPr/>
        </p:nvCxnSpPr>
        <p:spPr>
          <a:xfrm flipV="1">
            <a:off x="7623730" y="2135282"/>
            <a:ext cx="1371344" cy="1176676"/>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E1A6762B-5130-9FE1-CA41-3C72DCBF4D31}"/>
              </a:ext>
            </a:extLst>
          </p:cNvPr>
          <p:cNvSpPr/>
          <p:nvPr/>
        </p:nvSpPr>
        <p:spPr>
          <a:xfrm>
            <a:off x="5393775" y="429033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5845873-8647-F69D-3231-8974DE6694F1}"/>
              </a:ext>
            </a:extLst>
          </p:cNvPr>
          <p:cNvSpPr/>
          <p:nvPr/>
        </p:nvSpPr>
        <p:spPr>
          <a:xfrm>
            <a:off x="7502683" y="3182285"/>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D67851D-D6DD-E72D-21BA-8336CCDAA626}"/>
              </a:ext>
            </a:extLst>
          </p:cNvPr>
          <p:cNvSpPr/>
          <p:nvPr/>
        </p:nvSpPr>
        <p:spPr>
          <a:xfrm>
            <a:off x="4513866" y="429572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011724E-0E18-79EF-5D68-002B5D2C94C5}"/>
              </a:ext>
            </a:extLst>
          </p:cNvPr>
          <p:cNvSpPr/>
          <p:nvPr/>
        </p:nvSpPr>
        <p:spPr>
          <a:xfrm>
            <a:off x="6618335" y="4293643"/>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613ED61-F53C-75C5-3E31-A9B7702FFC85}"/>
              </a:ext>
            </a:extLst>
          </p:cNvPr>
          <p:cNvSpPr/>
          <p:nvPr/>
        </p:nvSpPr>
        <p:spPr>
          <a:xfrm>
            <a:off x="4513124" y="506300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03C9CF9-DC52-804B-0AD2-A6F3C227C68F}"/>
              </a:ext>
            </a:extLst>
          </p:cNvPr>
          <p:cNvSpPr/>
          <p:nvPr/>
        </p:nvSpPr>
        <p:spPr>
          <a:xfrm>
            <a:off x="7510243" y="509384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50E9E23-8BC2-84AC-CDA0-3490DA7A3012}"/>
              </a:ext>
            </a:extLst>
          </p:cNvPr>
          <p:cNvSpPr/>
          <p:nvPr/>
        </p:nvSpPr>
        <p:spPr>
          <a:xfrm>
            <a:off x="4513123" y="247785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044EEED-201D-9E4B-608A-6F04D2EC9D3F}"/>
              </a:ext>
            </a:extLst>
          </p:cNvPr>
          <p:cNvSpPr/>
          <p:nvPr/>
        </p:nvSpPr>
        <p:spPr>
          <a:xfrm>
            <a:off x="6646051" y="322618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BE21035-F27C-24BB-8A92-7004C91B6281}"/>
              </a:ext>
            </a:extLst>
          </p:cNvPr>
          <p:cNvSpPr/>
          <p:nvPr/>
        </p:nvSpPr>
        <p:spPr>
          <a:xfrm>
            <a:off x="7515942" y="430804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8A6EF96E-8018-D4C9-CCA5-FFEC1EFD4CEC}"/>
              </a:ext>
            </a:extLst>
          </p:cNvPr>
          <p:cNvSpPr/>
          <p:nvPr/>
        </p:nvSpPr>
        <p:spPr>
          <a:xfrm>
            <a:off x="7439583" y="246347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5DB44A-A41C-B6EE-6F23-0A442B3EF7CA}"/>
              </a:ext>
            </a:extLst>
          </p:cNvPr>
          <p:cNvSpPr/>
          <p:nvPr/>
        </p:nvSpPr>
        <p:spPr>
          <a:xfrm>
            <a:off x="5391777" y="507259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DC25A7B-54A4-F198-5B2A-28209CF2419A}"/>
              </a:ext>
            </a:extLst>
          </p:cNvPr>
          <p:cNvSpPr/>
          <p:nvPr/>
        </p:nvSpPr>
        <p:spPr>
          <a:xfrm>
            <a:off x="4478415" y="321393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3DEC342-5A44-05C9-9E73-18402695AF00}"/>
              </a:ext>
            </a:extLst>
          </p:cNvPr>
          <p:cNvSpPr/>
          <p:nvPr/>
        </p:nvSpPr>
        <p:spPr>
          <a:xfrm>
            <a:off x="6576291" y="506814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80A8317-5F6B-8D66-511F-FD30326BC398}"/>
              </a:ext>
            </a:extLst>
          </p:cNvPr>
          <p:cNvSpPr/>
          <p:nvPr/>
        </p:nvSpPr>
        <p:spPr>
          <a:xfrm>
            <a:off x="6623888" y="2482057"/>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2DA7AD7-9A3D-701D-1E84-88BE1DEE454F}"/>
              </a:ext>
            </a:extLst>
          </p:cNvPr>
          <p:cNvSpPr/>
          <p:nvPr/>
        </p:nvSpPr>
        <p:spPr>
          <a:xfrm>
            <a:off x="5407245" y="321115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33FE5A8-B4C9-DC14-8951-1CC7DDB39738}"/>
              </a:ext>
            </a:extLst>
          </p:cNvPr>
          <p:cNvSpPr/>
          <p:nvPr/>
        </p:nvSpPr>
        <p:spPr>
          <a:xfrm>
            <a:off x="5393775" y="247542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DA5B2C40-4491-79D6-FFC4-26BCA5B32263}"/>
              </a:ext>
            </a:extLst>
          </p:cNvPr>
          <p:cNvSpPr/>
          <p:nvPr/>
        </p:nvSpPr>
        <p:spPr>
          <a:xfrm>
            <a:off x="10790306" y="3378733"/>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5C8B284A-3AD7-133B-AB3F-670E4F0E1019}"/>
              </a:ext>
            </a:extLst>
          </p:cNvPr>
          <p:cNvSpPr/>
          <p:nvPr/>
        </p:nvSpPr>
        <p:spPr>
          <a:xfrm>
            <a:off x="10844579" y="4586033"/>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D5A9CF4-F6D9-0834-36B8-9728CF1284E6}"/>
              </a:ext>
            </a:extLst>
          </p:cNvPr>
          <p:cNvSpPr/>
          <p:nvPr/>
        </p:nvSpPr>
        <p:spPr>
          <a:xfrm>
            <a:off x="9187532" y="425175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CFF5982-97CD-B610-0DE5-A5CFEA041440}"/>
              </a:ext>
            </a:extLst>
          </p:cNvPr>
          <p:cNvSpPr/>
          <p:nvPr/>
        </p:nvSpPr>
        <p:spPr>
          <a:xfrm>
            <a:off x="9187532" y="4533126"/>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5EB6D5D2-22A8-E252-B574-80188C041080}"/>
              </a:ext>
            </a:extLst>
          </p:cNvPr>
          <p:cNvSpPr txBox="1"/>
          <p:nvPr/>
        </p:nvSpPr>
        <p:spPr>
          <a:xfrm>
            <a:off x="9278780" y="4207775"/>
            <a:ext cx="1098531" cy="369332"/>
          </a:xfrm>
          <a:prstGeom prst="rect">
            <a:avLst/>
          </a:prstGeom>
          <a:noFill/>
        </p:spPr>
        <p:txBody>
          <a:bodyPr wrap="square" rtlCol="0">
            <a:spAutoFit/>
          </a:bodyPr>
          <a:lstStyle/>
          <a:p>
            <a:r>
              <a:rPr lang="en-US" b="1" dirty="0">
                <a:cs typeface="Times New Roman" panose="02020603050405020304" pitchFamily="18" charset="0"/>
              </a:rPr>
              <a:t>Vault 30</a:t>
            </a:r>
          </a:p>
        </p:txBody>
      </p:sp>
      <p:cxnSp>
        <p:nvCxnSpPr>
          <p:cNvPr id="168" name="Straight Arrow Connector 167">
            <a:extLst>
              <a:ext uri="{FF2B5EF4-FFF2-40B4-BE49-F238E27FC236}">
                <a16:creationId xmlns:a16="http://schemas.microsoft.com/office/drawing/2014/main" id="{A100A78E-A326-C40D-9646-09F65197CB51}"/>
              </a:ext>
            </a:extLst>
          </p:cNvPr>
          <p:cNvCxnSpPr>
            <a:cxnSpLocks/>
          </p:cNvCxnSpPr>
          <p:nvPr/>
        </p:nvCxnSpPr>
        <p:spPr>
          <a:xfrm>
            <a:off x="9730036" y="4947472"/>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69" name="Rectangle 168">
            <a:extLst>
              <a:ext uri="{FF2B5EF4-FFF2-40B4-BE49-F238E27FC236}">
                <a16:creationId xmlns:a16="http://schemas.microsoft.com/office/drawing/2014/main" id="{FBD09B62-5775-A182-EEF6-67B795632BAB}"/>
              </a:ext>
            </a:extLst>
          </p:cNvPr>
          <p:cNvSpPr/>
          <p:nvPr/>
        </p:nvSpPr>
        <p:spPr>
          <a:xfrm>
            <a:off x="9170836" y="522211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0687E76F-CE6F-CA8F-F138-DFFAC33DDA07}"/>
              </a:ext>
            </a:extLst>
          </p:cNvPr>
          <p:cNvSpPr txBox="1"/>
          <p:nvPr/>
        </p:nvSpPr>
        <p:spPr>
          <a:xfrm>
            <a:off x="9427024" y="5559329"/>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30</a:t>
            </a:r>
          </a:p>
        </p:txBody>
      </p:sp>
      <p:sp>
        <p:nvSpPr>
          <p:cNvPr id="171" name="Rounded Rectangle 170">
            <a:extLst>
              <a:ext uri="{FF2B5EF4-FFF2-40B4-BE49-F238E27FC236}">
                <a16:creationId xmlns:a16="http://schemas.microsoft.com/office/drawing/2014/main" id="{11E730A6-CA73-FFED-9B52-02DC534B76D4}"/>
              </a:ext>
            </a:extLst>
          </p:cNvPr>
          <p:cNvSpPr/>
          <p:nvPr/>
        </p:nvSpPr>
        <p:spPr>
          <a:xfrm>
            <a:off x="9307596" y="552408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E08F9227-6655-2ADD-A851-8C666BC862A8}"/>
              </a:ext>
            </a:extLst>
          </p:cNvPr>
          <p:cNvSpPr txBox="1"/>
          <p:nvPr/>
        </p:nvSpPr>
        <p:spPr>
          <a:xfrm>
            <a:off x="9249175" y="459472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73" name="TextBox 172">
            <a:extLst>
              <a:ext uri="{FF2B5EF4-FFF2-40B4-BE49-F238E27FC236}">
                <a16:creationId xmlns:a16="http://schemas.microsoft.com/office/drawing/2014/main" id="{CFB49E88-27D8-60A1-5FA5-3368A1C6D827}"/>
              </a:ext>
            </a:extLst>
          </p:cNvPr>
          <p:cNvSpPr txBox="1"/>
          <p:nvPr/>
        </p:nvSpPr>
        <p:spPr>
          <a:xfrm>
            <a:off x="9247873" y="5226259"/>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5" name="Rectangle 174">
            <a:extLst>
              <a:ext uri="{FF2B5EF4-FFF2-40B4-BE49-F238E27FC236}">
                <a16:creationId xmlns:a16="http://schemas.microsoft.com/office/drawing/2014/main" id="{E2CD030F-E570-A28E-15A1-CA78F04BC6ED}"/>
              </a:ext>
            </a:extLst>
          </p:cNvPr>
          <p:cNvSpPr/>
          <p:nvPr/>
        </p:nvSpPr>
        <p:spPr>
          <a:xfrm>
            <a:off x="10838462" y="4287080"/>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6A9DC7DC-E796-BFFE-372A-1B71236E3D7D}"/>
              </a:ext>
            </a:extLst>
          </p:cNvPr>
          <p:cNvSpPr txBox="1"/>
          <p:nvPr/>
        </p:nvSpPr>
        <p:spPr>
          <a:xfrm>
            <a:off x="10924844" y="4251755"/>
            <a:ext cx="1248071"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177" name="Straight Arrow Connector 176">
            <a:extLst>
              <a:ext uri="{FF2B5EF4-FFF2-40B4-BE49-F238E27FC236}">
                <a16:creationId xmlns:a16="http://schemas.microsoft.com/office/drawing/2014/main" id="{8946C47D-F973-F171-FF29-657ADD4276F5}"/>
              </a:ext>
            </a:extLst>
          </p:cNvPr>
          <p:cNvCxnSpPr>
            <a:cxnSpLocks/>
          </p:cNvCxnSpPr>
          <p:nvPr/>
        </p:nvCxnSpPr>
        <p:spPr>
          <a:xfrm>
            <a:off x="11380966" y="4982797"/>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8" name="Rectangle 177">
            <a:extLst>
              <a:ext uri="{FF2B5EF4-FFF2-40B4-BE49-F238E27FC236}">
                <a16:creationId xmlns:a16="http://schemas.microsoft.com/office/drawing/2014/main" id="{270FE841-B4ED-6482-B190-2F8B9CB8D153}"/>
              </a:ext>
            </a:extLst>
          </p:cNvPr>
          <p:cNvSpPr/>
          <p:nvPr/>
        </p:nvSpPr>
        <p:spPr>
          <a:xfrm>
            <a:off x="10821766" y="5243039"/>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8449977D-2789-1AB6-E213-B691FA9BC8F8}"/>
              </a:ext>
            </a:extLst>
          </p:cNvPr>
          <p:cNvSpPr txBox="1"/>
          <p:nvPr/>
        </p:nvSpPr>
        <p:spPr>
          <a:xfrm>
            <a:off x="11050506" y="558308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180" name="Rounded Rectangle 179">
            <a:extLst>
              <a:ext uri="{FF2B5EF4-FFF2-40B4-BE49-F238E27FC236}">
                <a16:creationId xmlns:a16="http://schemas.microsoft.com/office/drawing/2014/main" id="{4F8907A3-918F-01D1-F829-4927DBA85EEF}"/>
              </a:ext>
            </a:extLst>
          </p:cNvPr>
          <p:cNvSpPr/>
          <p:nvPr/>
        </p:nvSpPr>
        <p:spPr>
          <a:xfrm>
            <a:off x="10936926" y="5559410"/>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3ADA6EB4-6F90-7388-FCB8-313FB0E630BE}"/>
              </a:ext>
            </a:extLst>
          </p:cNvPr>
          <p:cNvSpPr txBox="1"/>
          <p:nvPr/>
        </p:nvSpPr>
        <p:spPr>
          <a:xfrm>
            <a:off x="10924844" y="462980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82" name="TextBox 181">
            <a:extLst>
              <a:ext uri="{FF2B5EF4-FFF2-40B4-BE49-F238E27FC236}">
                <a16:creationId xmlns:a16="http://schemas.microsoft.com/office/drawing/2014/main" id="{160C58A2-44A2-DE5D-98BB-9C3CAA0BE102}"/>
              </a:ext>
            </a:extLst>
          </p:cNvPr>
          <p:cNvSpPr txBox="1"/>
          <p:nvPr/>
        </p:nvSpPr>
        <p:spPr>
          <a:xfrm>
            <a:off x="10897380" y="5258473"/>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91" name="Rectangle 190">
            <a:extLst>
              <a:ext uri="{FF2B5EF4-FFF2-40B4-BE49-F238E27FC236}">
                <a16:creationId xmlns:a16="http://schemas.microsoft.com/office/drawing/2014/main" id="{22FDF270-1FEF-996C-55ED-65331DAB6D9C}"/>
              </a:ext>
            </a:extLst>
          </p:cNvPr>
          <p:cNvSpPr/>
          <p:nvPr/>
        </p:nvSpPr>
        <p:spPr>
          <a:xfrm>
            <a:off x="9049981" y="2121961"/>
            <a:ext cx="3103911" cy="3940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87D413B2-92E0-D993-5665-E6F87BE1E1F0}"/>
              </a:ext>
            </a:extLst>
          </p:cNvPr>
          <p:cNvSpPr/>
          <p:nvPr/>
        </p:nvSpPr>
        <p:spPr>
          <a:xfrm>
            <a:off x="9140544" y="3398396"/>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3862BC9D-0EEF-D2E6-86B9-68FBC836CC2E}"/>
              </a:ext>
            </a:extLst>
          </p:cNvPr>
          <p:cNvSpPr txBox="1"/>
          <p:nvPr/>
        </p:nvSpPr>
        <p:spPr>
          <a:xfrm>
            <a:off x="9973143" y="1833224"/>
            <a:ext cx="1533354" cy="369332"/>
          </a:xfrm>
          <a:prstGeom prst="rect">
            <a:avLst/>
          </a:prstGeom>
          <a:noFill/>
        </p:spPr>
        <p:txBody>
          <a:bodyPr wrap="square" rtlCol="0">
            <a:spAutoFit/>
          </a:bodyPr>
          <a:lstStyle/>
          <a:p>
            <a:r>
              <a:rPr lang="en-US" b="1" dirty="0">
                <a:cs typeface="Times New Roman" panose="02020603050405020304" pitchFamily="18" charset="0"/>
              </a:rPr>
              <a:t>Main Cores</a:t>
            </a:r>
          </a:p>
        </p:txBody>
      </p:sp>
      <p:sp>
        <p:nvSpPr>
          <p:cNvPr id="86" name="TextBox 85">
            <a:extLst>
              <a:ext uri="{FF2B5EF4-FFF2-40B4-BE49-F238E27FC236}">
                <a16:creationId xmlns:a16="http://schemas.microsoft.com/office/drawing/2014/main" id="{4B3A3E6B-A3F6-6EED-A662-BBFB9EDB03AB}"/>
              </a:ext>
            </a:extLst>
          </p:cNvPr>
          <p:cNvSpPr txBox="1"/>
          <p:nvPr/>
        </p:nvSpPr>
        <p:spPr>
          <a:xfrm>
            <a:off x="9550235" y="3927202"/>
            <a:ext cx="2727682" cy="369332"/>
          </a:xfrm>
          <a:prstGeom prst="rect">
            <a:avLst/>
          </a:prstGeom>
          <a:noFill/>
        </p:spPr>
        <p:txBody>
          <a:bodyPr wrap="square" rtlCol="0">
            <a:spAutoFit/>
          </a:bodyPr>
          <a:lstStyle/>
          <a:p>
            <a:r>
              <a:rPr lang="en-US" b="1" dirty="0">
                <a:cs typeface="Times New Roman" panose="02020603050405020304" pitchFamily="18" charset="0"/>
              </a:rPr>
              <a:t>Pre-Translation Cores</a:t>
            </a:r>
          </a:p>
        </p:txBody>
      </p:sp>
      <p:sp>
        <p:nvSpPr>
          <p:cNvPr id="83" name="Rectangle 82">
            <a:extLst>
              <a:ext uri="{FF2B5EF4-FFF2-40B4-BE49-F238E27FC236}">
                <a16:creationId xmlns:a16="http://schemas.microsoft.com/office/drawing/2014/main" id="{5E20AE98-7336-5368-E5B4-2CA454B3A515}"/>
              </a:ext>
            </a:extLst>
          </p:cNvPr>
          <p:cNvSpPr/>
          <p:nvPr/>
        </p:nvSpPr>
        <p:spPr>
          <a:xfrm>
            <a:off x="-16978" y="4301227"/>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4D16277-0642-89BD-A7F3-A8FA652FF37F}"/>
              </a:ext>
            </a:extLst>
          </p:cNvPr>
          <p:cNvSpPr/>
          <p:nvPr/>
        </p:nvSpPr>
        <p:spPr>
          <a:xfrm>
            <a:off x="0" y="1204602"/>
            <a:ext cx="2057400" cy="400239"/>
          </a:xfrm>
          <a:prstGeom prst="rect">
            <a:avLst/>
          </a:prstGeom>
          <a:solidFill>
            <a:srgbClr val="C00000">
              <a:alpha val="3215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Step 1</a:t>
            </a:r>
          </a:p>
        </p:txBody>
      </p:sp>
      <p:cxnSp>
        <p:nvCxnSpPr>
          <p:cNvPr id="82" name="Straight Arrow Connector 81">
            <a:extLst>
              <a:ext uri="{FF2B5EF4-FFF2-40B4-BE49-F238E27FC236}">
                <a16:creationId xmlns:a16="http://schemas.microsoft.com/office/drawing/2014/main" id="{65FE300A-CBF9-B4E9-1C3E-82115EFA3DB5}"/>
              </a:ext>
            </a:extLst>
          </p:cNvPr>
          <p:cNvCxnSpPr>
            <a:cxnSpLocks/>
          </p:cNvCxnSpPr>
          <p:nvPr/>
        </p:nvCxnSpPr>
        <p:spPr>
          <a:xfrm>
            <a:off x="0" y="1693937"/>
            <a:ext cx="4513123" cy="0"/>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B1AAC276-AF02-CE22-874B-057A4C883161}"/>
              </a:ext>
            </a:extLst>
          </p:cNvPr>
          <p:cNvSpPr txBox="1"/>
          <p:nvPr/>
        </p:nvSpPr>
        <p:spPr>
          <a:xfrm>
            <a:off x="4566391" y="1419131"/>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94" name="TextBox 93">
            <a:extLst>
              <a:ext uri="{FF2B5EF4-FFF2-40B4-BE49-F238E27FC236}">
                <a16:creationId xmlns:a16="http://schemas.microsoft.com/office/drawing/2014/main" id="{E91EE368-9E93-BB0B-E22E-BB9E24498F99}"/>
              </a:ext>
            </a:extLst>
          </p:cNvPr>
          <p:cNvSpPr txBox="1"/>
          <p:nvPr/>
        </p:nvSpPr>
        <p:spPr>
          <a:xfrm>
            <a:off x="1127720" y="4293643"/>
            <a:ext cx="2209174" cy="369332"/>
          </a:xfrm>
          <a:prstGeom prst="rect">
            <a:avLst/>
          </a:prstGeom>
          <a:noFill/>
        </p:spPr>
        <p:txBody>
          <a:bodyPr wrap="square" rtlCol="0">
            <a:spAutoFit/>
          </a:bodyPr>
          <a:lstStyle/>
          <a:p>
            <a:r>
              <a:rPr lang="en-US" b="1" dirty="0"/>
              <a:t> // ITERATION u=20</a:t>
            </a:r>
          </a:p>
        </p:txBody>
      </p:sp>
      <p:sp>
        <p:nvSpPr>
          <p:cNvPr id="98" name="Rectangle 97">
            <a:extLst>
              <a:ext uri="{FF2B5EF4-FFF2-40B4-BE49-F238E27FC236}">
                <a16:creationId xmlns:a16="http://schemas.microsoft.com/office/drawing/2014/main" id="{CBD46E63-7A28-9BC2-A00F-7AD9B7BF2435}"/>
              </a:ext>
            </a:extLst>
          </p:cNvPr>
          <p:cNvSpPr/>
          <p:nvPr/>
        </p:nvSpPr>
        <p:spPr>
          <a:xfrm>
            <a:off x="9049980" y="3968628"/>
            <a:ext cx="3100841" cy="2077946"/>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F61A7354-D454-1B3A-4495-8D326B4663C5}"/>
              </a:ext>
            </a:extLst>
          </p:cNvPr>
          <p:cNvSpPr/>
          <p:nvPr/>
        </p:nvSpPr>
        <p:spPr>
          <a:xfrm>
            <a:off x="-10995" y="4125386"/>
            <a:ext cx="3352060" cy="1977276"/>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14CB6118-B52B-42B3-8147-0E3A54E4C5EE}"/>
              </a:ext>
            </a:extLst>
          </p:cNvPr>
          <p:cNvSpPr txBox="1"/>
          <p:nvPr/>
        </p:nvSpPr>
        <p:spPr>
          <a:xfrm>
            <a:off x="1134907" y="2402767"/>
            <a:ext cx="2313360" cy="369332"/>
          </a:xfrm>
          <a:prstGeom prst="rect">
            <a:avLst/>
          </a:prstGeom>
          <a:noFill/>
        </p:spPr>
        <p:txBody>
          <a:bodyPr wrap="square" rtlCol="0">
            <a:spAutoFit/>
          </a:bodyPr>
          <a:lstStyle/>
          <a:p>
            <a:r>
              <a:rPr lang="en-US" b="1" dirty="0"/>
              <a:t> // ITERATION u =10</a:t>
            </a:r>
          </a:p>
        </p:txBody>
      </p:sp>
      <p:sp>
        <p:nvSpPr>
          <p:cNvPr id="108" name="TextBox 107">
            <a:extLst>
              <a:ext uri="{FF2B5EF4-FFF2-40B4-BE49-F238E27FC236}">
                <a16:creationId xmlns:a16="http://schemas.microsoft.com/office/drawing/2014/main" id="{62AF3AAC-2756-F1E7-4BDD-5078B0C77301}"/>
              </a:ext>
            </a:extLst>
          </p:cNvPr>
          <p:cNvSpPr txBox="1"/>
          <p:nvPr/>
        </p:nvSpPr>
        <p:spPr>
          <a:xfrm>
            <a:off x="4606036" y="6466248"/>
            <a:ext cx="2582919" cy="369332"/>
          </a:xfrm>
          <a:prstGeom prst="rect">
            <a:avLst/>
          </a:prstGeom>
          <a:noFill/>
        </p:spPr>
        <p:txBody>
          <a:bodyPr wrap="square" rtlCol="0">
            <a:spAutoFit/>
          </a:bodyPr>
          <a:lstStyle/>
          <a:p>
            <a:r>
              <a:rPr lang="en-US" b="1" dirty="0"/>
              <a:t>Pre-Translation Buffer</a:t>
            </a:r>
          </a:p>
        </p:txBody>
      </p:sp>
      <p:sp>
        <p:nvSpPr>
          <p:cNvPr id="5" name="Rectangle 4">
            <a:extLst>
              <a:ext uri="{FF2B5EF4-FFF2-40B4-BE49-F238E27FC236}">
                <a16:creationId xmlns:a16="http://schemas.microsoft.com/office/drawing/2014/main" id="{433FB7F2-A534-CC8F-AED8-270B47BCD9FE}"/>
              </a:ext>
            </a:extLst>
          </p:cNvPr>
          <p:cNvSpPr/>
          <p:nvPr/>
        </p:nvSpPr>
        <p:spPr>
          <a:xfrm>
            <a:off x="2109789" y="1199835"/>
            <a:ext cx="2057400" cy="400239"/>
          </a:xfrm>
          <a:prstGeom prst="rect">
            <a:avLst/>
          </a:prstGeom>
          <a:solidFill>
            <a:srgbClr val="C00000">
              <a:alpha val="3215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Step 2</a:t>
            </a:r>
          </a:p>
        </p:txBody>
      </p:sp>
      <p:sp>
        <p:nvSpPr>
          <p:cNvPr id="78" name="Rectangular Callout 77">
            <a:extLst>
              <a:ext uri="{FF2B5EF4-FFF2-40B4-BE49-F238E27FC236}">
                <a16:creationId xmlns:a16="http://schemas.microsoft.com/office/drawing/2014/main" id="{7BEE4E0C-3F7B-9170-BE14-ADDC7E85CBD6}"/>
              </a:ext>
            </a:extLst>
          </p:cNvPr>
          <p:cNvSpPr/>
          <p:nvPr/>
        </p:nvSpPr>
        <p:spPr>
          <a:xfrm>
            <a:off x="449346" y="3257184"/>
            <a:ext cx="1565026" cy="298223"/>
          </a:xfrm>
          <a:prstGeom prst="wedgeRectCallout">
            <a:avLst>
              <a:gd name="adj1" fmla="val 63590"/>
              <a:gd name="adj2" fmla="val 562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74B1FBB6-E35A-EE89-724D-917C491BDF94}"/>
              </a:ext>
            </a:extLst>
          </p:cNvPr>
          <p:cNvSpPr txBox="1"/>
          <p:nvPr/>
        </p:nvSpPr>
        <p:spPr>
          <a:xfrm>
            <a:off x="1603797" y="3182569"/>
            <a:ext cx="2240568" cy="646331"/>
          </a:xfrm>
          <a:prstGeom prst="rect">
            <a:avLst/>
          </a:prstGeom>
          <a:noFill/>
        </p:spPr>
        <p:txBody>
          <a:bodyPr wrap="square" rtlCol="0">
            <a:spAutoFit/>
          </a:bodyPr>
          <a:lstStyle/>
          <a:p>
            <a:pPr algn="ctr"/>
            <a:r>
              <a:rPr lang="en-US" b="1" dirty="0"/>
              <a:t>TLB Miss</a:t>
            </a:r>
          </a:p>
          <a:p>
            <a:pPr algn="ctr"/>
            <a:r>
              <a:rPr lang="en-US" b="1" dirty="0"/>
              <a:t> Generated</a:t>
            </a:r>
          </a:p>
        </p:txBody>
      </p:sp>
      <p:sp>
        <p:nvSpPr>
          <p:cNvPr id="88" name="TextBox 87">
            <a:extLst>
              <a:ext uri="{FF2B5EF4-FFF2-40B4-BE49-F238E27FC236}">
                <a16:creationId xmlns:a16="http://schemas.microsoft.com/office/drawing/2014/main" id="{3B2A45C2-E504-9694-B0C1-08A02760FA32}"/>
              </a:ext>
            </a:extLst>
          </p:cNvPr>
          <p:cNvSpPr txBox="1"/>
          <p:nvPr/>
        </p:nvSpPr>
        <p:spPr>
          <a:xfrm>
            <a:off x="551546" y="2801778"/>
            <a:ext cx="2209175" cy="369332"/>
          </a:xfrm>
          <a:prstGeom prst="rect">
            <a:avLst/>
          </a:prstGeom>
          <a:noFill/>
        </p:spPr>
        <p:txBody>
          <a:bodyPr wrap="square" rtlCol="0">
            <a:spAutoFit/>
          </a:bodyPr>
          <a:lstStyle/>
          <a:p>
            <a:pPr algn="ctr"/>
            <a:r>
              <a:rPr lang="en-US" b="1" dirty="0"/>
              <a:t>Code for main cores</a:t>
            </a:r>
          </a:p>
        </p:txBody>
      </p:sp>
      <p:sp>
        <p:nvSpPr>
          <p:cNvPr id="2" name="Rounded Rectangle 1">
            <a:extLst>
              <a:ext uri="{FF2B5EF4-FFF2-40B4-BE49-F238E27FC236}">
                <a16:creationId xmlns:a16="http://schemas.microsoft.com/office/drawing/2014/main" id="{D31D9B75-0E4A-E2B9-7930-F8A38179F8E4}"/>
              </a:ext>
            </a:extLst>
          </p:cNvPr>
          <p:cNvSpPr/>
          <p:nvPr/>
        </p:nvSpPr>
        <p:spPr>
          <a:xfrm>
            <a:off x="4251794" y="6464996"/>
            <a:ext cx="314597" cy="3705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rtlCol="0" anchor="ctr"/>
          <a:lstStyle/>
          <a:p>
            <a:pPr algn="ctr"/>
            <a:r>
              <a:rPr lang="en-US" b="1" dirty="0"/>
              <a:t>PB</a:t>
            </a:r>
          </a:p>
        </p:txBody>
      </p:sp>
      <p:sp>
        <p:nvSpPr>
          <p:cNvPr id="7" name="Rounded Rectangle 6">
            <a:extLst>
              <a:ext uri="{FF2B5EF4-FFF2-40B4-BE49-F238E27FC236}">
                <a16:creationId xmlns:a16="http://schemas.microsoft.com/office/drawing/2014/main" id="{17F0EBEF-74CE-34B2-2727-69CB9E1840AB}"/>
              </a:ext>
            </a:extLst>
          </p:cNvPr>
          <p:cNvSpPr/>
          <p:nvPr/>
        </p:nvSpPr>
        <p:spPr>
          <a:xfrm>
            <a:off x="10343272" y="4353488"/>
            <a:ext cx="323389" cy="32677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b="1" dirty="0"/>
              <a:t>PB</a:t>
            </a:r>
          </a:p>
        </p:txBody>
      </p:sp>
      <p:sp>
        <p:nvSpPr>
          <p:cNvPr id="97" name="Title 1">
            <a:extLst>
              <a:ext uri="{FF2B5EF4-FFF2-40B4-BE49-F238E27FC236}">
                <a16:creationId xmlns:a16="http://schemas.microsoft.com/office/drawing/2014/main" id="{D17EAB3A-97E4-76D7-C89F-9828A529DBB8}"/>
              </a:ext>
            </a:extLst>
          </p:cNvPr>
          <p:cNvSpPr>
            <a:spLocks noGrp="1"/>
          </p:cNvSpPr>
          <p:nvPr>
            <p:ph type="title"/>
          </p:nvPr>
        </p:nvSpPr>
        <p:spPr>
          <a:xfrm>
            <a:off x="838200" y="0"/>
            <a:ext cx="11024264" cy="1325563"/>
          </a:xfrm>
        </p:spPr>
        <p:txBody>
          <a:bodyPr/>
          <a:lstStyle/>
          <a:p>
            <a:r>
              <a:rPr lang="en-US" dirty="0">
                <a:latin typeface="+mn-lt"/>
              </a:rPr>
              <a:t>Key Idea: </a:t>
            </a:r>
            <a:r>
              <a:rPr lang="en-US" b="0" dirty="0">
                <a:latin typeface="+mn-lt"/>
              </a:rPr>
              <a:t>Pre-translation of page table walks</a:t>
            </a:r>
          </a:p>
        </p:txBody>
      </p:sp>
    </p:spTree>
    <p:custDataLst>
      <p:tags r:id="rId1"/>
    </p:custDataLst>
    <p:extLst>
      <p:ext uri="{BB962C8B-B14F-4D97-AF65-F5344CB8AC3E}">
        <p14:creationId xmlns:p14="http://schemas.microsoft.com/office/powerpoint/2010/main" val="26027686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21A12780-9E55-7A69-CDFD-DA5B90D31AED}"/>
              </a:ext>
            </a:extLst>
          </p:cNvPr>
          <p:cNvSpPr txBox="1"/>
          <p:nvPr/>
        </p:nvSpPr>
        <p:spPr>
          <a:xfrm>
            <a:off x="159986" y="4720859"/>
            <a:ext cx="3137048" cy="369332"/>
          </a:xfrm>
          <a:prstGeom prst="rect">
            <a:avLst/>
          </a:prstGeom>
          <a:noFill/>
        </p:spPr>
        <p:txBody>
          <a:bodyPr wrap="square" rtlCol="0">
            <a:spAutoFit/>
          </a:bodyPr>
          <a:lstStyle/>
          <a:p>
            <a:pPr algn="ctr"/>
            <a:r>
              <a:rPr lang="en-US" b="1" dirty="0"/>
              <a:t>Code for pre-translation cores</a:t>
            </a:r>
          </a:p>
        </p:txBody>
      </p:sp>
      <p:sp>
        <p:nvSpPr>
          <p:cNvPr id="62" name="TextBox 61">
            <a:extLst>
              <a:ext uri="{FF2B5EF4-FFF2-40B4-BE49-F238E27FC236}">
                <a16:creationId xmlns:a16="http://schemas.microsoft.com/office/drawing/2014/main" id="{69DEE561-B443-7AD6-16D5-27A2E5A5CE03}"/>
              </a:ext>
            </a:extLst>
          </p:cNvPr>
          <p:cNvSpPr txBox="1"/>
          <p:nvPr/>
        </p:nvSpPr>
        <p:spPr>
          <a:xfrm>
            <a:off x="-13176" y="2120624"/>
            <a:ext cx="3638471" cy="4247317"/>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ourier New" panose="02070309020205020404" pitchFamily="49" charset="0"/>
              </a:rPr>
              <a:t>#pragma </a:t>
            </a:r>
            <a:r>
              <a:rPr lang="en-US" sz="1800" b="0" i="0" u="none" strike="noStrike" dirty="0" err="1">
                <a:solidFill>
                  <a:srgbClr val="000000"/>
                </a:solidFill>
                <a:effectLst/>
                <a:latin typeface="Courier New" panose="02070309020205020404" pitchFamily="49" charset="0"/>
              </a:rPr>
              <a:t>omp</a:t>
            </a:r>
            <a:r>
              <a:rPr lang="en-US" sz="1800" b="0" i="0" u="none" strike="noStrike" dirty="0">
                <a:solidFill>
                  <a:srgbClr val="000000"/>
                </a:solidFill>
                <a:effectLst/>
                <a:latin typeface="Courier New" panose="02070309020205020404" pitchFamily="49" charset="0"/>
              </a:rPr>
              <a:t> parallel for </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for(...)</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p>
          <a:p>
            <a:pPr rtl="0">
              <a:spcBef>
                <a:spcPts val="0"/>
              </a:spcBef>
              <a:spcAft>
                <a:spcPts val="0"/>
              </a:spcAft>
            </a:pPr>
            <a:r>
              <a:rPr lang="en-US" dirty="0">
                <a:solidFill>
                  <a:srgbClr val="000000"/>
                </a:solidFill>
                <a:latin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sum+=x</a:t>
            </a: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for(...)</a:t>
            </a:r>
            <a:endParaRPr lang="en-US" dirty="0"/>
          </a:p>
          <a:p>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a:t>
            </a: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p:txBody>
      </p:sp>
      <p:sp>
        <p:nvSpPr>
          <p:cNvPr id="102" name="Rectangle 101">
            <a:extLst>
              <a:ext uri="{FF2B5EF4-FFF2-40B4-BE49-F238E27FC236}">
                <a16:creationId xmlns:a16="http://schemas.microsoft.com/office/drawing/2014/main" id="{4DDAC56E-838D-22A5-89EF-BC3CEA5C6B58}"/>
              </a:ext>
            </a:extLst>
          </p:cNvPr>
          <p:cNvSpPr/>
          <p:nvPr/>
        </p:nvSpPr>
        <p:spPr>
          <a:xfrm>
            <a:off x="14282" y="3082693"/>
            <a:ext cx="3312108" cy="968078"/>
          </a:xfrm>
          <a:prstGeom prst="rect">
            <a:avLst/>
          </a:prstGeom>
          <a:solidFill>
            <a:srgbClr val="FFC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8BF7ED-D188-00EB-8448-00012F4CF74D}"/>
              </a:ext>
            </a:extLst>
          </p:cNvPr>
          <p:cNvSpPr/>
          <p:nvPr/>
        </p:nvSpPr>
        <p:spPr>
          <a:xfrm>
            <a:off x="-12611" y="4996130"/>
            <a:ext cx="3324466" cy="766559"/>
          </a:xfrm>
          <a:prstGeom prst="rect">
            <a:avLst/>
          </a:prstGeom>
          <a:solidFill>
            <a:srgbClr val="548235">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1A3233C9-C61B-9B3E-F690-3A950D3AF6A2}"/>
              </a:ext>
            </a:extLst>
          </p:cNvPr>
          <p:cNvCxnSpPr>
            <a:cxnSpLocks/>
          </p:cNvCxnSpPr>
          <p:nvPr/>
        </p:nvCxnSpPr>
        <p:spPr>
          <a:xfrm>
            <a:off x="7610759" y="3692118"/>
            <a:ext cx="1400978" cy="2333518"/>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3" name="Rectangle 92">
            <a:extLst>
              <a:ext uri="{FF2B5EF4-FFF2-40B4-BE49-F238E27FC236}">
                <a16:creationId xmlns:a16="http://schemas.microsoft.com/office/drawing/2014/main" id="{25F1F073-1FB2-2F7D-1529-E515E283D2EB}"/>
              </a:ext>
            </a:extLst>
          </p:cNvPr>
          <p:cNvSpPr/>
          <p:nvPr/>
        </p:nvSpPr>
        <p:spPr>
          <a:xfrm>
            <a:off x="9061306" y="2118702"/>
            <a:ext cx="3102462" cy="1853194"/>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CFCFA168-29EA-F801-43D5-EDA130177061}"/>
              </a:ext>
            </a:extLst>
          </p:cNvPr>
          <p:cNvSpPr/>
          <p:nvPr/>
        </p:nvSpPr>
        <p:spPr>
          <a:xfrm>
            <a:off x="9049982" y="4216193"/>
            <a:ext cx="3095470" cy="1846029"/>
          </a:xfrm>
          <a:prstGeom prst="rect">
            <a:avLst/>
          </a:prstGeom>
          <a:solidFill>
            <a:srgbClr val="548235">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6785512" y="296468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4671026" y="478894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5517239" y="369817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4301660"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5177946"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4301660"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S1</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 name="矩形">
            <a:extLst>
              <a:ext uri="{FF2B5EF4-FFF2-40B4-BE49-F238E27FC236}">
                <a16:creationId xmlns:a16="http://schemas.microsoft.com/office/drawing/2014/main" id="{4C2843FE-74BB-1F21-BC44-A710A8973CAC}"/>
              </a:ext>
            </a:extLst>
          </p:cNvPr>
          <p:cNvSpPr/>
          <p:nvPr/>
        </p:nvSpPr>
        <p:spPr>
          <a:xfrm>
            <a:off x="5177946"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4664675" y="274554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4683724" y="348013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4480527" y="294039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5363164" y="293404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4664675" y="292769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4671025" y="294039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6403578" y="25773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1" name="矩形">
            <a:extLst>
              <a:ext uri="{FF2B5EF4-FFF2-40B4-BE49-F238E27FC236}">
                <a16:creationId xmlns:a16="http://schemas.microsoft.com/office/drawing/2014/main" id="{8C457A57-7DFD-30B8-36CD-EDECD3844001}"/>
              </a:ext>
            </a:extLst>
          </p:cNvPr>
          <p:cNvSpPr/>
          <p:nvPr/>
        </p:nvSpPr>
        <p:spPr>
          <a:xfrm>
            <a:off x="7282471" y="25724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6403578" y="33043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直线">
            <a:extLst>
              <a:ext uri="{FF2B5EF4-FFF2-40B4-BE49-F238E27FC236}">
                <a16:creationId xmlns:a16="http://schemas.microsoft.com/office/drawing/2014/main" id="{AB8AA74B-67A2-0856-4C5D-F87F2BE6D531}"/>
              </a:ext>
            </a:extLst>
          </p:cNvPr>
          <p:cNvSpPr/>
          <p:nvPr/>
        </p:nvSpPr>
        <p:spPr>
          <a:xfrm>
            <a:off x="6766593" y="276152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 name="直线">
            <a:extLst>
              <a:ext uri="{FF2B5EF4-FFF2-40B4-BE49-F238E27FC236}">
                <a16:creationId xmlns:a16="http://schemas.microsoft.com/office/drawing/2014/main" id="{61B15420-89EF-EA4F-E3B5-67FB833493F3}"/>
              </a:ext>
            </a:extLst>
          </p:cNvPr>
          <p:cNvSpPr/>
          <p:nvPr/>
        </p:nvSpPr>
        <p:spPr>
          <a:xfrm>
            <a:off x="6785642" y="349610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6582445" y="295636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7465082" y="295001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6766591" y="293315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5560011" y="275624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4295411"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5171697"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4295411"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5171697"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4658425" y="458077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4677475" y="531535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4474278" y="477561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5356914" y="476926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4658425" y="476291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6397327" y="44125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7282052" y="44133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6397327" y="514595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7282052" y="51587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6760341" y="459675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6779392" y="530085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6576195" y="479159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7458831" y="478524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6760341" y="477889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6766692" y="479159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5553760" y="532171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4474177" y="367698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7439583" y="368967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5560011" y="366428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2207021" y="3870195"/>
            <a:ext cx="2948305" cy="313186"/>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3822054" y="275913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3822054" y="532834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stCxn id="42" idx="2"/>
            <a:endCxn id="54" idx="1"/>
          </p:cNvCxnSpPr>
          <p:nvPr/>
        </p:nvCxnSpPr>
        <p:spPr>
          <a:xfrm rot="5400000" flipH="1">
            <a:off x="5559321" y="3622795"/>
            <a:ext cx="28732" cy="3785025"/>
          </a:xfrm>
          <a:prstGeom prst="bentConnector3">
            <a:avLst>
              <a:gd name="adj1" fmla="val -795629"/>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7275651" y="33054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a:stCxn id="21" idx="0"/>
            <a:endCxn id="54" idx="3"/>
          </p:cNvCxnSpPr>
          <p:nvPr/>
        </p:nvCxnSpPr>
        <p:spPr>
          <a:xfrm rot="16200000" flipV="1">
            <a:off x="5564009" y="669801"/>
            <a:ext cx="19774" cy="3785444"/>
          </a:xfrm>
          <a:prstGeom prst="bentConnector3">
            <a:avLst>
              <a:gd name="adj1" fmla="val 1156064"/>
            </a:avLst>
          </a:prstGeom>
          <a:noFill/>
          <a:ln w="19050" cap="flat" cmpd="sng">
            <a:solidFill>
              <a:srgbClr val="000000"/>
            </a:solidFill>
            <a:prstDash val="solid"/>
            <a:miter/>
            <a:headEnd type="triangle" w="med" len="med"/>
            <a:tailEnd type="triangle" w="med" len="med"/>
          </a:ln>
        </p:spPr>
      </p:cxnSp>
      <p:sp>
        <p:nvSpPr>
          <p:cNvPr id="64" name="Rectangle 63">
            <a:extLst>
              <a:ext uri="{FF2B5EF4-FFF2-40B4-BE49-F238E27FC236}">
                <a16:creationId xmlns:a16="http://schemas.microsoft.com/office/drawing/2014/main" id="{DD30962B-9E19-69E5-24F0-AD6D10BDA2EA}"/>
              </a:ext>
            </a:extLst>
          </p:cNvPr>
          <p:cNvSpPr/>
          <p:nvPr/>
        </p:nvSpPr>
        <p:spPr>
          <a:xfrm>
            <a:off x="0" y="2408950"/>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E07164-DD4F-A209-4CE3-C45BB0F6F20B}"/>
              </a:ext>
            </a:extLst>
          </p:cNvPr>
          <p:cNvSpPr/>
          <p:nvPr/>
        </p:nvSpPr>
        <p:spPr>
          <a:xfrm>
            <a:off x="10844579" y="2452310"/>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36E3A24-A8BA-FCD5-C892-42ABDD1CD063}"/>
              </a:ext>
            </a:extLst>
          </p:cNvPr>
          <p:cNvSpPr/>
          <p:nvPr/>
        </p:nvSpPr>
        <p:spPr>
          <a:xfrm>
            <a:off x="9187532" y="2154608"/>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2FF2C9-EB3F-81FE-B369-898166C6A388}"/>
              </a:ext>
            </a:extLst>
          </p:cNvPr>
          <p:cNvSpPr/>
          <p:nvPr/>
        </p:nvSpPr>
        <p:spPr>
          <a:xfrm>
            <a:off x="9187532" y="2435979"/>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2007D99-8EEF-D44D-85AD-61DCD44C365B}"/>
              </a:ext>
            </a:extLst>
          </p:cNvPr>
          <p:cNvSpPr txBox="1"/>
          <p:nvPr/>
        </p:nvSpPr>
        <p:spPr>
          <a:xfrm>
            <a:off x="9356838" y="2110628"/>
            <a:ext cx="968328"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9" name="Straight Arrow Connector 58">
            <a:extLst>
              <a:ext uri="{FF2B5EF4-FFF2-40B4-BE49-F238E27FC236}">
                <a16:creationId xmlns:a16="http://schemas.microsoft.com/office/drawing/2014/main" id="{C98D5873-17FB-D3F7-E14A-B1B2271CF104}"/>
              </a:ext>
            </a:extLst>
          </p:cNvPr>
          <p:cNvCxnSpPr>
            <a:cxnSpLocks/>
          </p:cNvCxnSpPr>
          <p:nvPr/>
        </p:nvCxnSpPr>
        <p:spPr>
          <a:xfrm>
            <a:off x="9780675" y="2850814"/>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F21985C6-5814-BA93-C05F-7C550BB6EC80}"/>
              </a:ext>
            </a:extLst>
          </p:cNvPr>
          <p:cNvSpPr/>
          <p:nvPr/>
        </p:nvSpPr>
        <p:spPr>
          <a:xfrm>
            <a:off x="9187532" y="312051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6E5EC8C-1370-47E2-3FE8-8037A28A4B76}"/>
              </a:ext>
            </a:extLst>
          </p:cNvPr>
          <p:cNvSpPr txBox="1"/>
          <p:nvPr/>
        </p:nvSpPr>
        <p:spPr>
          <a:xfrm>
            <a:off x="9443720" y="345773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66" name="Rounded Rectangle 65">
            <a:extLst>
              <a:ext uri="{FF2B5EF4-FFF2-40B4-BE49-F238E27FC236}">
                <a16:creationId xmlns:a16="http://schemas.microsoft.com/office/drawing/2014/main" id="{BB352736-601F-6CB0-BB45-587B2CFB7A23}"/>
              </a:ext>
            </a:extLst>
          </p:cNvPr>
          <p:cNvSpPr/>
          <p:nvPr/>
        </p:nvSpPr>
        <p:spPr>
          <a:xfrm>
            <a:off x="9302692" y="3422486"/>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91C78003-D8CC-D4AE-52B0-6FE53CED6876}"/>
              </a:ext>
            </a:extLst>
          </p:cNvPr>
          <p:cNvSpPr txBox="1"/>
          <p:nvPr/>
        </p:nvSpPr>
        <p:spPr>
          <a:xfrm>
            <a:off x="9249175" y="2497575"/>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68" name="TextBox 67">
            <a:extLst>
              <a:ext uri="{FF2B5EF4-FFF2-40B4-BE49-F238E27FC236}">
                <a16:creationId xmlns:a16="http://schemas.microsoft.com/office/drawing/2014/main" id="{8CAAB3A2-AB8F-4E54-2EDB-5936C870334B}"/>
              </a:ext>
            </a:extLst>
          </p:cNvPr>
          <p:cNvSpPr txBox="1"/>
          <p:nvPr/>
        </p:nvSpPr>
        <p:spPr>
          <a:xfrm>
            <a:off x="9264569" y="3124660"/>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69" name="TextBox 68">
            <a:extLst>
              <a:ext uri="{FF2B5EF4-FFF2-40B4-BE49-F238E27FC236}">
                <a16:creationId xmlns:a16="http://schemas.microsoft.com/office/drawing/2014/main" id="{0D26CB83-E390-4004-4FAA-BCC72CDE4087}"/>
              </a:ext>
            </a:extLst>
          </p:cNvPr>
          <p:cNvSpPr txBox="1"/>
          <p:nvPr/>
        </p:nvSpPr>
        <p:spPr>
          <a:xfrm>
            <a:off x="10458924" y="2705845"/>
            <a:ext cx="280896"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70" name="Rectangle 69">
            <a:extLst>
              <a:ext uri="{FF2B5EF4-FFF2-40B4-BE49-F238E27FC236}">
                <a16:creationId xmlns:a16="http://schemas.microsoft.com/office/drawing/2014/main" id="{5C352B84-CD35-2223-9A3E-1A34299C0E84}"/>
              </a:ext>
            </a:extLst>
          </p:cNvPr>
          <p:cNvSpPr/>
          <p:nvPr/>
        </p:nvSpPr>
        <p:spPr>
          <a:xfrm>
            <a:off x="10838462" y="2153357"/>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ACA38A0-E709-2BE3-64AB-AC5641105961}"/>
              </a:ext>
            </a:extLst>
          </p:cNvPr>
          <p:cNvSpPr txBox="1"/>
          <p:nvPr/>
        </p:nvSpPr>
        <p:spPr>
          <a:xfrm>
            <a:off x="10924844" y="2118032"/>
            <a:ext cx="1248071" cy="369332"/>
          </a:xfrm>
          <a:prstGeom prst="rect">
            <a:avLst/>
          </a:prstGeom>
          <a:noFill/>
        </p:spPr>
        <p:txBody>
          <a:bodyPr wrap="square" rtlCol="0">
            <a:spAutoFit/>
          </a:bodyPr>
          <a:lstStyle/>
          <a:p>
            <a:r>
              <a:rPr lang="en-US" b="1" dirty="0">
                <a:cs typeface="Times New Roman" panose="02020603050405020304" pitchFamily="18" charset="0"/>
              </a:rPr>
              <a:t>Vault 29</a:t>
            </a:r>
          </a:p>
        </p:txBody>
      </p:sp>
      <p:cxnSp>
        <p:nvCxnSpPr>
          <p:cNvPr id="72" name="Straight Arrow Connector 71">
            <a:extLst>
              <a:ext uri="{FF2B5EF4-FFF2-40B4-BE49-F238E27FC236}">
                <a16:creationId xmlns:a16="http://schemas.microsoft.com/office/drawing/2014/main" id="{9887AD6F-7F64-0996-7741-C4124238C43F}"/>
              </a:ext>
            </a:extLst>
          </p:cNvPr>
          <p:cNvCxnSpPr>
            <a:cxnSpLocks/>
          </p:cNvCxnSpPr>
          <p:nvPr/>
        </p:nvCxnSpPr>
        <p:spPr>
          <a:xfrm>
            <a:off x="11431605" y="2849563"/>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1294C6CC-2BFA-C109-4B61-55A1D0D101CF}"/>
              </a:ext>
            </a:extLst>
          </p:cNvPr>
          <p:cNvSpPr/>
          <p:nvPr/>
        </p:nvSpPr>
        <p:spPr>
          <a:xfrm>
            <a:off x="10838462" y="311926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E0458FE2-E8C9-0281-C88B-DA1521C18423}"/>
              </a:ext>
            </a:extLst>
          </p:cNvPr>
          <p:cNvSpPr txBox="1"/>
          <p:nvPr/>
        </p:nvSpPr>
        <p:spPr>
          <a:xfrm>
            <a:off x="11067202" y="3468313"/>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29</a:t>
            </a:r>
          </a:p>
        </p:txBody>
      </p:sp>
      <p:sp>
        <p:nvSpPr>
          <p:cNvPr id="75" name="Rounded Rectangle 74">
            <a:extLst>
              <a:ext uri="{FF2B5EF4-FFF2-40B4-BE49-F238E27FC236}">
                <a16:creationId xmlns:a16="http://schemas.microsoft.com/office/drawing/2014/main" id="{C877644B-F90A-D337-E1CB-C851975BBAE9}"/>
              </a:ext>
            </a:extLst>
          </p:cNvPr>
          <p:cNvSpPr/>
          <p:nvPr/>
        </p:nvSpPr>
        <p:spPr>
          <a:xfrm>
            <a:off x="10953622" y="342123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089A6C11-8026-8EF1-8AE1-EAE8B55B7304}"/>
              </a:ext>
            </a:extLst>
          </p:cNvPr>
          <p:cNvSpPr txBox="1"/>
          <p:nvPr/>
        </p:nvSpPr>
        <p:spPr>
          <a:xfrm>
            <a:off x="10897380" y="2505836"/>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77" name="TextBox 76">
            <a:extLst>
              <a:ext uri="{FF2B5EF4-FFF2-40B4-BE49-F238E27FC236}">
                <a16:creationId xmlns:a16="http://schemas.microsoft.com/office/drawing/2014/main" id="{9F1F2F1F-F532-E0B1-07F9-7C3AFBA0934E}"/>
              </a:ext>
            </a:extLst>
          </p:cNvPr>
          <p:cNvSpPr txBox="1"/>
          <p:nvPr/>
        </p:nvSpPr>
        <p:spPr>
          <a:xfrm>
            <a:off x="10914076" y="3133194"/>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cxnSp>
        <p:nvCxnSpPr>
          <p:cNvPr id="84" name="Straight Connector 83">
            <a:extLst>
              <a:ext uri="{FF2B5EF4-FFF2-40B4-BE49-F238E27FC236}">
                <a16:creationId xmlns:a16="http://schemas.microsoft.com/office/drawing/2014/main" id="{D18CE8E5-BB7E-94F0-473C-5CB43845FFCA}"/>
              </a:ext>
            </a:extLst>
          </p:cNvPr>
          <p:cNvCxnSpPr>
            <a:cxnSpLocks/>
          </p:cNvCxnSpPr>
          <p:nvPr/>
        </p:nvCxnSpPr>
        <p:spPr>
          <a:xfrm flipV="1">
            <a:off x="7623730" y="2135282"/>
            <a:ext cx="1371344" cy="1176676"/>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E1A6762B-5130-9FE1-CA41-3C72DCBF4D31}"/>
              </a:ext>
            </a:extLst>
          </p:cNvPr>
          <p:cNvSpPr/>
          <p:nvPr/>
        </p:nvSpPr>
        <p:spPr>
          <a:xfrm>
            <a:off x="5393775" y="429033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5845873-8647-F69D-3231-8974DE6694F1}"/>
              </a:ext>
            </a:extLst>
          </p:cNvPr>
          <p:cNvSpPr/>
          <p:nvPr/>
        </p:nvSpPr>
        <p:spPr>
          <a:xfrm>
            <a:off x="7502683" y="3182285"/>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D67851D-D6DD-E72D-21BA-8336CCDAA626}"/>
              </a:ext>
            </a:extLst>
          </p:cNvPr>
          <p:cNvSpPr/>
          <p:nvPr/>
        </p:nvSpPr>
        <p:spPr>
          <a:xfrm>
            <a:off x="4513866" y="429572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011724E-0E18-79EF-5D68-002B5D2C94C5}"/>
              </a:ext>
            </a:extLst>
          </p:cNvPr>
          <p:cNvSpPr/>
          <p:nvPr/>
        </p:nvSpPr>
        <p:spPr>
          <a:xfrm>
            <a:off x="6618335" y="4293643"/>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613ED61-F53C-75C5-3E31-A9B7702FFC85}"/>
              </a:ext>
            </a:extLst>
          </p:cNvPr>
          <p:cNvSpPr/>
          <p:nvPr/>
        </p:nvSpPr>
        <p:spPr>
          <a:xfrm>
            <a:off x="4513124" y="506300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03C9CF9-DC52-804B-0AD2-A6F3C227C68F}"/>
              </a:ext>
            </a:extLst>
          </p:cNvPr>
          <p:cNvSpPr/>
          <p:nvPr/>
        </p:nvSpPr>
        <p:spPr>
          <a:xfrm>
            <a:off x="7510243" y="509384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50E9E23-8BC2-84AC-CDA0-3490DA7A3012}"/>
              </a:ext>
            </a:extLst>
          </p:cNvPr>
          <p:cNvSpPr/>
          <p:nvPr/>
        </p:nvSpPr>
        <p:spPr>
          <a:xfrm>
            <a:off x="4513123" y="247785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044EEED-201D-9E4B-608A-6F04D2EC9D3F}"/>
              </a:ext>
            </a:extLst>
          </p:cNvPr>
          <p:cNvSpPr/>
          <p:nvPr/>
        </p:nvSpPr>
        <p:spPr>
          <a:xfrm>
            <a:off x="6646051" y="322618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BE21035-F27C-24BB-8A92-7004C91B6281}"/>
              </a:ext>
            </a:extLst>
          </p:cNvPr>
          <p:cNvSpPr/>
          <p:nvPr/>
        </p:nvSpPr>
        <p:spPr>
          <a:xfrm>
            <a:off x="7515942" y="430804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8A6EF96E-8018-D4C9-CCA5-FFEC1EFD4CEC}"/>
              </a:ext>
            </a:extLst>
          </p:cNvPr>
          <p:cNvSpPr/>
          <p:nvPr/>
        </p:nvSpPr>
        <p:spPr>
          <a:xfrm>
            <a:off x="7439583" y="246347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5DB44A-A41C-B6EE-6F23-0A442B3EF7CA}"/>
              </a:ext>
            </a:extLst>
          </p:cNvPr>
          <p:cNvSpPr/>
          <p:nvPr/>
        </p:nvSpPr>
        <p:spPr>
          <a:xfrm>
            <a:off x="5391777" y="507259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DC25A7B-54A4-F198-5B2A-28209CF2419A}"/>
              </a:ext>
            </a:extLst>
          </p:cNvPr>
          <p:cNvSpPr/>
          <p:nvPr/>
        </p:nvSpPr>
        <p:spPr>
          <a:xfrm>
            <a:off x="4478415" y="321393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3DEC342-5A44-05C9-9E73-18402695AF00}"/>
              </a:ext>
            </a:extLst>
          </p:cNvPr>
          <p:cNvSpPr/>
          <p:nvPr/>
        </p:nvSpPr>
        <p:spPr>
          <a:xfrm>
            <a:off x="6576291" y="506814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80A8317-5F6B-8D66-511F-FD30326BC398}"/>
              </a:ext>
            </a:extLst>
          </p:cNvPr>
          <p:cNvSpPr/>
          <p:nvPr/>
        </p:nvSpPr>
        <p:spPr>
          <a:xfrm>
            <a:off x="6623888" y="2482057"/>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2DA7AD7-9A3D-701D-1E84-88BE1DEE454F}"/>
              </a:ext>
            </a:extLst>
          </p:cNvPr>
          <p:cNvSpPr/>
          <p:nvPr/>
        </p:nvSpPr>
        <p:spPr>
          <a:xfrm>
            <a:off x="5407245" y="321115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33FE5A8-B4C9-DC14-8951-1CC7DDB39738}"/>
              </a:ext>
            </a:extLst>
          </p:cNvPr>
          <p:cNvSpPr/>
          <p:nvPr/>
        </p:nvSpPr>
        <p:spPr>
          <a:xfrm>
            <a:off x="5393775" y="247542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DA5B2C40-4491-79D6-FFC4-26BCA5B32263}"/>
              </a:ext>
            </a:extLst>
          </p:cNvPr>
          <p:cNvSpPr/>
          <p:nvPr/>
        </p:nvSpPr>
        <p:spPr>
          <a:xfrm>
            <a:off x="10790306" y="3378733"/>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5C8B284A-3AD7-133B-AB3F-670E4F0E1019}"/>
              </a:ext>
            </a:extLst>
          </p:cNvPr>
          <p:cNvSpPr/>
          <p:nvPr/>
        </p:nvSpPr>
        <p:spPr>
          <a:xfrm>
            <a:off x="10844579" y="4586033"/>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D5A9CF4-F6D9-0834-36B8-9728CF1284E6}"/>
              </a:ext>
            </a:extLst>
          </p:cNvPr>
          <p:cNvSpPr/>
          <p:nvPr/>
        </p:nvSpPr>
        <p:spPr>
          <a:xfrm>
            <a:off x="9187532" y="425175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CFF5982-97CD-B610-0DE5-A5CFEA041440}"/>
              </a:ext>
            </a:extLst>
          </p:cNvPr>
          <p:cNvSpPr/>
          <p:nvPr/>
        </p:nvSpPr>
        <p:spPr>
          <a:xfrm>
            <a:off x="9187532" y="4533126"/>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5EB6D5D2-22A8-E252-B574-80188C041080}"/>
              </a:ext>
            </a:extLst>
          </p:cNvPr>
          <p:cNvSpPr txBox="1"/>
          <p:nvPr/>
        </p:nvSpPr>
        <p:spPr>
          <a:xfrm>
            <a:off x="9278780" y="4207775"/>
            <a:ext cx="1098531" cy="369332"/>
          </a:xfrm>
          <a:prstGeom prst="rect">
            <a:avLst/>
          </a:prstGeom>
          <a:noFill/>
        </p:spPr>
        <p:txBody>
          <a:bodyPr wrap="square" rtlCol="0">
            <a:spAutoFit/>
          </a:bodyPr>
          <a:lstStyle/>
          <a:p>
            <a:r>
              <a:rPr lang="en-US" b="1" dirty="0">
                <a:cs typeface="Times New Roman" panose="02020603050405020304" pitchFamily="18" charset="0"/>
              </a:rPr>
              <a:t>Vault 30</a:t>
            </a:r>
          </a:p>
        </p:txBody>
      </p:sp>
      <p:cxnSp>
        <p:nvCxnSpPr>
          <p:cNvPr id="168" name="Straight Arrow Connector 167">
            <a:extLst>
              <a:ext uri="{FF2B5EF4-FFF2-40B4-BE49-F238E27FC236}">
                <a16:creationId xmlns:a16="http://schemas.microsoft.com/office/drawing/2014/main" id="{A100A78E-A326-C40D-9646-09F65197CB51}"/>
              </a:ext>
            </a:extLst>
          </p:cNvPr>
          <p:cNvCxnSpPr>
            <a:cxnSpLocks/>
          </p:cNvCxnSpPr>
          <p:nvPr/>
        </p:nvCxnSpPr>
        <p:spPr>
          <a:xfrm>
            <a:off x="9730036" y="4947472"/>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69" name="Rectangle 168">
            <a:extLst>
              <a:ext uri="{FF2B5EF4-FFF2-40B4-BE49-F238E27FC236}">
                <a16:creationId xmlns:a16="http://schemas.microsoft.com/office/drawing/2014/main" id="{FBD09B62-5775-A182-EEF6-67B795632BAB}"/>
              </a:ext>
            </a:extLst>
          </p:cNvPr>
          <p:cNvSpPr/>
          <p:nvPr/>
        </p:nvSpPr>
        <p:spPr>
          <a:xfrm>
            <a:off x="9170836" y="522211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0687E76F-CE6F-CA8F-F138-DFFAC33DDA07}"/>
              </a:ext>
            </a:extLst>
          </p:cNvPr>
          <p:cNvSpPr txBox="1"/>
          <p:nvPr/>
        </p:nvSpPr>
        <p:spPr>
          <a:xfrm>
            <a:off x="9427024" y="5559329"/>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30</a:t>
            </a:r>
          </a:p>
        </p:txBody>
      </p:sp>
      <p:sp>
        <p:nvSpPr>
          <p:cNvPr id="171" name="Rounded Rectangle 170">
            <a:extLst>
              <a:ext uri="{FF2B5EF4-FFF2-40B4-BE49-F238E27FC236}">
                <a16:creationId xmlns:a16="http://schemas.microsoft.com/office/drawing/2014/main" id="{11E730A6-CA73-FFED-9B52-02DC534B76D4}"/>
              </a:ext>
            </a:extLst>
          </p:cNvPr>
          <p:cNvSpPr/>
          <p:nvPr/>
        </p:nvSpPr>
        <p:spPr>
          <a:xfrm>
            <a:off x="9307596" y="552408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E08F9227-6655-2ADD-A851-8C666BC862A8}"/>
              </a:ext>
            </a:extLst>
          </p:cNvPr>
          <p:cNvSpPr txBox="1"/>
          <p:nvPr/>
        </p:nvSpPr>
        <p:spPr>
          <a:xfrm>
            <a:off x="9249175" y="459472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73" name="TextBox 172">
            <a:extLst>
              <a:ext uri="{FF2B5EF4-FFF2-40B4-BE49-F238E27FC236}">
                <a16:creationId xmlns:a16="http://schemas.microsoft.com/office/drawing/2014/main" id="{CFB49E88-27D8-60A1-5FA5-3368A1C6D827}"/>
              </a:ext>
            </a:extLst>
          </p:cNvPr>
          <p:cNvSpPr txBox="1"/>
          <p:nvPr/>
        </p:nvSpPr>
        <p:spPr>
          <a:xfrm>
            <a:off x="9247873" y="5226259"/>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5" name="Rectangle 174">
            <a:extLst>
              <a:ext uri="{FF2B5EF4-FFF2-40B4-BE49-F238E27FC236}">
                <a16:creationId xmlns:a16="http://schemas.microsoft.com/office/drawing/2014/main" id="{E2CD030F-E570-A28E-15A1-CA78F04BC6ED}"/>
              </a:ext>
            </a:extLst>
          </p:cNvPr>
          <p:cNvSpPr/>
          <p:nvPr/>
        </p:nvSpPr>
        <p:spPr>
          <a:xfrm>
            <a:off x="10838462" y="4287080"/>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6A9DC7DC-E796-BFFE-372A-1B71236E3D7D}"/>
              </a:ext>
            </a:extLst>
          </p:cNvPr>
          <p:cNvSpPr txBox="1"/>
          <p:nvPr/>
        </p:nvSpPr>
        <p:spPr>
          <a:xfrm>
            <a:off x="10924844" y="4251755"/>
            <a:ext cx="1248071"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177" name="Straight Arrow Connector 176">
            <a:extLst>
              <a:ext uri="{FF2B5EF4-FFF2-40B4-BE49-F238E27FC236}">
                <a16:creationId xmlns:a16="http://schemas.microsoft.com/office/drawing/2014/main" id="{8946C47D-F973-F171-FF29-657ADD4276F5}"/>
              </a:ext>
            </a:extLst>
          </p:cNvPr>
          <p:cNvCxnSpPr>
            <a:cxnSpLocks/>
          </p:cNvCxnSpPr>
          <p:nvPr/>
        </p:nvCxnSpPr>
        <p:spPr>
          <a:xfrm>
            <a:off x="11380966" y="4982797"/>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8" name="Rectangle 177">
            <a:extLst>
              <a:ext uri="{FF2B5EF4-FFF2-40B4-BE49-F238E27FC236}">
                <a16:creationId xmlns:a16="http://schemas.microsoft.com/office/drawing/2014/main" id="{270FE841-B4ED-6482-B190-2F8B9CB8D153}"/>
              </a:ext>
            </a:extLst>
          </p:cNvPr>
          <p:cNvSpPr/>
          <p:nvPr/>
        </p:nvSpPr>
        <p:spPr>
          <a:xfrm>
            <a:off x="10821766" y="5243039"/>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8449977D-2789-1AB6-E213-B691FA9BC8F8}"/>
              </a:ext>
            </a:extLst>
          </p:cNvPr>
          <p:cNvSpPr txBox="1"/>
          <p:nvPr/>
        </p:nvSpPr>
        <p:spPr>
          <a:xfrm>
            <a:off x="11050506" y="558308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180" name="Rounded Rectangle 179">
            <a:extLst>
              <a:ext uri="{FF2B5EF4-FFF2-40B4-BE49-F238E27FC236}">
                <a16:creationId xmlns:a16="http://schemas.microsoft.com/office/drawing/2014/main" id="{4F8907A3-918F-01D1-F829-4927DBA85EEF}"/>
              </a:ext>
            </a:extLst>
          </p:cNvPr>
          <p:cNvSpPr/>
          <p:nvPr/>
        </p:nvSpPr>
        <p:spPr>
          <a:xfrm>
            <a:off x="10936926" y="5559410"/>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3ADA6EB4-6F90-7388-FCB8-313FB0E630BE}"/>
              </a:ext>
            </a:extLst>
          </p:cNvPr>
          <p:cNvSpPr txBox="1"/>
          <p:nvPr/>
        </p:nvSpPr>
        <p:spPr>
          <a:xfrm>
            <a:off x="10924844" y="462980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82" name="TextBox 181">
            <a:extLst>
              <a:ext uri="{FF2B5EF4-FFF2-40B4-BE49-F238E27FC236}">
                <a16:creationId xmlns:a16="http://schemas.microsoft.com/office/drawing/2014/main" id="{160C58A2-44A2-DE5D-98BB-9C3CAA0BE102}"/>
              </a:ext>
            </a:extLst>
          </p:cNvPr>
          <p:cNvSpPr txBox="1"/>
          <p:nvPr/>
        </p:nvSpPr>
        <p:spPr>
          <a:xfrm>
            <a:off x="10897380" y="5258473"/>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91" name="Rectangle 190">
            <a:extLst>
              <a:ext uri="{FF2B5EF4-FFF2-40B4-BE49-F238E27FC236}">
                <a16:creationId xmlns:a16="http://schemas.microsoft.com/office/drawing/2014/main" id="{22FDF270-1FEF-996C-55ED-65331DAB6D9C}"/>
              </a:ext>
            </a:extLst>
          </p:cNvPr>
          <p:cNvSpPr/>
          <p:nvPr/>
        </p:nvSpPr>
        <p:spPr>
          <a:xfrm>
            <a:off x="9049981" y="2121961"/>
            <a:ext cx="3103911" cy="3940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87D413B2-92E0-D993-5665-E6F87BE1E1F0}"/>
              </a:ext>
            </a:extLst>
          </p:cNvPr>
          <p:cNvSpPr/>
          <p:nvPr/>
        </p:nvSpPr>
        <p:spPr>
          <a:xfrm>
            <a:off x="9140544" y="3398396"/>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3862BC9D-0EEF-D2E6-86B9-68FBC836CC2E}"/>
              </a:ext>
            </a:extLst>
          </p:cNvPr>
          <p:cNvSpPr txBox="1"/>
          <p:nvPr/>
        </p:nvSpPr>
        <p:spPr>
          <a:xfrm>
            <a:off x="9973143" y="1833224"/>
            <a:ext cx="1533354" cy="369332"/>
          </a:xfrm>
          <a:prstGeom prst="rect">
            <a:avLst/>
          </a:prstGeom>
          <a:noFill/>
        </p:spPr>
        <p:txBody>
          <a:bodyPr wrap="square" rtlCol="0">
            <a:spAutoFit/>
          </a:bodyPr>
          <a:lstStyle/>
          <a:p>
            <a:r>
              <a:rPr lang="en-US" b="1" dirty="0">
                <a:cs typeface="Times New Roman" panose="02020603050405020304" pitchFamily="18" charset="0"/>
              </a:rPr>
              <a:t>Main Cores</a:t>
            </a:r>
          </a:p>
        </p:txBody>
      </p:sp>
      <p:sp>
        <p:nvSpPr>
          <p:cNvPr id="86" name="TextBox 85">
            <a:extLst>
              <a:ext uri="{FF2B5EF4-FFF2-40B4-BE49-F238E27FC236}">
                <a16:creationId xmlns:a16="http://schemas.microsoft.com/office/drawing/2014/main" id="{4B3A3E6B-A3F6-6EED-A662-BBFB9EDB03AB}"/>
              </a:ext>
            </a:extLst>
          </p:cNvPr>
          <p:cNvSpPr txBox="1"/>
          <p:nvPr/>
        </p:nvSpPr>
        <p:spPr>
          <a:xfrm>
            <a:off x="9550235" y="3927202"/>
            <a:ext cx="2727682" cy="369332"/>
          </a:xfrm>
          <a:prstGeom prst="rect">
            <a:avLst/>
          </a:prstGeom>
          <a:noFill/>
        </p:spPr>
        <p:txBody>
          <a:bodyPr wrap="square" rtlCol="0">
            <a:spAutoFit/>
          </a:bodyPr>
          <a:lstStyle/>
          <a:p>
            <a:r>
              <a:rPr lang="en-US" b="1" dirty="0">
                <a:cs typeface="Times New Roman" panose="02020603050405020304" pitchFamily="18" charset="0"/>
              </a:rPr>
              <a:t>Pre-Translation Cores</a:t>
            </a:r>
          </a:p>
        </p:txBody>
      </p:sp>
      <p:sp>
        <p:nvSpPr>
          <p:cNvPr id="83" name="Rectangle 82">
            <a:extLst>
              <a:ext uri="{FF2B5EF4-FFF2-40B4-BE49-F238E27FC236}">
                <a16:creationId xmlns:a16="http://schemas.microsoft.com/office/drawing/2014/main" id="{5E20AE98-7336-5368-E5B4-2CA454B3A515}"/>
              </a:ext>
            </a:extLst>
          </p:cNvPr>
          <p:cNvSpPr/>
          <p:nvPr/>
        </p:nvSpPr>
        <p:spPr>
          <a:xfrm>
            <a:off x="-16978" y="4301227"/>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4D16277-0642-89BD-A7F3-A8FA652FF37F}"/>
              </a:ext>
            </a:extLst>
          </p:cNvPr>
          <p:cNvSpPr/>
          <p:nvPr/>
        </p:nvSpPr>
        <p:spPr>
          <a:xfrm>
            <a:off x="0" y="1204602"/>
            <a:ext cx="2057400" cy="400239"/>
          </a:xfrm>
          <a:prstGeom prst="rect">
            <a:avLst/>
          </a:prstGeom>
          <a:solidFill>
            <a:srgbClr val="C00000">
              <a:alpha val="3215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Step 1</a:t>
            </a:r>
          </a:p>
        </p:txBody>
      </p:sp>
      <p:cxnSp>
        <p:nvCxnSpPr>
          <p:cNvPr id="82" name="Straight Arrow Connector 81">
            <a:extLst>
              <a:ext uri="{FF2B5EF4-FFF2-40B4-BE49-F238E27FC236}">
                <a16:creationId xmlns:a16="http://schemas.microsoft.com/office/drawing/2014/main" id="{65FE300A-CBF9-B4E9-1C3E-82115EFA3DB5}"/>
              </a:ext>
            </a:extLst>
          </p:cNvPr>
          <p:cNvCxnSpPr>
            <a:cxnSpLocks/>
          </p:cNvCxnSpPr>
          <p:nvPr/>
        </p:nvCxnSpPr>
        <p:spPr>
          <a:xfrm>
            <a:off x="0" y="1693937"/>
            <a:ext cx="4513123" cy="0"/>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B1AAC276-AF02-CE22-874B-057A4C883161}"/>
              </a:ext>
            </a:extLst>
          </p:cNvPr>
          <p:cNvSpPr txBox="1"/>
          <p:nvPr/>
        </p:nvSpPr>
        <p:spPr>
          <a:xfrm>
            <a:off x="4566391" y="1419131"/>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94" name="TextBox 93">
            <a:extLst>
              <a:ext uri="{FF2B5EF4-FFF2-40B4-BE49-F238E27FC236}">
                <a16:creationId xmlns:a16="http://schemas.microsoft.com/office/drawing/2014/main" id="{E91EE368-9E93-BB0B-E22E-BB9E24498F99}"/>
              </a:ext>
            </a:extLst>
          </p:cNvPr>
          <p:cNvSpPr txBox="1"/>
          <p:nvPr/>
        </p:nvSpPr>
        <p:spPr>
          <a:xfrm>
            <a:off x="1127720" y="4293643"/>
            <a:ext cx="2209174" cy="369332"/>
          </a:xfrm>
          <a:prstGeom prst="rect">
            <a:avLst/>
          </a:prstGeom>
          <a:noFill/>
        </p:spPr>
        <p:txBody>
          <a:bodyPr wrap="square" rtlCol="0">
            <a:spAutoFit/>
          </a:bodyPr>
          <a:lstStyle/>
          <a:p>
            <a:r>
              <a:rPr lang="en-US" b="1" dirty="0"/>
              <a:t> // ITERATION u=20</a:t>
            </a:r>
          </a:p>
        </p:txBody>
      </p:sp>
      <p:sp>
        <p:nvSpPr>
          <p:cNvPr id="98" name="Rectangle 97">
            <a:extLst>
              <a:ext uri="{FF2B5EF4-FFF2-40B4-BE49-F238E27FC236}">
                <a16:creationId xmlns:a16="http://schemas.microsoft.com/office/drawing/2014/main" id="{CBD46E63-7A28-9BC2-A00F-7AD9B7BF2435}"/>
              </a:ext>
            </a:extLst>
          </p:cNvPr>
          <p:cNvSpPr/>
          <p:nvPr/>
        </p:nvSpPr>
        <p:spPr>
          <a:xfrm>
            <a:off x="9040105" y="3992773"/>
            <a:ext cx="3100841" cy="2077946"/>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F61A7354-D454-1B3A-4495-8D326B4663C5}"/>
              </a:ext>
            </a:extLst>
          </p:cNvPr>
          <p:cNvSpPr/>
          <p:nvPr/>
        </p:nvSpPr>
        <p:spPr>
          <a:xfrm>
            <a:off x="-12307" y="4136220"/>
            <a:ext cx="3352060" cy="1977276"/>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14CB6118-B52B-42B3-8147-0E3A54E4C5EE}"/>
              </a:ext>
            </a:extLst>
          </p:cNvPr>
          <p:cNvSpPr txBox="1"/>
          <p:nvPr/>
        </p:nvSpPr>
        <p:spPr>
          <a:xfrm>
            <a:off x="1134907" y="2402767"/>
            <a:ext cx="2313360" cy="369332"/>
          </a:xfrm>
          <a:prstGeom prst="rect">
            <a:avLst/>
          </a:prstGeom>
          <a:noFill/>
        </p:spPr>
        <p:txBody>
          <a:bodyPr wrap="square" rtlCol="0">
            <a:spAutoFit/>
          </a:bodyPr>
          <a:lstStyle/>
          <a:p>
            <a:r>
              <a:rPr lang="en-US" b="1" dirty="0"/>
              <a:t> // ITERATION u =10</a:t>
            </a:r>
          </a:p>
        </p:txBody>
      </p:sp>
      <p:sp>
        <p:nvSpPr>
          <p:cNvPr id="108" name="TextBox 107">
            <a:extLst>
              <a:ext uri="{FF2B5EF4-FFF2-40B4-BE49-F238E27FC236}">
                <a16:creationId xmlns:a16="http://schemas.microsoft.com/office/drawing/2014/main" id="{62AF3AAC-2756-F1E7-4BDD-5078B0C77301}"/>
              </a:ext>
            </a:extLst>
          </p:cNvPr>
          <p:cNvSpPr txBox="1"/>
          <p:nvPr/>
        </p:nvSpPr>
        <p:spPr>
          <a:xfrm>
            <a:off x="4606036" y="6466248"/>
            <a:ext cx="2582919" cy="369332"/>
          </a:xfrm>
          <a:prstGeom prst="rect">
            <a:avLst/>
          </a:prstGeom>
          <a:noFill/>
        </p:spPr>
        <p:txBody>
          <a:bodyPr wrap="square" rtlCol="0">
            <a:spAutoFit/>
          </a:bodyPr>
          <a:lstStyle/>
          <a:p>
            <a:r>
              <a:rPr lang="en-US" b="1" dirty="0"/>
              <a:t>Pre-Translation Buffer</a:t>
            </a:r>
          </a:p>
        </p:txBody>
      </p:sp>
      <p:sp>
        <p:nvSpPr>
          <p:cNvPr id="5" name="Rectangle 4">
            <a:extLst>
              <a:ext uri="{FF2B5EF4-FFF2-40B4-BE49-F238E27FC236}">
                <a16:creationId xmlns:a16="http://schemas.microsoft.com/office/drawing/2014/main" id="{433FB7F2-A534-CC8F-AED8-270B47BCD9FE}"/>
              </a:ext>
            </a:extLst>
          </p:cNvPr>
          <p:cNvSpPr/>
          <p:nvPr/>
        </p:nvSpPr>
        <p:spPr>
          <a:xfrm>
            <a:off x="2109789" y="1199835"/>
            <a:ext cx="2057400" cy="400239"/>
          </a:xfrm>
          <a:prstGeom prst="rect">
            <a:avLst/>
          </a:prstGeom>
          <a:solidFill>
            <a:srgbClr val="C00000">
              <a:alpha val="3215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Step 2</a:t>
            </a:r>
          </a:p>
        </p:txBody>
      </p:sp>
      <p:sp>
        <p:nvSpPr>
          <p:cNvPr id="78" name="Rectangular Callout 77">
            <a:extLst>
              <a:ext uri="{FF2B5EF4-FFF2-40B4-BE49-F238E27FC236}">
                <a16:creationId xmlns:a16="http://schemas.microsoft.com/office/drawing/2014/main" id="{7BEE4E0C-3F7B-9170-BE14-ADDC7E85CBD6}"/>
              </a:ext>
            </a:extLst>
          </p:cNvPr>
          <p:cNvSpPr/>
          <p:nvPr/>
        </p:nvSpPr>
        <p:spPr>
          <a:xfrm>
            <a:off x="449346" y="3257184"/>
            <a:ext cx="1565026" cy="298223"/>
          </a:xfrm>
          <a:prstGeom prst="wedgeRectCallout">
            <a:avLst>
              <a:gd name="adj1" fmla="val 63590"/>
              <a:gd name="adj2" fmla="val 562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74B1FBB6-E35A-EE89-724D-917C491BDF94}"/>
              </a:ext>
            </a:extLst>
          </p:cNvPr>
          <p:cNvSpPr txBox="1"/>
          <p:nvPr/>
        </p:nvSpPr>
        <p:spPr>
          <a:xfrm>
            <a:off x="1603797" y="3182569"/>
            <a:ext cx="2240568" cy="646331"/>
          </a:xfrm>
          <a:prstGeom prst="rect">
            <a:avLst/>
          </a:prstGeom>
          <a:noFill/>
        </p:spPr>
        <p:txBody>
          <a:bodyPr wrap="square" rtlCol="0">
            <a:spAutoFit/>
          </a:bodyPr>
          <a:lstStyle/>
          <a:p>
            <a:pPr algn="ctr"/>
            <a:r>
              <a:rPr lang="en-US" b="1" dirty="0"/>
              <a:t>TLB Miss</a:t>
            </a:r>
          </a:p>
          <a:p>
            <a:pPr algn="ctr"/>
            <a:r>
              <a:rPr lang="en-US" b="1" dirty="0"/>
              <a:t> Generated</a:t>
            </a:r>
          </a:p>
        </p:txBody>
      </p:sp>
      <p:sp>
        <p:nvSpPr>
          <p:cNvPr id="89" name="TextBox 88">
            <a:extLst>
              <a:ext uri="{FF2B5EF4-FFF2-40B4-BE49-F238E27FC236}">
                <a16:creationId xmlns:a16="http://schemas.microsoft.com/office/drawing/2014/main" id="{426DC8BE-2B6F-6B47-A5DD-7EA698A58734}"/>
              </a:ext>
            </a:extLst>
          </p:cNvPr>
          <p:cNvSpPr txBox="1"/>
          <p:nvPr/>
        </p:nvSpPr>
        <p:spPr>
          <a:xfrm>
            <a:off x="7519849" y="3126042"/>
            <a:ext cx="1701186" cy="923330"/>
          </a:xfrm>
          <a:prstGeom prst="rect">
            <a:avLst/>
          </a:prstGeom>
          <a:noFill/>
        </p:spPr>
        <p:txBody>
          <a:bodyPr wrap="square" rtlCol="0">
            <a:spAutoFit/>
          </a:bodyPr>
          <a:lstStyle/>
          <a:p>
            <a:pPr algn="ctr"/>
            <a:r>
              <a:rPr lang="en-US" b="1" dirty="0"/>
              <a:t>Get translated address from PB</a:t>
            </a:r>
          </a:p>
        </p:txBody>
      </p:sp>
      <p:sp>
        <p:nvSpPr>
          <p:cNvPr id="110" name="Curved Down Arrow 109">
            <a:extLst>
              <a:ext uri="{FF2B5EF4-FFF2-40B4-BE49-F238E27FC236}">
                <a16:creationId xmlns:a16="http://schemas.microsoft.com/office/drawing/2014/main" id="{AE659BAC-A933-1530-46A7-C17B07A6ACC4}"/>
              </a:ext>
            </a:extLst>
          </p:cNvPr>
          <p:cNvSpPr/>
          <p:nvPr/>
        </p:nvSpPr>
        <p:spPr>
          <a:xfrm rot="3644025">
            <a:off x="10096052" y="3741638"/>
            <a:ext cx="1093941" cy="41379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4" name="Graphic 113">
            <a:extLst>
              <a:ext uri="{FF2B5EF4-FFF2-40B4-BE49-F238E27FC236}">
                <a16:creationId xmlns:a16="http://schemas.microsoft.com/office/drawing/2014/main" id="{0884D6AC-49F1-6E18-6ACC-79C125510E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8269626" y="3653792"/>
            <a:ext cx="1165888" cy="1155267"/>
          </a:xfrm>
          <a:prstGeom prst="rect">
            <a:avLst/>
          </a:prstGeom>
        </p:spPr>
      </p:pic>
      <p:sp>
        <p:nvSpPr>
          <p:cNvPr id="115" name="TextBox 114">
            <a:extLst>
              <a:ext uri="{FF2B5EF4-FFF2-40B4-BE49-F238E27FC236}">
                <a16:creationId xmlns:a16="http://schemas.microsoft.com/office/drawing/2014/main" id="{D670DCBB-2A47-45AE-76D1-CB90264BD923}"/>
              </a:ext>
            </a:extLst>
          </p:cNvPr>
          <p:cNvSpPr txBox="1"/>
          <p:nvPr/>
        </p:nvSpPr>
        <p:spPr>
          <a:xfrm>
            <a:off x="8761946" y="3838496"/>
            <a:ext cx="934201" cy="369332"/>
          </a:xfrm>
          <a:prstGeom prst="rect">
            <a:avLst/>
          </a:prstGeom>
          <a:noFill/>
        </p:spPr>
        <p:txBody>
          <a:bodyPr wrap="square" rtlCol="0">
            <a:spAutoFit/>
          </a:bodyPr>
          <a:lstStyle/>
          <a:p>
            <a:r>
              <a:rPr lang="en-US" b="1" dirty="0"/>
              <a:t>u=10</a:t>
            </a:r>
          </a:p>
        </p:txBody>
      </p:sp>
      <p:sp>
        <p:nvSpPr>
          <p:cNvPr id="88" name="TextBox 87">
            <a:extLst>
              <a:ext uri="{FF2B5EF4-FFF2-40B4-BE49-F238E27FC236}">
                <a16:creationId xmlns:a16="http://schemas.microsoft.com/office/drawing/2014/main" id="{3B2A45C2-E504-9694-B0C1-08A02760FA32}"/>
              </a:ext>
            </a:extLst>
          </p:cNvPr>
          <p:cNvSpPr txBox="1"/>
          <p:nvPr/>
        </p:nvSpPr>
        <p:spPr>
          <a:xfrm>
            <a:off x="551546" y="2801778"/>
            <a:ext cx="2209175" cy="369332"/>
          </a:xfrm>
          <a:prstGeom prst="rect">
            <a:avLst/>
          </a:prstGeom>
          <a:noFill/>
        </p:spPr>
        <p:txBody>
          <a:bodyPr wrap="square" rtlCol="0">
            <a:spAutoFit/>
          </a:bodyPr>
          <a:lstStyle/>
          <a:p>
            <a:pPr algn="ctr"/>
            <a:r>
              <a:rPr lang="en-US" b="1" dirty="0"/>
              <a:t>Code for main cores</a:t>
            </a:r>
          </a:p>
        </p:txBody>
      </p:sp>
      <p:sp>
        <p:nvSpPr>
          <p:cNvPr id="2" name="Rounded Rectangle 1">
            <a:extLst>
              <a:ext uri="{FF2B5EF4-FFF2-40B4-BE49-F238E27FC236}">
                <a16:creationId xmlns:a16="http://schemas.microsoft.com/office/drawing/2014/main" id="{90DFCE64-5A54-F15C-D0EF-D054D8484AF8}"/>
              </a:ext>
            </a:extLst>
          </p:cNvPr>
          <p:cNvSpPr/>
          <p:nvPr/>
        </p:nvSpPr>
        <p:spPr>
          <a:xfrm>
            <a:off x="4251794" y="6464996"/>
            <a:ext cx="314597" cy="3705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tIns="0" rIns="0" rtlCol="0" anchor="ctr"/>
          <a:lstStyle/>
          <a:p>
            <a:pPr algn="ctr"/>
            <a:r>
              <a:rPr lang="en-US" b="1" dirty="0"/>
              <a:t>PB</a:t>
            </a:r>
          </a:p>
        </p:txBody>
      </p:sp>
      <p:sp>
        <p:nvSpPr>
          <p:cNvPr id="7" name="Rounded Rectangle 6">
            <a:extLst>
              <a:ext uri="{FF2B5EF4-FFF2-40B4-BE49-F238E27FC236}">
                <a16:creationId xmlns:a16="http://schemas.microsoft.com/office/drawing/2014/main" id="{35A61F1A-0896-F989-C64D-AABA7B4608FE}"/>
              </a:ext>
            </a:extLst>
          </p:cNvPr>
          <p:cNvSpPr/>
          <p:nvPr/>
        </p:nvSpPr>
        <p:spPr>
          <a:xfrm>
            <a:off x="10343272" y="4353488"/>
            <a:ext cx="323389" cy="32677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b="1" dirty="0"/>
              <a:t>PB</a:t>
            </a:r>
          </a:p>
        </p:txBody>
      </p:sp>
      <p:sp>
        <p:nvSpPr>
          <p:cNvPr id="100" name="Title 1">
            <a:extLst>
              <a:ext uri="{FF2B5EF4-FFF2-40B4-BE49-F238E27FC236}">
                <a16:creationId xmlns:a16="http://schemas.microsoft.com/office/drawing/2014/main" id="{ADE55ADB-ED78-1845-E1A0-8B0BC7E9E64F}"/>
              </a:ext>
            </a:extLst>
          </p:cNvPr>
          <p:cNvSpPr>
            <a:spLocks noGrp="1"/>
          </p:cNvSpPr>
          <p:nvPr>
            <p:ph type="title"/>
          </p:nvPr>
        </p:nvSpPr>
        <p:spPr>
          <a:xfrm>
            <a:off x="838200" y="0"/>
            <a:ext cx="11024264" cy="1325563"/>
          </a:xfrm>
        </p:spPr>
        <p:txBody>
          <a:bodyPr/>
          <a:lstStyle/>
          <a:p>
            <a:r>
              <a:rPr lang="en-US" dirty="0">
                <a:latin typeface="+mn-lt"/>
              </a:rPr>
              <a:t>Key Idea: </a:t>
            </a:r>
            <a:r>
              <a:rPr lang="en-US" b="0" dirty="0">
                <a:latin typeface="+mn-lt"/>
              </a:rPr>
              <a:t>Pre-translation of page table walks</a:t>
            </a:r>
          </a:p>
        </p:txBody>
      </p:sp>
    </p:spTree>
    <p:custDataLst>
      <p:tags r:id="rId1"/>
    </p:custDataLst>
    <p:extLst>
      <p:ext uri="{BB962C8B-B14F-4D97-AF65-F5344CB8AC3E}">
        <p14:creationId xmlns:p14="http://schemas.microsoft.com/office/powerpoint/2010/main" val="17020052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21A12780-9E55-7A69-CDFD-DA5B90D31AED}"/>
              </a:ext>
            </a:extLst>
          </p:cNvPr>
          <p:cNvSpPr txBox="1"/>
          <p:nvPr/>
        </p:nvSpPr>
        <p:spPr>
          <a:xfrm>
            <a:off x="159986" y="4720859"/>
            <a:ext cx="3137048" cy="369332"/>
          </a:xfrm>
          <a:prstGeom prst="rect">
            <a:avLst/>
          </a:prstGeom>
          <a:noFill/>
        </p:spPr>
        <p:txBody>
          <a:bodyPr wrap="square" rtlCol="0">
            <a:spAutoFit/>
          </a:bodyPr>
          <a:lstStyle/>
          <a:p>
            <a:pPr algn="ctr"/>
            <a:r>
              <a:rPr lang="en-US" b="1" dirty="0"/>
              <a:t>Code for pre-translation cores</a:t>
            </a:r>
          </a:p>
        </p:txBody>
      </p:sp>
      <p:sp>
        <p:nvSpPr>
          <p:cNvPr id="62" name="TextBox 61">
            <a:extLst>
              <a:ext uri="{FF2B5EF4-FFF2-40B4-BE49-F238E27FC236}">
                <a16:creationId xmlns:a16="http://schemas.microsoft.com/office/drawing/2014/main" id="{69DEE561-B443-7AD6-16D5-27A2E5A5CE03}"/>
              </a:ext>
            </a:extLst>
          </p:cNvPr>
          <p:cNvSpPr txBox="1"/>
          <p:nvPr/>
        </p:nvSpPr>
        <p:spPr>
          <a:xfrm>
            <a:off x="-13176" y="2120624"/>
            <a:ext cx="3638471" cy="4247317"/>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ourier New" panose="02070309020205020404" pitchFamily="49" charset="0"/>
              </a:rPr>
              <a:t>#pragma </a:t>
            </a:r>
            <a:r>
              <a:rPr lang="en-US" sz="1800" b="0" i="0" u="none" strike="noStrike" dirty="0" err="1">
                <a:solidFill>
                  <a:srgbClr val="000000"/>
                </a:solidFill>
                <a:effectLst/>
                <a:latin typeface="Courier New" panose="02070309020205020404" pitchFamily="49" charset="0"/>
              </a:rPr>
              <a:t>omp</a:t>
            </a:r>
            <a:r>
              <a:rPr lang="en-US" sz="1800" b="0" i="0" u="none" strike="noStrike" dirty="0">
                <a:solidFill>
                  <a:srgbClr val="000000"/>
                </a:solidFill>
                <a:effectLst/>
                <a:latin typeface="Courier New" panose="02070309020205020404" pitchFamily="49" charset="0"/>
              </a:rPr>
              <a:t> parallel for </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for(...)</a:t>
            </a:r>
            <a:endParaRPr lang="en-US" b="0" dirty="0">
              <a:effectLst/>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p>
          <a:p>
            <a:pPr rtl="0">
              <a:spcBef>
                <a:spcPts val="0"/>
              </a:spcBef>
              <a:spcAft>
                <a:spcPts val="0"/>
              </a:spcAft>
            </a:pPr>
            <a:r>
              <a:rPr lang="en-US" dirty="0">
                <a:solidFill>
                  <a:srgbClr val="000000"/>
                </a:solidFill>
                <a:latin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pPr rtl="0">
              <a:spcBef>
                <a:spcPts val="0"/>
              </a:spcBef>
              <a:spcAft>
                <a:spcPts val="0"/>
              </a:spcAft>
            </a:pPr>
            <a:r>
              <a:rPr lang="en-US" dirty="0">
                <a:solidFill>
                  <a:srgbClr val="000000"/>
                </a:solidFill>
                <a:latin typeface="Courier New" panose="02070309020205020404" pitchFamily="49" charset="0"/>
                <a:cs typeface="Courier New" panose="02070309020205020404" pitchFamily="49" charset="0"/>
              </a:rPr>
              <a:t>   sum+=x</a:t>
            </a: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a:p>
            <a:pPr rtl="0">
              <a:spcBef>
                <a:spcPts val="0"/>
              </a:spcBef>
              <a:spcAft>
                <a:spcPts val="0"/>
              </a:spcAft>
            </a:pPr>
            <a:r>
              <a:rPr lang="en-US" sz="1800" b="0" i="0" u="none" strike="noStrike" dirty="0">
                <a:solidFill>
                  <a:srgbClr val="000000"/>
                </a:solidFill>
                <a:effectLst/>
                <a:latin typeface="Courier New" panose="02070309020205020404" pitchFamily="49" charset="0"/>
              </a:rPr>
              <a:t>}</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for(...)</a:t>
            </a:r>
            <a:endParaRPr lang="en-US" dirty="0"/>
          </a:p>
          <a:p>
            <a:r>
              <a:rPr lang="en-US" dirty="0">
                <a:solidFill>
                  <a:srgbClr val="000000"/>
                </a:solidFill>
                <a:latin typeface="Courier New" panose="02070309020205020404" pitchFamily="49" charset="0"/>
              </a:rPr>
              <a:t>{</a:t>
            </a:r>
          </a:p>
          <a:p>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x=array1[</a:t>
            </a:r>
            <a:r>
              <a:rPr lang="en-US" dirty="0" err="1">
                <a:solidFill>
                  <a:srgbClr val="000000"/>
                </a:solidFill>
                <a:latin typeface="Courier New" panose="02070309020205020404" pitchFamily="49" charset="0"/>
                <a:cs typeface="Courier New" panose="02070309020205020404" pitchFamily="49" charset="0"/>
              </a:rPr>
              <a:t>i</a:t>
            </a:r>
            <a:r>
              <a:rPr lang="en-US" dirty="0">
                <a:solidFill>
                  <a:srgbClr val="000000"/>
                </a:solidFill>
                <a:latin typeface="Courier New" panose="02070309020205020404" pitchFamily="49" charset="0"/>
                <a:cs typeface="Courier New" panose="02070309020205020404" pitchFamily="49" charset="0"/>
              </a:rPr>
              <a:t>]           </a:t>
            </a:r>
          </a:p>
          <a:p>
            <a:r>
              <a:rPr lang="en-US" dirty="0">
                <a:solidFill>
                  <a:srgbClr val="000000"/>
                </a:solidFill>
                <a:latin typeface="Courier New" panose="02070309020205020404" pitchFamily="49" charset="0"/>
                <a:cs typeface="Courier New" panose="02070309020205020404" pitchFamily="49" charset="0"/>
              </a:rPr>
              <a:t> </a:t>
            </a:r>
            <a:endParaRPr lang="en-US"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a:t>
            </a:r>
          </a:p>
          <a:p>
            <a:pPr rtl="0">
              <a:spcBef>
                <a:spcPts val="0"/>
              </a:spcBef>
              <a:spcAft>
                <a:spcPts val="0"/>
              </a:spcAft>
            </a:pPr>
            <a:endParaRPr lang="en-US" sz="1800" b="0" i="0" u="none" strike="noStrike" dirty="0">
              <a:solidFill>
                <a:srgbClr val="000000"/>
              </a:solidFill>
              <a:effectLst/>
              <a:latin typeface="Courier New" panose="02070309020205020404" pitchFamily="49" charset="0"/>
            </a:endParaRPr>
          </a:p>
        </p:txBody>
      </p:sp>
      <p:sp>
        <p:nvSpPr>
          <p:cNvPr id="102" name="Rectangle 101">
            <a:extLst>
              <a:ext uri="{FF2B5EF4-FFF2-40B4-BE49-F238E27FC236}">
                <a16:creationId xmlns:a16="http://schemas.microsoft.com/office/drawing/2014/main" id="{4DDAC56E-838D-22A5-89EF-BC3CEA5C6B58}"/>
              </a:ext>
            </a:extLst>
          </p:cNvPr>
          <p:cNvSpPr/>
          <p:nvPr/>
        </p:nvSpPr>
        <p:spPr>
          <a:xfrm>
            <a:off x="14282" y="3082693"/>
            <a:ext cx="3312108" cy="968078"/>
          </a:xfrm>
          <a:prstGeom prst="rect">
            <a:avLst/>
          </a:prstGeom>
          <a:solidFill>
            <a:srgbClr val="FFC000">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8BF7ED-D188-00EB-8448-00012F4CF74D}"/>
              </a:ext>
            </a:extLst>
          </p:cNvPr>
          <p:cNvSpPr/>
          <p:nvPr/>
        </p:nvSpPr>
        <p:spPr>
          <a:xfrm>
            <a:off x="-12611" y="4996130"/>
            <a:ext cx="3324466" cy="766559"/>
          </a:xfrm>
          <a:prstGeom prst="rect">
            <a:avLst/>
          </a:prstGeom>
          <a:solidFill>
            <a:srgbClr val="548235">
              <a:alpha val="25098"/>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1A3233C9-C61B-9B3E-F690-3A950D3AF6A2}"/>
              </a:ext>
            </a:extLst>
          </p:cNvPr>
          <p:cNvCxnSpPr>
            <a:cxnSpLocks/>
          </p:cNvCxnSpPr>
          <p:nvPr/>
        </p:nvCxnSpPr>
        <p:spPr>
          <a:xfrm>
            <a:off x="7610759" y="3692118"/>
            <a:ext cx="1400978" cy="2333518"/>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3" name="Rectangle 92">
            <a:extLst>
              <a:ext uri="{FF2B5EF4-FFF2-40B4-BE49-F238E27FC236}">
                <a16:creationId xmlns:a16="http://schemas.microsoft.com/office/drawing/2014/main" id="{25F1F073-1FB2-2F7D-1529-E515E283D2EB}"/>
              </a:ext>
            </a:extLst>
          </p:cNvPr>
          <p:cNvSpPr/>
          <p:nvPr/>
        </p:nvSpPr>
        <p:spPr>
          <a:xfrm>
            <a:off x="9061306" y="2118702"/>
            <a:ext cx="3102462" cy="1853194"/>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CFCFA168-29EA-F801-43D5-EDA130177061}"/>
              </a:ext>
            </a:extLst>
          </p:cNvPr>
          <p:cNvSpPr/>
          <p:nvPr/>
        </p:nvSpPr>
        <p:spPr>
          <a:xfrm>
            <a:off x="9049982" y="4216193"/>
            <a:ext cx="3095470" cy="1846029"/>
          </a:xfrm>
          <a:prstGeom prst="rect">
            <a:avLst/>
          </a:prstGeom>
          <a:solidFill>
            <a:srgbClr val="548235">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直线">
            <a:extLst>
              <a:ext uri="{FF2B5EF4-FFF2-40B4-BE49-F238E27FC236}">
                <a16:creationId xmlns:a16="http://schemas.microsoft.com/office/drawing/2014/main" id="{08F22913-7C55-84F8-6F49-18FC7A4B0327}"/>
              </a:ext>
            </a:extLst>
          </p:cNvPr>
          <p:cNvSpPr/>
          <p:nvPr/>
        </p:nvSpPr>
        <p:spPr>
          <a:xfrm rot="21600000" flipH="1">
            <a:off x="6785512" y="2964685"/>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8" name="直线">
            <a:extLst>
              <a:ext uri="{FF2B5EF4-FFF2-40B4-BE49-F238E27FC236}">
                <a16:creationId xmlns:a16="http://schemas.microsoft.com/office/drawing/2014/main" id="{5E1FA084-8815-8F92-2BE8-03F370E9715C}"/>
              </a:ext>
            </a:extLst>
          </p:cNvPr>
          <p:cNvSpPr/>
          <p:nvPr/>
        </p:nvSpPr>
        <p:spPr>
          <a:xfrm rot="21600000" flipH="1">
            <a:off x="4671026" y="4788940"/>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9" name="直线">
            <a:extLst>
              <a:ext uri="{FF2B5EF4-FFF2-40B4-BE49-F238E27FC236}">
                <a16:creationId xmlns:a16="http://schemas.microsoft.com/office/drawing/2014/main" id="{59390C6E-D141-A32C-B951-C8424BC8C835}"/>
              </a:ext>
            </a:extLst>
          </p:cNvPr>
          <p:cNvSpPr/>
          <p:nvPr/>
        </p:nvSpPr>
        <p:spPr>
          <a:xfrm rot="21600000" flipH="1">
            <a:off x="5517239" y="3698176"/>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0" name="矩形">
            <a:extLst>
              <a:ext uri="{FF2B5EF4-FFF2-40B4-BE49-F238E27FC236}">
                <a16:creationId xmlns:a16="http://schemas.microsoft.com/office/drawing/2014/main" id="{250D13FD-C412-A28B-D19E-D25A9DF923B9}"/>
              </a:ext>
            </a:extLst>
          </p:cNvPr>
          <p:cNvSpPr/>
          <p:nvPr/>
        </p:nvSpPr>
        <p:spPr>
          <a:xfrm>
            <a:off x="4301660"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1" name="矩形">
            <a:extLst>
              <a:ext uri="{FF2B5EF4-FFF2-40B4-BE49-F238E27FC236}">
                <a16:creationId xmlns:a16="http://schemas.microsoft.com/office/drawing/2014/main" id="{C5EC0081-A2D7-6604-C12D-2E72E50FC13C}"/>
              </a:ext>
            </a:extLst>
          </p:cNvPr>
          <p:cNvSpPr/>
          <p:nvPr/>
        </p:nvSpPr>
        <p:spPr>
          <a:xfrm>
            <a:off x="5177946" y="256133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S3</a:t>
            </a:r>
          </a:p>
        </p:txBody>
      </p:sp>
      <p:sp>
        <p:nvSpPr>
          <p:cNvPr id="12" name="矩形">
            <a:extLst>
              <a:ext uri="{FF2B5EF4-FFF2-40B4-BE49-F238E27FC236}">
                <a16:creationId xmlns:a16="http://schemas.microsoft.com/office/drawing/2014/main" id="{383D435A-6A75-AF4F-6B14-B59ABD33FFCE}"/>
              </a:ext>
            </a:extLst>
          </p:cNvPr>
          <p:cNvSpPr/>
          <p:nvPr/>
        </p:nvSpPr>
        <p:spPr>
          <a:xfrm>
            <a:off x="4301660"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S1</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3" name="矩形">
            <a:extLst>
              <a:ext uri="{FF2B5EF4-FFF2-40B4-BE49-F238E27FC236}">
                <a16:creationId xmlns:a16="http://schemas.microsoft.com/office/drawing/2014/main" id="{4C2843FE-74BB-1F21-BC44-A710A8973CAC}"/>
              </a:ext>
            </a:extLst>
          </p:cNvPr>
          <p:cNvSpPr/>
          <p:nvPr/>
        </p:nvSpPr>
        <p:spPr>
          <a:xfrm>
            <a:off x="5177946" y="329474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S2</a:t>
            </a:r>
          </a:p>
        </p:txBody>
      </p:sp>
      <p:sp>
        <p:nvSpPr>
          <p:cNvPr id="14" name="直线">
            <a:extLst>
              <a:ext uri="{FF2B5EF4-FFF2-40B4-BE49-F238E27FC236}">
                <a16:creationId xmlns:a16="http://schemas.microsoft.com/office/drawing/2014/main" id="{10ACF5F4-3C85-5AFE-07B0-9E5EA9FE89A2}"/>
              </a:ext>
            </a:extLst>
          </p:cNvPr>
          <p:cNvSpPr/>
          <p:nvPr/>
        </p:nvSpPr>
        <p:spPr>
          <a:xfrm>
            <a:off x="4664675" y="274554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5" name="直线">
            <a:extLst>
              <a:ext uri="{FF2B5EF4-FFF2-40B4-BE49-F238E27FC236}">
                <a16:creationId xmlns:a16="http://schemas.microsoft.com/office/drawing/2014/main" id="{FCC6B758-C467-5DDA-3CEB-31002A290B55}"/>
              </a:ext>
            </a:extLst>
          </p:cNvPr>
          <p:cNvSpPr/>
          <p:nvPr/>
        </p:nvSpPr>
        <p:spPr>
          <a:xfrm>
            <a:off x="4683724" y="3480133"/>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6" name="直线">
            <a:extLst>
              <a:ext uri="{FF2B5EF4-FFF2-40B4-BE49-F238E27FC236}">
                <a16:creationId xmlns:a16="http://schemas.microsoft.com/office/drawing/2014/main" id="{616E5CB1-78E2-6707-660C-5A3D1BA8020D}"/>
              </a:ext>
            </a:extLst>
          </p:cNvPr>
          <p:cNvSpPr/>
          <p:nvPr/>
        </p:nvSpPr>
        <p:spPr>
          <a:xfrm>
            <a:off x="4480527" y="294039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 name="直线">
            <a:extLst>
              <a:ext uri="{FF2B5EF4-FFF2-40B4-BE49-F238E27FC236}">
                <a16:creationId xmlns:a16="http://schemas.microsoft.com/office/drawing/2014/main" id="{C3E45A93-829D-7C39-16A9-EE9CFE37C656}"/>
              </a:ext>
            </a:extLst>
          </p:cNvPr>
          <p:cNvSpPr/>
          <p:nvPr/>
        </p:nvSpPr>
        <p:spPr>
          <a:xfrm>
            <a:off x="5363164" y="2934040"/>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 name="直线">
            <a:extLst>
              <a:ext uri="{FF2B5EF4-FFF2-40B4-BE49-F238E27FC236}">
                <a16:creationId xmlns:a16="http://schemas.microsoft.com/office/drawing/2014/main" id="{A20968DC-12E3-B653-416F-D4CA3A6EE8BE}"/>
              </a:ext>
            </a:extLst>
          </p:cNvPr>
          <p:cNvSpPr/>
          <p:nvPr/>
        </p:nvSpPr>
        <p:spPr>
          <a:xfrm>
            <a:off x="4664675" y="2927691"/>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 name="直线">
            <a:extLst>
              <a:ext uri="{FF2B5EF4-FFF2-40B4-BE49-F238E27FC236}">
                <a16:creationId xmlns:a16="http://schemas.microsoft.com/office/drawing/2014/main" id="{AF380402-FC65-0D2F-3E00-E7419E7EA329}"/>
              </a:ext>
            </a:extLst>
          </p:cNvPr>
          <p:cNvSpPr/>
          <p:nvPr/>
        </p:nvSpPr>
        <p:spPr>
          <a:xfrm rot="21600000" flipH="1">
            <a:off x="4671025" y="2940390"/>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 name="矩形">
            <a:extLst>
              <a:ext uri="{FF2B5EF4-FFF2-40B4-BE49-F238E27FC236}">
                <a16:creationId xmlns:a16="http://schemas.microsoft.com/office/drawing/2014/main" id="{5D56C87D-CFC3-35F9-FA25-8588512C220F}"/>
              </a:ext>
            </a:extLst>
          </p:cNvPr>
          <p:cNvSpPr/>
          <p:nvPr/>
        </p:nvSpPr>
        <p:spPr>
          <a:xfrm>
            <a:off x="6403578" y="25773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1" name="矩形">
            <a:extLst>
              <a:ext uri="{FF2B5EF4-FFF2-40B4-BE49-F238E27FC236}">
                <a16:creationId xmlns:a16="http://schemas.microsoft.com/office/drawing/2014/main" id="{8C457A57-7DFD-30B8-36CD-EDECD3844001}"/>
              </a:ext>
            </a:extLst>
          </p:cNvPr>
          <p:cNvSpPr/>
          <p:nvPr/>
        </p:nvSpPr>
        <p:spPr>
          <a:xfrm>
            <a:off x="7282471" y="2572410"/>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dirty="0">
                <a:solidFill>
                  <a:schemeClr val="bg1"/>
                </a:solidFill>
                <a:ea typeface="Droid Sans Fallback" panose="020B0502000000000001" charset="-122"/>
                <a:cs typeface="Antykwa Poltawskiego Light" panose="00000400000000000000" charset="0"/>
              </a:rPr>
              <a:t>S11</a:t>
            </a:r>
            <a:endPar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2" name="矩形">
            <a:extLst>
              <a:ext uri="{FF2B5EF4-FFF2-40B4-BE49-F238E27FC236}">
                <a16:creationId xmlns:a16="http://schemas.microsoft.com/office/drawing/2014/main" id="{C9B7FE98-6236-49A3-59F2-AE8BA8686058}"/>
              </a:ext>
            </a:extLst>
          </p:cNvPr>
          <p:cNvSpPr/>
          <p:nvPr/>
        </p:nvSpPr>
        <p:spPr>
          <a:xfrm>
            <a:off x="6403578" y="330437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S9</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3" name="直线">
            <a:extLst>
              <a:ext uri="{FF2B5EF4-FFF2-40B4-BE49-F238E27FC236}">
                <a16:creationId xmlns:a16="http://schemas.microsoft.com/office/drawing/2014/main" id="{AB8AA74B-67A2-0856-4C5D-F87F2BE6D531}"/>
              </a:ext>
            </a:extLst>
          </p:cNvPr>
          <p:cNvSpPr/>
          <p:nvPr/>
        </p:nvSpPr>
        <p:spPr>
          <a:xfrm>
            <a:off x="6766593" y="276152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4" name="直线">
            <a:extLst>
              <a:ext uri="{FF2B5EF4-FFF2-40B4-BE49-F238E27FC236}">
                <a16:creationId xmlns:a16="http://schemas.microsoft.com/office/drawing/2014/main" id="{61B15420-89EF-EA4F-E3B5-67FB833493F3}"/>
              </a:ext>
            </a:extLst>
          </p:cNvPr>
          <p:cNvSpPr/>
          <p:nvPr/>
        </p:nvSpPr>
        <p:spPr>
          <a:xfrm>
            <a:off x="6785642" y="3496107"/>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 name="直线">
            <a:extLst>
              <a:ext uri="{FF2B5EF4-FFF2-40B4-BE49-F238E27FC236}">
                <a16:creationId xmlns:a16="http://schemas.microsoft.com/office/drawing/2014/main" id="{C56CA239-E679-6049-4086-C0AC4997EFEC}"/>
              </a:ext>
            </a:extLst>
          </p:cNvPr>
          <p:cNvSpPr/>
          <p:nvPr/>
        </p:nvSpPr>
        <p:spPr>
          <a:xfrm>
            <a:off x="6582445" y="2956364"/>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 name="直线">
            <a:extLst>
              <a:ext uri="{FF2B5EF4-FFF2-40B4-BE49-F238E27FC236}">
                <a16:creationId xmlns:a16="http://schemas.microsoft.com/office/drawing/2014/main" id="{3D34C680-0F19-CDBA-C036-BFD75E5D1585}"/>
              </a:ext>
            </a:extLst>
          </p:cNvPr>
          <p:cNvSpPr/>
          <p:nvPr/>
        </p:nvSpPr>
        <p:spPr>
          <a:xfrm>
            <a:off x="7465082" y="2950015"/>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7" name="直线">
            <a:extLst>
              <a:ext uri="{FF2B5EF4-FFF2-40B4-BE49-F238E27FC236}">
                <a16:creationId xmlns:a16="http://schemas.microsoft.com/office/drawing/2014/main" id="{2D26ABC7-9FEE-FB6E-BF39-748AABBF5B14}"/>
              </a:ext>
            </a:extLst>
          </p:cNvPr>
          <p:cNvSpPr/>
          <p:nvPr/>
        </p:nvSpPr>
        <p:spPr>
          <a:xfrm>
            <a:off x="6766591" y="2933155"/>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8" name="直线">
            <a:extLst>
              <a:ext uri="{FF2B5EF4-FFF2-40B4-BE49-F238E27FC236}">
                <a16:creationId xmlns:a16="http://schemas.microsoft.com/office/drawing/2014/main" id="{FBE4BD10-7528-DA6C-9920-FB89A44ED67F}"/>
              </a:ext>
            </a:extLst>
          </p:cNvPr>
          <p:cNvSpPr/>
          <p:nvPr/>
        </p:nvSpPr>
        <p:spPr>
          <a:xfrm>
            <a:off x="5560011" y="2756244"/>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9" name="矩形">
            <a:extLst>
              <a:ext uri="{FF2B5EF4-FFF2-40B4-BE49-F238E27FC236}">
                <a16:creationId xmlns:a16="http://schemas.microsoft.com/office/drawing/2014/main" id="{1A504A23-E644-FE50-8253-D4B950D5ED0B}"/>
              </a:ext>
            </a:extLst>
          </p:cNvPr>
          <p:cNvSpPr/>
          <p:nvPr/>
        </p:nvSpPr>
        <p:spPr>
          <a:xfrm>
            <a:off x="4295411"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0" name="矩形">
            <a:extLst>
              <a:ext uri="{FF2B5EF4-FFF2-40B4-BE49-F238E27FC236}">
                <a16:creationId xmlns:a16="http://schemas.microsoft.com/office/drawing/2014/main" id="{91F63672-7709-647F-40C3-4E90B61F040F}"/>
              </a:ext>
            </a:extLst>
          </p:cNvPr>
          <p:cNvSpPr/>
          <p:nvPr/>
        </p:nvSpPr>
        <p:spPr>
          <a:xfrm>
            <a:off x="5171697" y="439656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1" name="矩形">
            <a:extLst>
              <a:ext uri="{FF2B5EF4-FFF2-40B4-BE49-F238E27FC236}">
                <a16:creationId xmlns:a16="http://schemas.microsoft.com/office/drawing/2014/main" id="{7DCA886E-DFC8-2474-F8A2-46824E28A20A}"/>
              </a:ext>
            </a:extLst>
          </p:cNvPr>
          <p:cNvSpPr/>
          <p:nvPr/>
        </p:nvSpPr>
        <p:spPr>
          <a:xfrm>
            <a:off x="4295411"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2" name="矩形">
            <a:extLst>
              <a:ext uri="{FF2B5EF4-FFF2-40B4-BE49-F238E27FC236}">
                <a16:creationId xmlns:a16="http://schemas.microsoft.com/office/drawing/2014/main" id="{3BCC840A-9986-F99F-0E9E-FC949904A020}"/>
              </a:ext>
            </a:extLst>
          </p:cNvPr>
          <p:cNvSpPr/>
          <p:nvPr/>
        </p:nvSpPr>
        <p:spPr>
          <a:xfrm>
            <a:off x="5171697" y="5129974"/>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33" name="直线">
            <a:extLst>
              <a:ext uri="{FF2B5EF4-FFF2-40B4-BE49-F238E27FC236}">
                <a16:creationId xmlns:a16="http://schemas.microsoft.com/office/drawing/2014/main" id="{0588CF21-4599-EB77-D360-6B848DDF660F}"/>
              </a:ext>
            </a:extLst>
          </p:cNvPr>
          <p:cNvSpPr/>
          <p:nvPr/>
        </p:nvSpPr>
        <p:spPr>
          <a:xfrm>
            <a:off x="4658425" y="4580776"/>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4" name="直线">
            <a:extLst>
              <a:ext uri="{FF2B5EF4-FFF2-40B4-BE49-F238E27FC236}">
                <a16:creationId xmlns:a16="http://schemas.microsoft.com/office/drawing/2014/main" id="{D13E1D44-20DA-77A3-1D95-BFE8A723F38B}"/>
              </a:ext>
            </a:extLst>
          </p:cNvPr>
          <p:cNvSpPr/>
          <p:nvPr/>
        </p:nvSpPr>
        <p:spPr>
          <a:xfrm>
            <a:off x="4677475" y="5315358"/>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5" name="直线">
            <a:extLst>
              <a:ext uri="{FF2B5EF4-FFF2-40B4-BE49-F238E27FC236}">
                <a16:creationId xmlns:a16="http://schemas.microsoft.com/office/drawing/2014/main" id="{3A8EE0F1-DA3E-7C26-BDE9-223A6D1F2EBA}"/>
              </a:ext>
            </a:extLst>
          </p:cNvPr>
          <p:cNvSpPr/>
          <p:nvPr/>
        </p:nvSpPr>
        <p:spPr>
          <a:xfrm>
            <a:off x="4474278" y="477561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6" name="直线">
            <a:extLst>
              <a:ext uri="{FF2B5EF4-FFF2-40B4-BE49-F238E27FC236}">
                <a16:creationId xmlns:a16="http://schemas.microsoft.com/office/drawing/2014/main" id="{1F8BA9A7-21F3-0AA2-D5AB-330C2A0C51AD}"/>
              </a:ext>
            </a:extLst>
          </p:cNvPr>
          <p:cNvSpPr/>
          <p:nvPr/>
        </p:nvSpPr>
        <p:spPr>
          <a:xfrm>
            <a:off x="5356914" y="4769269"/>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7" name="直线">
            <a:extLst>
              <a:ext uri="{FF2B5EF4-FFF2-40B4-BE49-F238E27FC236}">
                <a16:creationId xmlns:a16="http://schemas.microsoft.com/office/drawing/2014/main" id="{54BDEBFA-477F-02DF-9A31-2942BA7833F9}"/>
              </a:ext>
            </a:extLst>
          </p:cNvPr>
          <p:cNvSpPr/>
          <p:nvPr/>
        </p:nvSpPr>
        <p:spPr>
          <a:xfrm>
            <a:off x="4658425" y="4762919"/>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39" name="矩形">
            <a:extLst>
              <a:ext uri="{FF2B5EF4-FFF2-40B4-BE49-F238E27FC236}">
                <a16:creationId xmlns:a16="http://schemas.microsoft.com/office/drawing/2014/main" id="{E2B40EBC-E5C7-F598-DD45-FB89CC26D240}"/>
              </a:ext>
            </a:extLst>
          </p:cNvPr>
          <p:cNvSpPr/>
          <p:nvPr/>
        </p:nvSpPr>
        <p:spPr>
          <a:xfrm>
            <a:off x="6397327" y="44125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40" name="矩形">
            <a:extLst>
              <a:ext uri="{FF2B5EF4-FFF2-40B4-BE49-F238E27FC236}">
                <a16:creationId xmlns:a16="http://schemas.microsoft.com/office/drawing/2014/main" id="{62D7CAD8-BF24-B0FF-454E-0B99B9309B65}"/>
              </a:ext>
            </a:extLst>
          </p:cNvPr>
          <p:cNvSpPr/>
          <p:nvPr/>
        </p:nvSpPr>
        <p:spPr>
          <a:xfrm>
            <a:off x="7282052" y="441330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41" name="矩形">
            <a:extLst>
              <a:ext uri="{FF2B5EF4-FFF2-40B4-BE49-F238E27FC236}">
                <a16:creationId xmlns:a16="http://schemas.microsoft.com/office/drawing/2014/main" id="{80C66AE1-1D33-632C-C657-5560F02FA07E}"/>
              </a:ext>
            </a:extLst>
          </p:cNvPr>
          <p:cNvSpPr/>
          <p:nvPr/>
        </p:nvSpPr>
        <p:spPr>
          <a:xfrm>
            <a:off x="6397327" y="514595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42" name="矩形">
            <a:extLst>
              <a:ext uri="{FF2B5EF4-FFF2-40B4-BE49-F238E27FC236}">
                <a16:creationId xmlns:a16="http://schemas.microsoft.com/office/drawing/2014/main" id="{DF8AF093-7E8D-BC3A-A9E2-AB394404933D}"/>
              </a:ext>
            </a:extLst>
          </p:cNvPr>
          <p:cNvSpPr/>
          <p:nvPr/>
        </p:nvSpPr>
        <p:spPr>
          <a:xfrm>
            <a:off x="7282052" y="51587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43" name="直线">
            <a:extLst>
              <a:ext uri="{FF2B5EF4-FFF2-40B4-BE49-F238E27FC236}">
                <a16:creationId xmlns:a16="http://schemas.microsoft.com/office/drawing/2014/main" id="{B2004BE8-1488-4174-182B-D3ADBB8A91EA}"/>
              </a:ext>
            </a:extLst>
          </p:cNvPr>
          <p:cNvSpPr/>
          <p:nvPr/>
        </p:nvSpPr>
        <p:spPr>
          <a:xfrm>
            <a:off x="6760341" y="4596751"/>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4" name="直线">
            <a:extLst>
              <a:ext uri="{FF2B5EF4-FFF2-40B4-BE49-F238E27FC236}">
                <a16:creationId xmlns:a16="http://schemas.microsoft.com/office/drawing/2014/main" id="{1EB25975-D728-4EA9-6982-BDD59568B3A7}"/>
              </a:ext>
            </a:extLst>
          </p:cNvPr>
          <p:cNvSpPr/>
          <p:nvPr/>
        </p:nvSpPr>
        <p:spPr>
          <a:xfrm>
            <a:off x="6779392" y="530085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5" name="直线">
            <a:extLst>
              <a:ext uri="{FF2B5EF4-FFF2-40B4-BE49-F238E27FC236}">
                <a16:creationId xmlns:a16="http://schemas.microsoft.com/office/drawing/2014/main" id="{363EFF48-E9E1-0B91-CC10-318C80B960CC}"/>
              </a:ext>
            </a:extLst>
          </p:cNvPr>
          <p:cNvSpPr/>
          <p:nvPr/>
        </p:nvSpPr>
        <p:spPr>
          <a:xfrm>
            <a:off x="6576195" y="4791594"/>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6" name="直线">
            <a:extLst>
              <a:ext uri="{FF2B5EF4-FFF2-40B4-BE49-F238E27FC236}">
                <a16:creationId xmlns:a16="http://schemas.microsoft.com/office/drawing/2014/main" id="{B30C5B5D-2208-BF04-8641-8991DC50157D}"/>
              </a:ext>
            </a:extLst>
          </p:cNvPr>
          <p:cNvSpPr/>
          <p:nvPr/>
        </p:nvSpPr>
        <p:spPr>
          <a:xfrm>
            <a:off x="7458831" y="4785243"/>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7" name="直线">
            <a:extLst>
              <a:ext uri="{FF2B5EF4-FFF2-40B4-BE49-F238E27FC236}">
                <a16:creationId xmlns:a16="http://schemas.microsoft.com/office/drawing/2014/main" id="{2BA7745F-EEA2-7DAC-56EA-6EE54EC92FED}"/>
              </a:ext>
            </a:extLst>
          </p:cNvPr>
          <p:cNvSpPr/>
          <p:nvPr/>
        </p:nvSpPr>
        <p:spPr>
          <a:xfrm>
            <a:off x="6760341" y="4778894"/>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8" name="直线">
            <a:extLst>
              <a:ext uri="{FF2B5EF4-FFF2-40B4-BE49-F238E27FC236}">
                <a16:creationId xmlns:a16="http://schemas.microsoft.com/office/drawing/2014/main" id="{2BAE6CF8-F442-AC6A-1424-10F9B47294CC}"/>
              </a:ext>
            </a:extLst>
          </p:cNvPr>
          <p:cNvSpPr/>
          <p:nvPr/>
        </p:nvSpPr>
        <p:spPr>
          <a:xfrm rot="21600000" flipH="1">
            <a:off x="6766692" y="4791594"/>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49" name="直线">
            <a:extLst>
              <a:ext uri="{FF2B5EF4-FFF2-40B4-BE49-F238E27FC236}">
                <a16:creationId xmlns:a16="http://schemas.microsoft.com/office/drawing/2014/main" id="{68BA725E-F736-58A1-7F35-EA5F7C31F166}"/>
              </a:ext>
            </a:extLst>
          </p:cNvPr>
          <p:cNvSpPr/>
          <p:nvPr/>
        </p:nvSpPr>
        <p:spPr>
          <a:xfrm>
            <a:off x="5553760" y="5321710"/>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0" name="直线">
            <a:extLst>
              <a:ext uri="{FF2B5EF4-FFF2-40B4-BE49-F238E27FC236}">
                <a16:creationId xmlns:a16="http://schemas.microsoft.com/office/drawing/2014/main" id="{37E51700-D556-635F-2596-B1A7B2369D0B}"/>
              </a:ext>
            </a:extLst>
          </p:cNvPr>
          <p:cNvSpPr/>
          <p:nvPr/>
        </p:nvSpPr>
        <p:spPr>
          <a:xfrm>
            <a:off x="4474177" y="3676980"/>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1" name="直线">
            <a:extLst>
              <a:ext uri="{FF2B5EF4-FFF2-40B4-BE49-F238E27FC236}">
                <a16:creationId xmlns:a16="http://schemas.microsoft.com/office/drawing/2014/main" id="{F3BBFA19-783A-0BD5-4FB3-1986F1568AA8}"/>
              </a:ext>
            </a:extLst>
          </p:cNvPr>
          <p:cNvSpPr/>
          <p:nvPr/>
        </p:nvSpPr>
        <p:spPr>
          <a:xfrm>
            <a:off x="7439583" y="3689678"/>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2" name="直线">
            <a:extLst>
              <a:ext uri="{FF2B5EF4-FFF2-40B4-BE49-F238E27FC236}">
                <a16:creationId xmlns:a16="http://schemas.microsoft.com/office/drawing/2014/main" id="{3ADEDE98-7856-4E14-1C21-A0EF5A1B6720}"/>
              </a:ext>
            </a:extLst>
          </p:cNvPr>
          <p:cNvSpPr/>
          <p:nvPr/>
        </p:nvSpPr>
        <p:spPr>
          <a:xfrm>
            <a:off x="5560011" y="3664280"/>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54" name="Rounded Rectangle 53">
            <a:extLst>
              <a:ext uri="{FF2B5EF4-FFF2-40B4-BE49-F238E27FC236}">
                <a16:creationId xmlns:a16="http://schemas.microsoft.com/office/drawing/2014/main" id="{726F1D9F-E475-B547-FD89-6C6A41E4024A}"/>
              </a:ext>
            </a:extLst>
          </p:cNvPr>
          <p:cNvSpPr/>
          <p:nvPr/>
        </p:nvSpPr>
        <p:spPr>
          <a:xfrm rot="16200000">
            <a:off x="2207021" y="3870195"/>
            <a:ext cx="2948305" cy="313186"/>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55" name="Straight Arrow Connector 54">
            <a:extLst>
              <a:ext uri="{FF2B5EF4-FFF2-40B4-BE49-F238E27FC236}">
                <a16:creationId xmlns:a16="http://schemas.microsoft.com/office/drawing/2014/main" id="{8BEA142E-4BBB-2D57-5858-5A002BC6D313}"/>
              </a:ext>
            </a:extLst>
          </p:cNvPr>
          <p:cNvCxnSpPr>
            <a:stCxn id="10" idx="1"/>
          </p:cNvCxnSpPr>
          <p:nvPr/>
        </p:nvCxnSpPr>
        <p:spPr>
          <a:xfrm flipH="1">
            <a:off x="3822054" y="2759138"/>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56" name="Straight Arrow Connector 55">
            <a:extLst>
              <a:ext uri="{FF2B5EF4-FFF2-40B4-BE49-F238E27FC236}">
                <a16:creationId xmlns:a16="http://schemas.microsoft.com/office/drawing/2014/main" id="{AB0E545B-3379-9FA2-FBB4-27D51B1F6F59}"/>
              </a:ext>
            </a:extLst>
          </p:cNvPr>
          <p:cNvCxnSpPr>
            <a:stCxn id="31" idx="1"/>
          </p:cNvCxnSpPr>
          <p:nvPr/>
        </p:nvCxnSpPr>
        <p:spPr>
          <a:xfrm flipH="1">
            <a:off x="3822054" y="5328348"/>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57" name="Elbow Connector 56">
            <a:extLst>
              <a:ext uri="{FF2B5EF4-FFF2-40B4-BE49-F238E27FC236}">
                <a16:creationId xmlns:a16="http://schemas.microsoft.com/office/drawing/2014/main" id="{1F13A38B-3106-1607-BBC9-8373CC6C030C}"/>
              </a:ext>
            </a:extLst>
          </p:cNvPr>
          <p:cNvCxnSpPr>
            <a:cxnSpLocks/>
            <a:stCxn id="42" idx="2"/>
            <a:endCxn id="54" idx="1"/>
          </p:cNvCxnSpPr>
          <p:nvPr/>
        </p:nvCxnSpPr>
        <p:spPr>
          <a:xfrm rot="5400000" flipH="1">
            <a:off x="5559321" y="3622795"/>
            <a:ext cx="28732" cy="3785025"/>
          </a:xfrm>
          <a:prstGeom prst="bentConnector3">
            <a:avLst>
              <a:gd name="adj1" fmla="val -795629"/>
            </a:avLst>
          </a:prstGeom>
          <a:noFill/>
          <a:ln w="19050" cap="flat" cmpd="sng">
            <a:solidFill>
              <a:srgbClr val="000000"/>
            </a:solidFill>
            <a:prstDash val="solid"/>
            <a:miter/>
            <a:headEnd type="triangle" w="med" len="med"/>
            <a:tailEnd type="triangle" w="med" len="med"/>
          </a:ln>
        </p:spPr>
      </p:cxnSp>
      <p:sp>
        <p:nvSpPr>
          <p:cNvPr id="60" name="矩形">
            <a:extLst>
              <a:ext uri="{FF2B5EF4-FFF2-40B4-BE49-F238E27FC236}">
                <a16:creationId xmlns:a16="http://schemas.microsoft.com/office/drawing/2014/main" id="{8FB4F3DC-63A4-02AE-232A-982C1517B46A}"/>
              </a:ext>
            </a:extLst>
          </p:cNvPr>
          <p:cNvSpPr/>
          <p:nvPr/>
        </p:nvSpPr>
        <p:spPr>
          <a:xfrm>
            <a:off x="7275651" y="3305435"/>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61" name="Elbow Connector 60">
            <a:extLst>
              <a:ext uri="{FF2B5EF4-FFF2-40B4-BE49-F238E27FC236}">
                <a16:creationId xmlns:a16="http://schemas.microsoft.com/office/drawing/2014/main" id="{E2FE31B1-6F37-FD20-7BC1-BBECDDE4EE09}"/>
              </a:ext>
            </a:extLst>
          </p:cNvPr>
          <p:cNvCxnSpPr>
            <a:cxnSpLocks/>
            <a:stCxn id="21" idx="0"/>
            <a:endCxn id="54" idx="3"/>
          </p:cNvCxnSpPr>
          <p:nvPr/>
        </p:nvCxnSpPr>
        <p:spPr>
          <a:xfrm rot="16200000" flipV="1">
            <a:off x="5564009" y="669801"/>
            <a:ext cx="19774" cy="3785444"/>
          </a:xfrm>
          <a:prstGeom prst="bentConnector3">
            <a:avLst>
              <a:gd name="adj1" fmla="val 1156064"/>
            </a:avLst>
          </a:prstGeom>
          <a:noFill/>
          <a:ln w="19050" cap="flat" cmpd="sng">
            <a:solidFill>
              <a:srgbClr val="000000"/>
            </a:solidFill>
            <a:prstDash val="solid"/>
            <a:miter/>
            <a:headEnd type="triangle" w="med" len="med"/>
            <a:tailEnd type="triangle" w="med" len="med"/>
          </a:ln>
        </p:spPr>
      </p:cxnSp>
      <p:sp>
        <p:nvSpPr>
          <p:cNvPr id="64" name="Rectangle 63">
            <a:extLst>
              <a:ext uri="{FF2B5EF4-FFF2-40B4-BE49-F238E27FC236}">
                <a16:creationId xmlns:a16="http://schemas.microsoft.com/office/drawing/2014/main" id="{DD30962B-9E19-69E5-24F0-AD6D10BDA2EA}"/>
              </a:ext>
            </a:extLst>
          </p:cNvPr>
          <p:cNvSpPr/>
          <p:nvPr/>
        </p:nvSpPr>
        <p:spPr>
          <a:xfrm>
            <a:off x="0" y="2408950"/>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E07164-DD4F-A209-4CE3-C45BB0F6F20B}"/>
              </a:ext>
            </a:extLst>
          </p:cNvPr>
          <p:cNvSpPr/>
          <p:nvPr/>
        </p:nvSpPr>
        <p:spPr>
          <a:xfrm>
            <a:off x="10844579" y="2452310"/>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36E3A24-A8BA-FCD5-C892-42ABDD1CD063}"/>
              </a:ext>
            </a:extLst>
          </p:cNvPr>
          <p:cNvSpPr/>
          <p:nvPr/>
        </p:nvSpPr>
        <p:spPr>
          <a:xfrm>
            <a:off x="9187532" y="2154608"/>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2FF2C9-EB3F-81FE-B369-898166C6A388}"/>
              </a:ext>
            </a:extLst>
          </p:cNvPr>
          <p:cNvSpPr/>
          <p:nvPr/>
        </p:nvSpPr>
        <p:spPr>
          <a:xfrm>
            <a:off x="9187532" y="2435979"/>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2007D99-8EEF-D44D-85AD-61DCD44C365B}"/>
              </a:ext>
            </a:extLst>
          </p:cNvPr>
          <p:cNvSpPr txBox="1"/>
          <p:nvPr/>
        </p:nvSpPr>
        <p:spPr>
          <a:xfrm>
            <a:off x="9356838" y="2110628"/>
            <a:ext cx="968328" cy="369332"/>
          </a:xfrm>
          <a:prstGeom prst="rect">
            <a:avLst/>
          </a:prstGeom>
          <a:noFill/>
        </p:spPr>
        <p:txBody>
          <a:bodyPr wrap="square" rtlCol="0">
            <a:spAutoFit/>
          </a:bodyPr>
          <a:lstStyle/>
          <a:p>
            <a:r>
              <a:rPr lang="en-US" b="1" dirty="0">
                <a:cs typeface="Times New Roman" panose="02020603050405020304" pitchFamily="18" charset="0"/>
              </a:rPr>
              <a:t>Vault 0</a:t>
            </a:r>
          </a:p>
        </p:txBody>
      </p:sp>
      <p:cxnSp>
        <p:nvCxnSpPr>
          <p:cNvPr id="59" name="Straight Arrow Connector 58">
            <a:extLst>
              <a:ext uri="{FF2B5EF4-FFF2-40B4-BE49-F238E27FC236}">
                <a16:creationId xmlns:a16="http://schemas.microsoft.com/office/drawing/2014/main" id="{C98D5873-17FB-D3F7-E14A-B1B2271CF104}"/>
              </a:ext>
            </a:extLst>
          </p:cNvPr>
          <p:cNvCxnSpPr>
            <a:cxnSpLocks/>
          </p:cNvCxnSpPr>
          <p:nvPr/>
        </p:nvCxnSpPr>
        <p:spPr>
          <a:xfrm>
            <a:off x="9780675" y="2850814"/>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3" name="Rectangle 62">
            <a:extLst>
              <a:ext uri="{FF2B5EF4-FFF2-40B4-BE49-F238E27FC236}">
                <a16:creationId xmlns:a16="http://schemas.microsoft.com/office/drawing/2014/main" id="{F21985C6-5814-BA93-C05F-7C550BB6EC80}"/>
              </a:ext>
            </a:extLst>
          </p:cNvPr>
          <p:cNvSpPr/>
          <p:nvPr/>
        </p:nvSpPr>
        <p:spPr>
          <a:xfrm>
            <a:off x="9187532" y="312051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6E5EC8C-1370-47E2-3FE8-8037A28A4B76}"/>
              </a:ext>
            </a:extLst>
          </p:cNvPr>
          <p:cNvSpPr txBox="1"/>
          <p:nvPr/>
        </p:nvSpPr>
        <p:spPr>
          <a:xfrm>
            <a:off x="9443720" y="345773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0</a:t>
            </a:r>
          </a:p>
        </p:txBody>
      </p:sp>
      <p:sp>
        <p:nvSpPr>
          <p:cNvPr id="66" name="Rounded Rectangle 65">
            <a:extLst>
              <a:ext uri="{FF2B5EF4-FFF2-40B4-BE49-F238E27FC236}">
                <a16:creationId xmlns:a16="http://schemas.microsoft.com/office/drawing/2014/main" id="{BB352736-601F-6CB0-BB45-587B2CFB7A23}"/>
              </a:ext>
            </a:extLst>
          </p:cNvPr>
          <p:cNvSpPr/>
          <p:nvPr/>
        </p:nvSpPr>
        <p:spPr>
          <a:xfrm>
            <a:off x="9302692" y="3422486"/>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91C78003-D8CC-D4AE-52B0-6FE53CED6876}"/>
              </a:ext>
            </a:extLst>
          </p:cNvPr>
          <p:cNvSpPr txBox="1"/>
          <p:nvPr/>
        </p:nvSpPr>
        <p:spPr>
          <a:xfrm>
            <a:off x="9249175" y="2497575"/>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68" name="TextBox 67">
            <a:extLst>
              <a:ext uri="{FF2B5EF4-FFF2-40B4-BE49-F238E27FC236}">
                <a16:creationId xmlns:a16="http://schemas.microsoft.com/office/drawing/2014/main" id="{8CAAB3A2-AB8F-4E54-2EDB-5936C870334B}"/>
              </a:ext>
            </a:extLst>
          </p:cNvPr>
          <p:cNvSpPr txBox="1"/>
          <p:nvPr/>
        </p:nvSpPr>
        <p:spPr>
          <a:xfrm>
            <a:off x="9264569" y="3124660"/>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69" name="TextBox 68">
            <a:extLst>
              <a:ext uri="{FF2B5EF4-FFF2-40B4-BE49-F238E27FC236}">
                <a16:creationId xmlns:a16="http://schemas.microsoft.com/office/drawing/2014/main" id="{0D26CB83-E390-4004-4FAA-BCC72CDE4087}"/>
              </a:ext>
            </a:extLst>
          </p:cNvPr>
          <p:cNvSpPr txBox="1"/>
          <p:nvPr/>
        </p:nvSpPr>
        <p:spPr>
          <a:xfrm>
            <a:off x="10458924" y="2705845"/>
            <a:ext cx="280896" cy="415498"/>
          </a:xfrm>
          <a:prstGeom prst="rect">
            <a:avLst/>
          </a:prstGeom>
          <a:noFill/>
        </p:spPr>
        <p:txBody>
          <a:bodyPr wrap="square" lIns="0" tIns="0" rIns="0"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70" name="Rectangle 69">
            <a:extLst>
              <a:ext uri="{FF2B5EF4-FFF2-40B4-BE49-F238E27FC236}">
                <a16:creationId xmlns:a16="http://schemas.microsoft.com/office/drawing/2014/main" id="{5C352B84-CD35-2223-9A3E-1A34299C0E84}"/>
              </a:ext>
            </a:extLst>
          </p:cNvPr>
          <p:cNvSpPr/>
          <p:nvPr/>
        </p:nvSpPr>
        <p:spPr>
          <a:xfrm>
            <a:off x="10838462" y="2153357"/>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FACA38A0-E709-2BE3-64AB-AC5641105961}"/>
              </a:ext>
            </a:extLst>
          </p:cNvPr>
          <p:cNvSpPr txBox="1"/>
          <p:nvPr/>
        </p:nvSpPr>
        <p:spPr>
          <a:xfrm>
            <a:off x="10924844" y="2118032"/>
            <a:ext cx="1248071" cy="369332"/>
          </a:xfrm>
          <a:prstGeom prst="rect">
            <a:avLst/>
          </a:prstGeom>
          <a:noFill/>
        </p:spPr>
        <p:txBody>
          <a:bodyPr wrap="square" rtlCol="0">
            <a:spAutoFit/>
          </a:bodyPr>
          <a:lstStyle/>
          <a:p>
            <a:r>
              <a:rPr lang="en-US" b="1" dirty="0">
                <a:cs typeface="Times New Roman" panose="02020603050405020304" pitchFamily="18" charset="0"/>
              </a:rPr>
              <a:t>Vault 29</a:t>
            </a:r>
          </a:p>
        </p:txBody>
      </p:sp>
      <p:cxnSp>
        <p:nvCxnSpPr>
          <p:cNvPr id="72" name="Straight Arrow Connector 71">
            <a:extLst>
              <a:ext uri="{FF2B5EF4-FFF2-40B4-BE49-F238E27FC236}">
                <a16:creationId xmlns:a16="http://schemas.microsoft.com/office/drawing/2014/main" id="{9887AD6F-7F64-0996-7741-C4124238C43F}"/>
              </a:ext>
            </a:extLst>
          </p:cNvPr>
          <p:cNvCxnSpPr>
            <a:cxnSpLocks/>
          </p:cNvCxnSpPr>
          <p:nvPr/>
        </p:nvCxnSpPr>
        <p:spPr>
          <a:xfrm>
            <a:off x="11431605" y="2849563"/>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1294C6CC-2BFA-C109-4B61-55A1D0D101CF}"/>
              </a:ext>
            </a:extLst>
          </p:cNvPr>
          <p:cNvSpPr/>
          <p:nvPr/>
        </p:nvSpPr>
        <p:spPr>
          <a:xfrm>
            <a:off x="10838462" y="311926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E0458FE2-E8C9-0281-C88B-DA1521C18423}"/>
              </a:ext>
            </a:extLst>
          </p:cNvPr>
          <p:cNvSpPr txBox="1"/>
          <p:nvPr/>
        </p:nvSpPr>
        <p:spPr>
          <a:xfrm>
            <a:off x="11067202" y="3468313"/>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29</a:t>
            </a:r>
          </a:p>
        </p:txBody>
      </p:sp>
      <p:sp>
        <p:nvSpPr>
          <p:cNvPr id="75" name="Rounded Rectangle 74">
            <a:extLst>
              <a:ext uri="{FF2B5EF4-FFF2-40B4-BE49-F238E27FC236}">
                <a16:creationId xmlns:a16="http://schemas.microsoft.com/office/drawing/2014/main" id="{C877644B-F90A-D337-E1CB-C851975BBAE9}"/>
              </a:ext>
            </a:extLst>
          </p:cNvPr>
          <p:cNvSpPr/>
          <p:nvPr/>
        </p:nvSpPr>
        <p:spPr>
          <a:xfrm>
            <a:off x="10953622" y="342123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089A6C11-8026-8EF1-8AE1-EAE8B55B7304}"/>
              </a:ext>
            </a:extLst>
          </p:cNvPr>
          <p:cNvSpPr txBox="1"/>
          <p:nvPr/>
        </p:nvSpPr>
        <p:spPr>
          <a:xfrm>
            <a:off x="10897380" y="2505836"/>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77" name="TextBox 76">
            <a:extLst>
              <a:ext uri="{FF2B5EF4-FFF2-40B4-BE49-F238E27FC236}">
                <a16:creationId xmlns:a16="http://schemas.microsoft.com/office/drawing/2014/main" id="{9F1F2F1F-F532-E0B1-07F9-7C3AFBA0934E}"/>
              </a:ext>
            </a:extLst>
          </p:cNvPr>
          <p:cNvSpPr txBox="1"/>
          <p:nvPr/>
        </p:nvSpPr>
        <p:spPr>
          <a:xfrm>
            <a:off x="10914076" y="3133194"/>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cxnSp>
        <p:nvCxnSpPr>
          <p:cNvPr id="84" name="Straight Connector 83">
            <a:extLst>
              <a:ext uri="{FF2B5EF4-FFF2-40B4-BE49-F238E27FC236}">
                <a16:creationId xmlns:a16="http://schemas.microsoft.com/office/drawing/2014/main" id="{D18CE8E5-BB7E-94F0-473C-5CB43845FFCA}"/>
              </a:ext>
            </a:extLst>
          </p:cNvPr>
          <p:cNvCxnSpPr>
            <a:cxnSpLocks/>
          </p:cNvCxnSpPr>
          <p:nvPr/>
        </p:nvCxnSpPr>
        <p:spPr>
          <a:xfrm flipV="1">
            <a:off x="7623730" y="2135282"/>
            <a:ext cx="1371344" cy="1176676"/>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E1A6762B-5130-9FE1-CA41-3C72DCBF4D31}"/>
              </a:ext>
            </a:extLst>
          </p:cNvPr>
          <p:cNvSpPr/>
          <p:nvPr/>
        </p:nvSpPr>
        <p:spPr>
          <a:xfrm>
            <a:off x="5393775" y="429033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5845873-8647-F69D-3231-8974DE6694F1}"/>
              </a:ext>
            </a:extLst>
          </p:cNvPr>
          <p:cNvSpPr/>
          <p:nvPr/>
        </p:nvSpPr>
        <p:spPr>
          <a:xfrm>
            <a:off x="7502683" y="3182285"/>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D67851D-D6DD-E72D-21BA-8336CCDAA626}"/>
              </a:ext>
            </a:extLst>
          </p:cNvPr>
          <p:cNvSpPr/>
          <p:nvPr/>
        </p:nvSpPr>
        <p:spPr>
          <a:xfrm>
            <a:off x="4513866" y="429572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6011724E-0E18-79EF-5D68-002B5D2C94C5}"/>
              </a:ext>
            </a:extLst>
          </p:cNvPr>
          <p:cNvSpPr/>
          <p:nvPr/>
        </p:nvSpPr>
        <p:spPr>
          <a:xfrm>
            <a:off x="6618335" y="4293643"/>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1613ED61-F53C-75C5-3E31-A9B7702FFC85}"/>
              </a:ext>
            </a:extLst>
          </p:cNvPr>
          <p:cNvSpPr/>
          <p:nvPr/>
        </p:nvSpPr>
        <p:spPr>
          <a:xfrm>
            <a:off x="4513124" y="506300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803C9CF9-DC52-804B-0AD2-A6F3C227C68F}"/>
              </a:ext>
            </a:extLst>
          </p:cNvPr>
          <p:cNvSpPr/>
          <p:nvPr/>
        </p:nvSpPr>
        <p:spPr>
          <a:xfrm>
            <a:off x="7510243" y="509384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950E9E23-8BC2-84AC-CDA0-3490DA7A3012}"/>
              </a:ext>
            </a:extLst>
          </p:cNvPr>
          <p:cNvSpPr/>
          <p:nvPr/>
        </p:nvSpPr>
        <p:spPr>
          <a:xfrm>
            <a:off x="4513123" y="247785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044EEED-201D-9E4B-608A-6F04D2EC9D3F}"/>
              </a:ext>
            </a:extLst>
          </p:cNvPr>
          <p:cNvSpPr/>
          <p:nvPr/>
        </p:nvSpPr>
        <p:spPr>
          <a:xfrm>
            <a:off x="6646051" y="3226182"/>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BE21035-F27C-24BB-8A92-7004C91B6281}"/>
              </a:ext>
            </a:extLst>
          </p:cNvPr>
          <p:cNvSpPr/>
          <p:nvPr/>
        </p:nvSpPr>
        <p:spPr>
          <a:xfrm>
            <a:off x="7515942" y="4308040"/>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8A6EF96E-8018-D4C9-CCA5-FFEC1EFD4CEC}"/>
              </a:ext>
            </a:extLst>
          </p:cNvPr>
          <p:cNvSpPr/>
          <p:nvPr/>
        </p:nvSpPr>
        <p:spPr>
          <a:xfrm>
            <a:off x="7439583" y="2463474"/>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B5DB44A-A41C-B6EE-6F23-0A442B3EF7CA}"/>
              </a:ext>
            </a:extLst>
          </p:cNvPr>
          <p:cNvSpPr/>
          <p:nvPr/>
        </p:nvSpPr>
        <p:spPr>
          <a:xfrm>
            <a:off x="5391777" y="5072598"/>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DC25A7B-54A4-F198-5B2A-28209CF2419A}"/>
              </a:ext>
            </a:extLst>
          </p:cNvPr>
          <p:cNvSpPr/>
          <p:nvPr/>
        </p:nvSpPr>
        <p:spPr>
          <a:xfrm>
            <a:off x="4478415" y="3213939"/>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3DEC342-5A44-05C9-9E73-18402695AF00}"/>
              </a:ext>
            </a:extLst>
          </p:cNvPr>
          <p:cNvSpPr/>
          <p:nvPr/>
        </p:nvSpPr>
        <p:spPr>
          <a:xfrm>
            <a:off x="6576291" y="506814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80A8317-5F6B-8D66-511F-FD30326BC398}"/>
              </a:ext>
            </a:extLst>
          </p:cNvPr>
          <p:cNvSpPr/>
          <p:nvPr/>
        </p:nvSpPr>
        <p:spPr>
          <a:xfrm>
            <a:off x="6623888" y="2482057"/>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2DA7AD7-9A3D-701D-1E84-88BE1DEE454F}"/>
              </a:ext>
            </a:extLst>
          </p:cNvPr>
          <p:cNvSpPr/>
          <p:nvPr/>
        </p:nvSpPr>
        <p:spPr>
          <a:xfrm>
            <a:off x="5407245" y="3211156"/>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33FE5A8-B4C9-DC14-8951-1CC7DDB39738}"/>
              </a:ext>
            </a:extLst>
          </p:cNvPr>
          <p:cNvSpPr/>
          <p:nvPr/>
        </p:nvSpPr>
        <p:spPr>
          <a:xfrm>
            <a:off x="5393775" y="2475421"/>
            <a:ext cx="313187" cy="285025"/>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DA5B2C40-4491-79D6-FFC4-26BCA5B32263}"/>
              </a:ext>
            </a:extLst>
          </p:cNvPr>
          <p:cNvSpPr/>
          <p:nvPr/>
        </p:nvSpPr>
        <p:spPr>
          <a:xfrm>
            <a:off x="10790306" y="3378733"/>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5C8B284A-3AD7-133B-AB3F-670E4F0E1019}"/>
              </a:ext>
            </a:extLst>
          </p:cNvPr>
          <p:cNvSpPr/>
          <p:nvPr/>
        </p:nvSpPr>
        <p:spPr>
          <a:xfrm>
            <a:off x="10844579" y="4586033"/>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CD5A9CF4-F6D9-0834-36B8-9728CF1284E6}"/>
              </a:ext>
            </a:extLst>
          </p:cNvPr>
          <p:cNvSpPr/>
          <p:nvPr/>
        </p:nvSpPr>
        <p:spPr>
          <a:xfrm>
            <a:off x="9187532" y="4251755"/>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CFF5982-97CD-B610-0DE5-A5CFEA041440}"/>
              </a:ext>
            </a:extLst>
          </p:cNvPr>
          <p:cNvSpPr/>
          <p:nvPr/>
        </p:nvSpPr>
        <p:spPr>
          <a:xfrm>
            <a:off x="9187532" y="4533126"/>
            <a:ext cx="1155266" cy="39664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5EB6D5D2-22A8-E252-B574-80188C041080}"/>
              </a:ext>
            </a:extLst>
          </p:cNvPr>
          <p:cNvSpPr txBox="1"/>
          <p:nvPr/>
        </p:nvSpPr>
        <p:spPr>
          <a:xfrm>
            <a:off x="9278780" y="4207775"/>
            <a:ext cx="1098531" cy="369332"/>
          </a:xfrm>
          <a:prstGeom prst="rect">
            <a:avLst/>
          </a:prstGeom>
          <a:noFill/>
        </p:spPr>
        <p:txBody>
          <a:bodyPr wrap="square" rtlCol="0">
            <a:spAutoFit/>
          </a:bodyPr>
          <a:lstStyle/>
          <a:p>
            <a:r>
              <a:rPr lang="en-US" b="1" dirty="0">
                <a:cs typeface="Times New Roman" panose="02020603050405020304" pitchFamily="18" charset="0"/>
              </a:rPr>
              <a:t>Vault 30</a:t>
            </a:r>
          </a:p>
        </p:txBody>
      </p:sp>
      <p:cxnSp>
        <p:nvCxnSpPr>
          <p:cNvPr id="168" name="Straight Arrow Connector 167">
            <a:extLst>
              <a:ext uri="{FF2B5EF4-FFF2-40B4-BE49-F238E27FC236}">
                <a16:creationId xmlns:a16="http://schemas.microsoft.com/office/drawing/2014/main" id="{A100A78E-A326-C40D-9646-09F65197CB51}"/>
              </a:ext>
            </a:extLst>
          </p:cNvPr>
          <p:cNvCxnSpPr>
            <a:cxnSpLocks/>
          </p:cNvCxnSpPr>
          <p:nvPr/>
        </p:nvCxnSpPr>
        <p:spPr>
          <a:xfrm>
            <a:off x="9730036" y="4947472"/>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69" name="Rectangle 168">
            <a:extLst>
              <a:ext uri="{FF2B5EF4-FFF2-40B4-BE49-F238E27FC236}">
                <a16:creationId xmlns:a16="http://schemas.microsoft.com/office/drawing/2014/main" id="{FBD09B62-5775-A182-EEF6-67B795632BAB}"/>
              </a:ext>
            </a:extLst>
          </p:cNvPr>
          <p:cNvSpPr/>
          <p:nvPr/>
        </p:nvSpPr>
        <p:spPr>
          <a:xfrm>
            <a:off x="9170836" y="5222114"/>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0687E76F-CE6F-CA8F-F138-DFFAC33DDA07}"/>
              </a:ext>
            </a:extLst>
          </p:cNvPr>
          <p:cNvSpPr txBox="1"/>
          <p:nvPr/>
        </p:nvSpPr>
        <p:spPr>
          <a:xfrm>
            <a:off x="9427024" y="5559329"/>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30</a:t>
            </a:r>
          </a:p>
        </p:txBody>
      </p:sp>
      <p:sp>
        <p:nvSpPr>
          <p:cNvPr id="171" name="Rounded Rectangle 170">
            <a:extLst>
              <a:ext uri="{FF2B5EF4-FFF2-40B4-BE49-F238E27FC236}">
                <a16:creationId xmlns:a16="http://schemas.microsoft.com/office/drawing/2014/main" id="{11E730A6-CA73-FFED-9B52-02DC534B76D4}"/>
              </a:ext>
            </a:extLst>
          </p:cNvPr>
          <p:cNvSpPr/>
          <p:nvPr/>
        </p:nvSpPr>
        <p:spPr>
          <a:xfrm>
            <a:off x="9307596" y="5524085"/>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E08F9227-6655-2ADD-A851-8C666BC862A8}"/>
              </a:ext>
            </a:extLst>
          </p:cNvPr>
          <p:cNvSpPr txBox="1"/>
          <p:nvPr/>
        </p:nvSpPr>
        <p:spPr>
          <a:xfrm>
            <a:off x="9249175" y="459472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73" name="TextBox 172">
            <a:extLst>
              <a:ext uri="{FF2B5EF4-FFF2-40B4-BE49-F238E27FC236}">
                <a16:creationId xmlns:a16="http://schemas.microsoft.com/office/drawing/2014/main" id="{CFB49E88-27D8-60A1-5FA5-3368A1C6D827}"/>
              </a:ext>
            </a:extLst>
          </p:cNvPr>
          <p:cNvSpPr txBox="1"/>
          <p:nvPr/>
        </p:nvSpPr>
        <p:spPr>
          <a:xfrm>
            <a:off x="9247873" y="5226259"/>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75" name="Rectangle 174">
            <a:extLst>
              <a:ext uri="{FF2B5EF4-FFF2-40B4-BE49-F238E27FC236}">
                <a16:creationId xmlns:a16="http://schemas.microsoft.com/office/drawing/2014/main" id="{E2CD030F-E570-A28E-15A1-CA78F04BC6ED}"/>
              </a:ext>
            </a:extLst>
          </p:cNvPr>
          <p:cNvSpPr/>
          <p:nvPr/>
        </p:nvSpPr>
        <p:spPr>
          <a:xfrm>
            <a:off x="10838462" y="4287080"/>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6A9DC7DC-E796-BFFE-372A-1B71236E3D7D}"/>
              </a:ext>
            </a:extLst>
          </p:cNvPr>
          <p:cNvSpPr txBox="1"/>
          <p:nvPr/>
        </p:nvSpPr>
        <p:spPr>
          <a:xfrm>
            <a:off x="10924844" y="4251755"/>
            <a:ext cx="1248071" cy="369332"/>
          </a:xfrm>
          <a:prstGeom prst="rect">
            <a:avLst/>
          </a:prstGeom>
          <a:noFill/>
        </p:spPr>
        <p:txBody>
          <a:bodyPr wrap="square" rtlCol="0">
            <a:spAutoFit/>
          </a:bodyPr>
          <a:lstStyle/>
          <a:p>
            <a:r>
              <a:rPr lang="en-US" b="1" dirty="0">
                <a:cs typeface="Times New Roman" panose="02020603050405020304" pitchFamily="18" charset="0"/>
              </a:rPr>
              <a:t>Vault 31</a:t>
            </a:r>
          </a:p>
        </p:txBody>
      </p:sp>
      <p:cxnSp>
        <p:nvCxnSpPr>
          <p:cNvPr id="177" name="Straight Arrow Connector 176">
            <a:extLst>
              <a:ext uri="{FF2B5EF4-FFF2-40B4-BE49-F238E27FC236}">
                <a16:creationId xmlns:a16="http://schemas.microsoft.com/office/drawing/2014/main" id="{8946C47D-F973-F171-FF29-657ADD4276F5}"/>
              </a:ext>
            </a:extLst>
          </p:cNvPr>
          <p:cNvCxnSpPr>
            <a:cxnSpLocks/>
          </p:cNvCxnSpPr>
          <p:nvPr/>
        </p:nvCxnSpPr>
        <p:spPr>
          <a:xfrm>
            <a:off x="11380966" y="4982797"/>
            <a:ext cx="0" cy="26811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8" name="Rectangle 177">
            <a:extLst>
              <a:ext uri="{FF2B5EF4-FFF2-40B4-BE49-F238E27FC236}">
                <a16:creationId xmlns:a16="http://schemas.microsoft.com/office/drawing/2014/main" id="{270FE841-B4ED-6482-B190-2F8B9CB8D153}"/>
              </a:ext>
            </a:extLst>
          </p:cNvPr>
          <p:cNvSpPr/>
          <p:nvPr/>
        </p:nvSpPr>
        <p:spPr>
          <a:xfrm>
            <a:off x="10821766" y="5243039"/>
            <a:ext cx="1155266" cy="78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TextBox 178">
            <a:extLst>
              <a:ext uri="{FF2B5EF4-FFF2-40B4-BE49-F238E27FC236}">
                <a16:creationId xmlns:a16="http://schemas.microsoft.com/office/drawing/2014/main" id="{8449977D-2789-1AB6-E213-B691FA9BC8F8}"/>
              </a:ext>
            </a:extLst>
          </p:cNvPr>
          <p:cNvSpPr txBox="1"/>
          <p:nvPr/>
        </p:nvSpPr>
        <p:spPr>
          <a:xfrm>
            <a:off x="11050506" y="5583080"/>
            <a:ext cx="830587" cy="323165"/>
          </a:xfrm>
          <a:prstGeom prst="rect">
            <a:avLst/>
          </a:prstGeom>
          <a:noFill/>
        </p:spPr>
        <p:txBody>
          <a:bodyPr wrap="square" lIns="0" tIns="0" rIns="0" rtlCol="0">
            <a:spAutoFit/>
          </a:bodyPr>
          <a:lstStyle/>
          <a:p>
            <a:r>
              <a:rPr lang="en-US" b="1" dirty="0">
                <a:cs typeface="Times New Roman" panose="02020603050405020304" pitchFamily="18" charset="0"/>
              </a:rPr>
              <a:t>Core 31</a:t>
            </a:r>
          </a:p>
        </p:txBody>
      </p:sp>
      <p:sp>
        <p:nvSpPr>
          <p:cNvPr id="180" name="Rounded Rectangle 179">
            <a:extLst>
              <a:ext uri="{FF2B5EF4-FFF2-40B4-BE49-F238E27FC236}">
                <a16:creationId xmlns:a16="http://schemas.microsoft.com/office/drawing/2014/main" id="{4F8907A3-918F-01D1-F829-4927DBA85EEF}"/>
              </a:ext>
            </a:extLst>
          </p:cNvPr>
          <p:cNvSpPr/>
          <p:nvPr/>
        </p:nvSpPr>
        <p:spPr>
          <a:xfrm>
            <a:off x="10936926" y="5559410"/>
            <a:ext cx="925538" cy="3760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3ADA6EB4-6F90-7388-FCB8-313FB0E630BE}"/>
              </a:ext>
            </a:extLst>
          </p:cNvPr>
          <p:cNvSpPr txBox="1"/>
          <p:nvPr/>
        </p:nvSpPr>
        <p:spPr>
          <a:xfrm>
            <a:off x="10924844" y="4629802"/>
            <a:ext cx="1155267" cy="323165"/>
          </a:xfrm>
          <a:prstGeom prst="rect">
            <a:avLst/>
          </a:prstGeom>
          <a:noFill/>
        </p:spPr>
        <p:txBody>
          <a:bodyPr wrap="square" lIns="0" tIns="0" rIns="0" rtlCol="0">
            <a:spAutoFit/>
          </a:bodyPr>
          <a:lstStyle/>
          <a:p>
            <a:r>
              <a:rPr lang="en-US" b="1" dirty="0">
                <a:cs typeface="Times New Roman" panose="02020603050405020304" pitchFamily="18" charset="0"/>
              </a:rPr>
              <a:t>Hash Table</a:t>
            </a:r>
          </a:p>
        </p:txBody>
      </p:sp>
      <p:sp>
        <p:nvSpPr>
          <p:cNvPr id="182" name="TextBox 181">
            <a:extLst>
              <a:ext uri="{FF2B5EF4-FFF2-40B4-BE49-F238E27FC236}">
                <a16:creationId xmlns:a16="http://schemas.microsoft.com/office/drawing/2014/main" id="{160C58A2-44A2-DE5D-98BB-9C3CAA0BE102}"/>
              </a:ext>
            </a:extLst>
          </p:cNvPr>
          <p:cNvSpPr txBox="1"/>
          <p:nvPr/>
        </p:nvSpPr>
        <p:spPr>
          <a:xfrm>
            <a:off x="10897380" y="5258473"/>
            <a:ext cx="1248071" cy="323165"/>
          </a:xfrm>
          <a:prstGeom prst="rect">
            <a:avLst/>
          </a:prstGeom>
          <a:noFill/>
        </p:spPr>
        <p:txBody>
          <a:bodyPr wrap="square" lIns="0" tIns="0" rIns="0" rtlCol="0">
            <a:spAutoFit/>
          </a:bodyPr>
          <a:lstStyle/>
          <a:p>
            <a:r>
              <a:rPr lang="en-US" b="1" dirty="0">
                <a:cs typeface="Times New Roman" panose="02020603050405020304" pitchFamily="18" charset="0"/>
              </a:rPr>
              <a:t>Vault Logic</a:t>
            </a:r>
          </a:p>
        </p:txBody>
      </p:sp>
      <p:sp>
        <p:nvSpPr>
          <p:cNvPr id="191" name="Rectangle 190">
            <a:extLst>
              <a:ext uri="{FF2B5EF4-FFF2-40B4-BE49-F238E27FC236}">
                <a16:creationId xmlns:a16="http://schemas.microsoft.com/office/drawing/2014/main" id="{22FDF270-1FEF-996C-55ED-65331DAB6D9C}"/>
              </a:ext>
            </a:extLst>
          </p:cNvPr>
          <p:cNvSpPr/>
          <p:nvPr/>
        </p:nvSpPr>
        <p:spPr>
          <a:xfrm>
            <a:off x="9049981" y="2121961"/>
            <a:ext cx="3103911" cy="39402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87D413B2-92E0-D993-5665-E6F87BE1E1F0}"/>
              </a:ext>
            </a:extLst>
          </p:cNvPr>
          <p:cNvSpPr/>
          <p:nvPr/>
        </p:nvSpPr>
        <p:spPr>
          <a:xfrm>
            <a:off x="9140544" y="3398396"/>
            <a:ext cx="262911" cy="232344"/>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3862BC9D-0EEF-D2E6-86B9-68FBC836CC2E}"/>
              </a:ext>
            </a:extLst>
          </p:cNvPr>
          <p:cNvSpPr txBox="1"/>
          <p:nvPr/>
        </p:nvSpPr>
        <p:spPr>
          <a:xfrm>
            <a:off x="9973143" y="1833224"/>
            <a:ext cx="1533354" cy="369332"/>
          </a:xfrm>
          <a:prstGeom prst="rect">
            <a:avLst/>
          </a:prstGeom>
          <a:noFill/>
        </p:spPr>
        <p:txBody>
          <a:bodyPr wrap="square" rtlCol="0">
            <a:spAutoFit/>
          </a:bodyPr>
          <a:lstStyle/>
          <a:p>
            <a:r>
              <a:rPr lang="en-US" b="1" dirty="0">
                <a:cs typeface="Times New Roman" panose="02020603050405020304" pitchFamily="18" charset="0"/>
              </a:rPr>
              <a:t>Main Cores</a:t>
            </a:r>
          </a:p>
        </p:txBody>
      </p:sp>
      <p:sp>
        <p:nvSpPr>
          <p:cNvPr id="86" name="TextBox 85">
            <a:extLst>
              <a:ext uri="{FF2B5EF4-FFF2-40B4-BE49-F238E27FC236}">
                <a16:creationId xmlns:a16="http://schemas.microsoft.com/office/drawing/2014/main" id="{4B3A3E6B-A3F6-6EED-A662-BBFB9EDB03AB}"/>
              </a:ext>
            </a:extLst>
          </p:cNvPr>
          <p:cNvSpPr txBox="1"/>
          <p:nvPr/>
        </p:nvSpPr>
        <p:spPr>
          <a:xfrm>
            <a:off x="9550235" y="3927202"/>
            <a:ext cx="2727682" cy="369332"/>
          </a:xfrm>
          <a:prstGeom prst="rect">
            <a:avLst/>
          </a:prstGeom>
          <a:noFill/>
        </p:spPr>
        <p:txBody>
          <a:bodyPr wrap="square" rtlCol="0">
            <a:spAutoFit/>
          </a:bodyPr>
          <a:lstStyle/>
          <a:p>
            <a:r>
              <a:rPr lang="en-US" b="1" dirty="0">
                <a:cs typeface="Times New Roman" panose="02020603050405020304" pitchFamily="18" charset="0"/>
              </a:rPr>
              <a:t>Pre-Translation Cores</a:t>
            </a:r>
          </a:p>
        </p:txBody>
      </p:sp>
      <p:sp>
        <p:nvSpPr>
          <p:cNvPr id="83" name="Rectangle 82">
            <a:extLst>
              <a:ext uri="{FF2B5EF4-FFF2-40B4-BE49-F238E27FC236}">
                <a16:creationId xmlns:a16="http://schemas.microsoft.com/office/drawing/2014/main" id="{5E20AE98-7336-5368-E5B4-2CA454B3A515}"/>
              </a:ext>
            </a:extLst>
          </p:cNvPr>
          <p:cNvSpPr/>
          <p:nvPr/>
        </p:nvSpPr>
        <p:spPr>
          <a:xfrm>
            <a:off x="-16978" y="4301227"/>
            <a:ext cx="3277571" cy="353842"/>
          </a:xfrm>
          <a:prstGeom prst="rect">
            <a:avLst/>
          </a:prstGeom>
          <a:solidFill>
            <a:srgbClr val="8FAADC">
              <a:alpha val="50196"/>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4D16277-0642-89BD-A7F3-A8FA652FF37F}"/>
              </a:ext>
            </a:extLst>
          </p:cNvPr>
          <p:cNvSpPr/>
          <p:nvPr/>
        </p:nvSpPr>
        <p:spPr>
          <a:xfrm>
            <a:off x="0" y="1204602"/>
            <a:ext cx="2057400" cy="400239"/>
          </a:xfrm>
          <a:prstGeom prst="rect">
            <a:avLst/>
          </a:prstGeom>
          <a:solidFill>
            <a:srgbClr val="C00000">
              <a:alpha val="3215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Step 1</a:t>
            </a:r>
          </a:p>
        </p:txBody>
      </p:sp>
      <p:cxnSp>
        <p:nvCxnSpPr>
          <p:cNvPr id="82" name="Straight Arrow Connector 81">
            <a:extLst>
              <a:ext uri="{FF2B5EF4-FFF2-40B4-BE49-F238E27FC236}">
                <a16:creationId xmlns:a16="http://schemas.microsoft.com/office/drawing/2014/main" id="{65FE300A-CBF9-B4E9-1C3E-82115EFA3DB5}"/>
              </a:ext>
            </a:extLst>
          </p:cNvPr>
          <p:cNvCxnSpPr>
            <a:cxnSpLocks/>
          </p:cNvCxnSpPr>
          <p:nvPr/>
        </p:nvCxnSpPr>
        <p:spPr>
          <a:xfrm>
            <a:off x="0" y="1693937"/>
            <a:ext cx="4513123" cy="0"/>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B1AAC276-AF02-CE22-874B-057A4C883161}"/>
              </a:ext>
            </a:extLst>
          </p:cNvPr>
          <p:cNvSpPr txBox="1"/>
          <p:nvPr/>
        </p:nvSpPr>
        <p:spPr>
          <a:xfrm>
            <a:off x="4566391" y="1419131"/>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94" name="TextBox 93">
            <a:extLst>
              <a:ext uri="{FF2B5EF4-FFF2-40B4-BE49-F238E27FC236}">
                <a16:creationId xmlns:a16="http://schemas.microsoft.com/office/drawing/2014/main" id="{E91EE368-9E93-BB0B-E22E-BB9E24498F99}"/>
              </a:ext>
            </a:extLst>
          </p:cNvPr>
          <p:cNvSpPr txBox="1"/>
          <p:nvPr/>
        </p:nvSpPr>
        <p:spPr>
          <a:xfrm>
            <a:off x="1127720" y="4293643"/>
            <a:ext cx="2209174" cy="369332"/>
          </a:xfrm>
          <a:prstGeom prst="rect">
            <a:avLst/>
          </a:prstGeom>
          <a:noFill/>
        </p:spPr>
        <p:txBody>
          <a:bodyPr wrap="square" rtlCol="0">
            <a:spAutoFit/>
          </a:bodyPr>
          <a:lstStyle/>
          <a:p>
            <a:r>
              <a:rPr lang="en-US" b="1" dirty="0"/>
              <a:t> // ITERATION u=20</a:t>
            </a:r>
          </a:p>
        </p:txBody>
      </p:sp>
      <p:sp>
        <p:nvSpPr>
          <p:cNvPr id="98" name="Rectangle 97">
            <a:extLst>
              <a:ext uri="{FF2B5EF4-FFF2-40B4-BE49-F238E27FC236}">
                <a16:creationId xmlns:a16="http://schemas.microsoft.com/office/drawing/2014/main" id="{CBD46E63-7A28-9BC2-A00F-7AD9B7BF2435}"/>
              </a:ext>
            </a:extLst>
          </p:cNvPr>
          <p:cNvSpPr/>
          <p:nvPr/>
        </p:nvSpPr>
        <p:spPr>
          <a:xfrm>
            <a:off x="9049980" y="3981551"/>
            <a:ext cx="3100841" cy="2077946"/>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F61A7354-D454-1B3A-4495-8D326B4663C5}"/>
              </a:ext>
            </a:extLst>
          </p:cNvPr>
          <p:cNvSpPr/>
          <p:nvPr/>
        </p:nvSpPr>
        <p:spPr>
          <a:xfrm>
            <a:off x="-12578" y="4293643"/>
            <a:ext cx="3352060" cy="1977276"/>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14CB6118-B52B-42B3-8147-0E3A54E4C5EE}"/>
              </a:ext>
            </a:extLst>
          </p:cNvPr>
          <p:cNvSpPr txBox="1"/>
          <p:nvPr/>
        </p:nvSpPr>
        <p:spPr>
          <a:xfrm>
            <a:off x="1134907" y="2402767"/>
            <a:ext cx="2313360" cy="369332"/>
          </a:xfrm>
          <a:prstGeom prst="rect">
            <a:avLst/>
          </a:prstGeom>
          <a:noFill/>
        </p:spPr>
        <p:txBody>
          <a:bodyPr wrap="square" rtlCol="0">
            <a:spAutoFit/>
          </a:bodyPr>
          <a:lstStyle/>
          <a:p>
            <a:r>
              <a:rPr lang="en-US" b="1" dirty="0"/>
              <a:t> // ITERATION u =10</a:t>
            </a:r>
          </a:p>
        </p:txBody>
      </p:sp>
      <p:sp>
        <p:nvSpPr>
          <p:cNvPr id="107" name="Rounded Rectangle 106">
            <a:extLst>
              <a:ext uri="{FF2B5EF4-FFF2-40B4-BE49-F238E27FC236}">
                <a16:creationId xmlns:a16="http://schemas.microsoft.com/office/drawing/2014/main" id="{6D3DE44E-6326-B145-D0AF-AE588B58E3D7}"/>
              </a:ext>
            </a:extLst>
          </p:cNvPr>
          <p:cNvSpPr/>
          <p:nvPr/>
        </p:nvSpPr>
        <p:spPr>
          <a:xfrm>
            <a:off x="4251794" y="6464996"/>
            <a:ext cx="294745" cy="33388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b="1" dirty="0"/>
              <a:t>PB</a:t>
            </a:r>
          </a:p>
        </p:txBody>
      </p:sp>
      <p:sp>
        <p:nvSpPr>
          <p:cNvPr id="108" name="TextBox 107">
            <a:extLst>
              <a:ext uri="{FF2B5EF4-FFF2-40B4-BE49-F238E27FC236}">
                <a16:creationId xmlns:a16="http://schemas.microsoft.com/office/drawing/2014/main" id="{62AF3AAC-2756-F1E7-4BDD-5078B0C77301}"/>
              </a:ext>
            </a:extLst>
          </p:cNvPr>
          <p:cNvSpPr txBox="1"/>
          <p:nvPr/>
        </p:nvSpPr>
        <p:spPr>
          <a:xfrm>
            <a:off x="4606036" y="6466248"/>
            <a:ext cx="2582919" cy="369332"/>
          </a:xfrm>
          <a:prstGeom prst="rect">
            <a:avLst/>
          </a:prstGeom>
          <a:noFill/>
        </p:spPr>
        <p:txBody>
          <a:bodyPr wrap="square" rtlCol="0">
            <a:spAutoFit/>
          </a:bodyPr>
          <a:lstStyle/>
          <a:p>
            <a:r>
              <a:rPr lang="en-US" b="1" dirty="0"/>
              <a:t>Pre-Translation Buffer</a:t>
            </a:r>
          </a:p>
        </p:txBody>
      </p:sp>
      <p:sp>
        <p:nvSpPr>
          <p:cNvPr id="5" name="Rectangle 4">
            <a:extLst>
              <a:ext uri="{FF2B5EF4-FFF2-40B4-BE49-F238E27FC236}">
                <a16:creationId xmlns:a16="http://schemas.microsoft.com/office/drawing/2014/main" id="{433FB7F2-A534-CC8F-AED8-270B47BCD9FE}"/>
              </a:ext>
            </a:extLst>
          </p:cNvPr>
          <p:cNvSpPr/>
          <p:nvPr/>
        </p:nvSpPr>
        <p:spPr>
          <a:xfrm>
            <a:off x="2109789" y="1199835"/>
            <a:ext cx="2057400" cy="400239"/>
          </a:xfrm>
          <a:prstGeom prst="rect">
            <a:avLst/>
          </a:prstGeom>
          <a:solidFill>
            <a:srgbClr val="C00000">
              <a:alpha val="3215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solidFill>
                  <a:schemeClr val="tx1"/>
                </a:solidFill>
              </a:rPr>
              <a:t>Step 2</a:t>
            </a:r>
          </a:p>
        </p:txBody>
      </p:sp>
      <p:sp>
        <p:nvSpPr>
          <p:cNvPr id="78" name="Rectangular Callout 77">
            <a:extLst>
              <a:ext uri="{FF2B5EF4-FFF2-40B4-BE49-F238E27FC236}">
                <a16:creationId xmlns:a16="http://schemas.microsoft.com/office/drawing/2014/main" id="{7BEE4E0C-3F7B-9170-BE14-ADDC7E85CBD6}"/>
              </a:ext>
            </a:extLst>
          </p:cNvPr>
          <p:cNvSpPr/>
          <p:nvPr/>
        </p:nvSpPr>
        <p:spPr>
          <a:xfrm>
            <a:off x="449346" y="3257184"/>
            <a:ext cx="1565026" cy="298223"/>
          </a:xfrm>
          <a:prstGeom prst="wedgeRectCallout">
            <a:avLst>
              <a:gd name="adj1" fmla="val 63590"/>
              <a:gd name="adj2" fmla="val 5627"/>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74B1FBB6-E35A-EE89-724D-917C491BDF94}"/>
              </a:ext>
            </a:extLst>
          </p:cNvPr>
          <p:cNvSpPr txBox="1"/>
          <p:nvPr/>
        </p:nvSpPr>
        <p:spPr>
          <a:xfrm>
            <a:off x="1603797" y="3182569"/>
            <a:ext cx="2240568" cy="646331"/>
          </a:xfrm>
          <a:prstGeom prst="rect">
            <a:avLst/>
          </a:prstGeom>
          <a:noFill/>
        </p:spPr>
        <p:txBody>
          <a:bodyPr wrap="square" rtlCol="0">
            <a:spAutoFit/>
          </a:bodyPr>
          <a:lstStyle/>
          <a:p>
            <a:pPr algn="ctr"/>
            <a:r>
              <a:rPr lang="en-US" b="1" dirty="0"/>
              <a:t>TLB Miss</a:t>
            </a:r>
          </a:p>
          <a:p>
            <a:pPr algn="ctr"/>
            <a:r>
              <a:rPr lang="en-US" b="1" dirty="0"/>
              <a:t> Generated</a:t>
            </a:r>
          </a:p>
        </p:txBody>
      </p:sp>
      <p:sp>
        <p:nvSpPr>
          <p:cNvPr id="89" name="TextBox 88">
            <a:extLst>
              <a:ext uri="{FF2B5EF4-FFF2-40B4-BE49-F238E27FC236}">
                <a16:creationId xmlns:a16="http://schemas.microsoft.com/office/drawing/2014/main" id="{426DC8BE-2B6F-6B47-A5DD-7EA698A58734}"/>
              </a:ext>
            </a:extLst>
          </p:cNvPr>
          <p:cNvSpPr txBox="1"/>
          <p:nvPr/>
        </p:nvSpPr>
        <p:spPr>
          <a:xfrm>
            <a:off x="7519849" y="3126042"/>
            <a:ext cx="1701186" cy="923330"/>
          </a:xfrm>
          <a:prstGeom prst="rect">
            <a:avLst/>
          </a:prstGeom>
          <a:noFill/>
        </p:spPr>
        <p:txBody>
          <a:bodyPr wrap="square" rtlCol="0">
            <a:spAutoFit/>
          </a:bodyPr>
          <a:lstStyle/>
          <a:p>
            <a:pPr algn="ctr"/>
            <a:r>
              <a:rPr lang="en-US" b="1" dirty="0"/>
              <a:t>Get translated address from PB</a:t>
            </a:r>
          </a:p>
        </p:txBody>
      </p:sp>
      <p:sp>
        <p:nvSpPr>
          <p:cNvPr id="110" name="Curved Down Arrow 109">
            <a:extLst>
              <a:ext uri="{FF2B5EF4-FFF2-40B4-BE49-F238E27FC236}">
                <a16:creationId xmlns:a16="http://schemas.microsoft.com/office/drawing/2014/main" id="{AE659BAC-A933-1530-46A7-C17B07A6ACC4}"/>
              </a:ext>
            </a:extLst>
          </p:cNvPr>
          <p:cNvSpPr/>
          <p:nvPr/>
        </p:nvSpPr>
        <p:spPr>
          <a:xfrm rot="3644025">
            <a:off x="10096052" y="3741638"/>
            <a:ext cx="1093941" cy="41379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4" name="Graphic 113">
            <a:extLst>
              <a:ext uri="{FF2B5EF4-FFF2-40B4-BE49-F238E27FC236}">
                <a16:creationId xmlns:a16="http://schemas.microsoft.com/office/drawing/2014/main" id="{0884D6AC-49F1-6E18-6ACC-79C125510E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8269626" y="3653792"/>
            <a:ext cx="1165888" cy="1155267"/>
          </a:xfrm>
          <a:prstGeom prst="rect">
            <a:avLst/>
          </a:prstGeom>
        </p:spPr>
      </p:pic>
      <p:sp>
        <p:nvSpPr>
          <p:cNvPr id="115" name="TextBox 114">
            <a:extLst>
              <a:ext uri="{FF2B5EF4-FFF2-40B4-BE49-F238E27FC236}">
                <a16:creationId xmlns:a16="http://schemas.microsoft.com/office/drawing/2014/main" id="{D670DCBB-2A47-45AE-76D1-CB90264BD923}"/>
              </a:ext>
            </a:extLst>
          </p:cNvPr>
          <p:cNvSpPr txBox="1"/>
          <p:nvPr/>
        </p:nvSpPr>
        <p:spPr>
          <a:xfrm>
            <a:off x="8761946" y="3838496"/>
            <a:ext cx="934201" cy="369332"/>
          </a:xfrm>
          <a:prstGeom prst="rect">
            <a:avLst/>
          </a:prstGeom>
          <a:noFill/>
        </p:spPr>
        <p:txBody>
          <a:bodyPr wrap="square" rtlCol="0">
            <a:spAutoFit/>
          </a:bodyPr>
          <a:lstStyle/>
          <a:p>
            <a:r>
              <a:rPr lang="en-US" b="1" dirty="0"/>
              <a:t>u=10</a:t>
            </a:r>
          </a:p>
        </p:txBody>
      </p:sp>
      <p:sp>
        <p:nvSpPr>
          <p:cNvPr id="116" name="Rounded Rectangle 115">
            <a:extLst>
              <a:ext uri="{FF2B5EF4-FFF2-40B4-BE49-F238E27FC236}">
                <a16:creationId xmlns:a16="http://schemas.microsoft.com/office/drawing/2014/main" id="{13F75DEF-8831-1CD8-47D1-37FB4D73FC85}"/>
              </a:ext>
            </a:extLst>
          </p:cNvPr>
          <p:cNvSpPr/>
          <p:nvPr/>
        </p:nvSpPr>
        <p:spPr>
          <a:xfrm>
            <a:off x="3032" y="6081072"/>
            <a:ext cx="12192000" cy="774222"/>
          </a:xfrm>
          <a:prstGeom prst="roundRect">
            <a:avLst/>
          </a:prstGeom>
          <a:solidFill>
            <a:srgbClr val="7F7F7F"/>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lnSpc>
                <a:spcPts val="3500"/>
              </a:lnSpc>
            </a:pPr>
            <a:r>
              <a:rPr lang="en-US" sz="3200" b="1" dirty="0">
                <a:solidFill>
                  <a:schemeClr val="bg1"/>
                </a:solidFill>
              </a:rPr>
              <a:t>Pre-translation moves the page table walk</a:t>
            </a:r>
          </a:p>
          <a:p>
            <a:pPr algn="ctr">
              <a:lnSpc>
                <a:spcPts val="3500"/>
              </a:lnSpc>
            </a:pPr>
            <a:r>
              <a:rPr lang="en-US" sz="3200" b="1" dirty="0">
                <a:solidFill>
                  <a:schemeClr val="bg1"/>
                </a:solidFill>
              </a:rPr>
              <a:t> latency off the critical path of execution	</a:t>
            </a:r>
          </a:p>
        </p:txBody>
      </p:sp>
      <p:sp>
        <p:nvSpPr>
          <p:cNvPr id="88" name="TextBox 87">
            <a:extLst>
              <a:ext uri="{FF2B5EF4-FFF2-40B4-BE49-F238E27FC236}">
                <a16:creationId xmlns:a16="http://schemas.microsoft.com/office/drawing/2014/main" id="{3B2A45C2-E504-9694-B0C1-08A02760FA32}"/>
              </a:ext>
            </a:extLst>
          </p:cNvPr>
          <p:cNvSpPr txBox="1"/>
          <p:nvPr/>
        </p:nvSpPr>
        <p:spPr>
          <a:xfrm>
            <a:off x="551546" y="2801778"/>
            <a:ext cx="2209175" cy="369332"/>
          </a:xfrm>
          <a:prstGeom prst="rect">
            <a:avLst/>
          </a:prstGeom>
          <a:noFill/>
        </p:spPr>
        <p:txBody>
          <a:bodyPr wrap="square" rtlCol="0">
            <a:spAutoFit/>
          </a:bodyPr>
          <a:lstStyle/>
          <a:p>
            <a:pPr algn="ctr"/>
            <a:r>
              <a:rPr lang="en-US" b="1" dirty="0"/>
              <a:t>Code for main cores</a:t>
            </a:r>
          </a:p>
        </p:txBody>
      </p:sp>
      <p:sp>
        <p:nvSpPr>
          <p:cNvPr id="2" name="Rounded Rectangle 1">
            <a:extLst>
              <a:ext uri="{FF2B5EF4-FFF2-40B4-BE49-F238E27FC236}">
                <a16:creationId xmlns:a16="http://schemas.microsoft.com/office/drawing/2014/main" id="{3438F29D-93A3-B3D7-A598-E9F960464461}"/>
              </a:ext>
            </a:extLst>
          </p:cNvPr>
          <p:cNvSpPr/>
          <p:nvPr/>
        </p:nvSpPr>
        <p:spPr>
          <a:xfrm>
            <a:off x="10343272" y="4353488"/>
            <a:ext cx="323389" cy="32677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b="1" dirty="0"/>
              <a:t>PB</a:t>
            </a:r>
          </a:p>
        </p:txBody>
      </p:sp>
      <p:sp>
        <p:nvSpPr>
          <p:cNvPr id="97" name="Title 1">
            <a:extLst>
              <a:ext uri="{FF2B5EF4-FFF2-40B4-BE49-F238E27FC236}">
                <a16:creationId xmlns:a16="http://schemas.microsoft.com/office/drawing/2014/main" id="{3FD51C31-34A3-F9D8-9722-206379C96FC8}"/>
              </a:ext>
            </a:extLst>
          </p:cNvPr>
          <p:cNvSpPr>
            <a:spLocks noGrp="1"/>
          </p:cNvSpPr>
          <p:nvPr>
            <p:ph type="title"/>
          </p:nvPr>
        </p:nvSpPr>
        <p:spPr>
          <a:xfrm>
            <a:off x="838200" y="0"/>
            <a:ext cx="11024264" cy="1325563"/>
          </a:xfrm>
        </p:spPr>
        <p:txBody>
          <a:bodyPr/>
          <a:lstStyle/>
          <a:p>
            <a:r>
              <a:rPr lang="en-US" dirty="0">
                <a:latin typeface="+mn-lt"/>
              </a:rPr>
              <a:t>Key Idea: </a:t>
            </a:r>
            <a:r>
              <a:rPr lang="en-US" b="0" dirty="0">
                <a:latin typeface="+mn-lt"/>
              </a:rPr>
              <a:t>Pre-translation of page table walks</a:t>
            </a:r>
          </a:p>
        </p:txBody>
      </p:sp>
    </p:spTree>
    <p:custDataLst>
      <p:tags r:id="rId1"/>
    </p:custDataLst>
    <p:extLst>
      <p:ext uri="{BB962C8B-B14F-4D97-AF65-F5344CB8AC3E}">
        <p14:creationId xmlns:p14="http://schemas.microsoft.com/office/powerpoint/2010/main" val="24809434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Summary of our approaches</a:t>
            </a:r>
          </a:p>
        </p:txBody>
      </p:sp>
      <p:sp>
        <p:nvSpPr>
          <p:cNvPr id="133" name="Rounded Rectangle 132">
            <a:extLst>
              <a:ext uri="{FF2B5EF4-FFF2-40B4-BE49-F238E27FC236}">
                <a16:creationId xmlns:a16="http://schemas.microsoft.com/office/drawing/2014/main" id="{D1741F48-E8CF-7A54-72D9-6FD0DB21AC35}"/>
              </a:ext>
            </a:extLst>
          </p:cNvPr>
          <p:cNvSpPr/>
          <p:nvPr/>
        </p:nvSpPr>
        <p:spPr>
          <a:xfrm>
            <a:off x="7769168" y="1945336"/>
            <a:ext cx="865606" cy="34045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134" name="Rounded Rectangle 133">
            <a:extLst>
              <a:ext uri="{FF2B5EF4-FFF2-40B4-BE49-F238E27FC236}">
                <a16:creationId xmlns:a16="http://schemas.microsoft.com/office/drawing/2014/main" id="{52E08A53-AE27-EA6A-866E-F5DEF6ABD069}"/>
              </a:ext>
            </a:extLst>
          </p:cNvPr>
          <p:cNvSpPr/>
          <p:nvPr/>
        </p:nvSpPr>
        <p:spPr>
          <a:xfrm>
            <a:off x="8641931" y="1943750"/>
            <a:ext cx="1583360" cy="344408"/>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sp>
        <p:nvSpPr>
          <p:cNvPr id="138" name="TextBox 137">
            <a:extLst>
              <a:ext uri="{FF2B5EF4-FFF2-40B4-BE49-F238E27FC236}">
                <a16:creationId xmlns:a16="http://schemas.microsoft.com/office/drawing/2014/main" id="{2E7E2B1F-6BD8-8E91-F6F2-858C4BECB2D3}"/>
              </a:ext>
            </a:extLst>
          </p:cNvPr>
          <p:cNvSpPr txBox="1"/>
          <p:nvPr/>
        </p:nvSpPr>
        <p:spPr>
          <a:xfrm>
            <a:off x="10758183" y="2247133"/>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155" name="TextBox 154">
            <a:extLst>
              <a:ext uri="{FF2B5EF4-FFF2-40B4-BE49-F238E27FC236}">
                <a16:creationId xmlns:a16="http://schemas.microsoft.com/office/drawing/2014/main" id="{C1ACCAEB-FA21-6746-5B1E-F2FC18678C48}"/>
              </a:ext>
            </a:extLst>
          </p:cNvPr>
          <p:cNvSpPr txBox="1"/>
          <p:nvPr/>
        </p:nvSpPr>
        <p:spPr>
          <a:xfrm>
            <a:off x="7207263" y="1268357"/>
            <a:ext cx="1851138" cy="477054"/>
          </a:xfrm>
          <a:prstGeom prst="rect">
            <a:avLst/>
          </a:prstGeom>
          <a:noFill/>
        </p:spPr>
        <p:txBody>
          <a:bodyPr wrap="square" lIns="0" rIns="0" rtlCol="0">
            <a:spAutoFit/>
          </a:bodyPr>
          <a:lstStyle/>
          <a:p>
            <a:pPr algn="ctr"/>
            <a:r>
              <a:rPr lang="en-US" sz="2500" dirty="0">
                <a:cs typeface="Times New Roman" panose="02020603050405020304" pitchFamily="18" charset="0"/>
              </a:rPr>
              <a:t>Vault Time</a:t>
            </a:r>
          </a:p>
        </p:txBody>
      </p:sp>
      <p:sp>
        <p:nvSpPr>
          <p:cNvPr id="173" name="TextBox 172">
            <a:extLst>
              <a:ext uri="{FF2B5EF4-FFF2-40B4-BE49-F238E27FC236}">
                <a16:creationId xmlns:a16="http://schemas.microsoft.com/office/drawing/2014/main" id="{BE257AB9-59DE-7A2C-D9F1-24AD5ED8D95B}"/>
              </a:ext>
            </a:extLst>
          </p:cNvPr>
          <p:cNvSpPr txBox="1"/>
          <p:nvPr/>
        </p:nvSpPr>
        <p:spPr>
          <a:xfrm>
            <a:off x="8956004" y="1247975"/>
            <a:ext cx="2715380" cy="477054"/>
          </a:xfrm>
          <a:prstGeom prst="rect">
            <a:avLst/>
          </a:prstGeom>
          <a:noFill/>
        </p:spPr>
        <p:txBody>
          <a:bodyPr wrap="square" lIns="0" rIns="0" rtlCol="0">
            <a:spAutoFit/>
          </a:bodyPr>
          <a:lstStyle/>
          <a:p>
            <a:r>
              <a:rPr lang="en-US" sz="2500" dirty="0">
                <a:cs typeface="Times New Roman" panose="02020603050405020304" pitchFamily="18" charset="0"/>
              </a:rPr>
              <a:t>Network Time</a:t>
            </a:r>
          </a:p>
        </p:txBody>
      </p:sp>
      <p:sp>
        <p:nvSpPr>
          <p:cNvPr id="174" name="Left Brace 173">
            <a:extLst>
              <a:ext uri="{FF2B5EF4-FFF2-40B4-BE49-F238E27FC236}">
                <a16:creationId xmlns:a16="http://schemas.microsoft.com/office/drawing/2014/main" id="{E7D3A2CA-340A-45CD-2C9F-E15B3C9E3DAE}"/>
              </a:ext>
            </a:extLst>
          </p:cNvPr>
          <p:cNvSpPr/>
          <p:nvPr/>
        </p:nvSpPr>
        <p:spPr>
          <a:xfrm rot="5400000">
            <a:off x="8057237" y="1352935"/>
            <a:ext cx="269235" cy="865605"/>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5" name="Left Brace 174">
            <a:extLst>
              <a:ext uri="{FF2B5EF4-FFF2-40B4-BE49-F238E27FC236}">
                <a16:creationId xmlns:a16="http://schemas.microsoft.com/office/drawing/2014/main" id="{E9F52C3E-CF35-F329-7F92-F724808346F9}"/>
              </a:ext>
            </a:extLst>
          </p:cNvPr>
          <p:cNvSpPr/>
          <p:nvPr/>
        </p:nvSpPr>
        <p:spPr>
          <a:xfrm rot="5400000">
            <a:off x="9311727" y="1022385"/>
            <a:ext cx="293663" cy="1559631"/>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6" name="直线">
            <a:extLst>
              <a:ext uri="{FF2B5EF4-FFF2-40B4-BE49-F238E27FC236}">
                <a16:creationId xmlns:a16="http://schemas.microsoft.com/office/drawing/2014/main" id="{C7A78CEF-7FFA-8D66-F870-C7558A964F0E}"/>
              </a:ext>
            </a:extLst>
          </p:cNvPr>
          <p:cNvSpPr/>
          <p:nvPr/>
        </p:nvSpPr>
        <p:spPr>
          <a:xfrm rot="21600000" flipH="1">
            <a:off x="3727998" y="2253242"/>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7" name="直线">
            <a:extLst>
              <a:ext uri="{FF2B5EF4-FFF2-40B4-BE49-F238E27FC236}">
                <a16:creationId xmlns:a16="http://schemas.microsoft.com/office/drawing/2014/main" id="{8F332413-3614-DA0E-1385-25914EFB29B6}"/>
              </a:ext>
            </a:extLst>
          </p:cNvPr>
          <p:cNvSpPr/>
          <p:nvPr/>
        </p:nvSpPr>
        <p:spPr>
          <a:xfrm rot="21600000" flipH="1">
            <a:off x="1613512" y="4077497"/>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8" name="直线">
            <a:extLst>
              <a:ext uri="{FF2B5EF4-FFF2-40B4-BE49-F238E27FC236}">
                <a16:creationId xmlns:a16="http://schemas.microsoft.com/office/drawing/2014/main" id="{10535349-512C-E39F-7A3A-781869C8AEF1}"/>
              </a:ext>
            </a:extLst>
          </p:cNvPr>
          <p:cNvSpPr/>
          <p:nvPr/>
        </p:nvSpPr>
        <p:spPr>
          <a:xfrm rot="21600000" flipH="1">
            <a:off x="2459725" y="2986733"/>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9" name="矩形">
            <a:extLst>
              <a:ext uri="{FF2B5EF4-FFF2-40B4-BE49-F238E27FC236}">
                <a16:creationId xmlns:a16="http://schemas.microsoft.com/office/drawing/2014/main" id="{AF689E64-B53B-254E-334C-B4B02492351F}"/>
              </a:ext>
            </a:extLst>
          </p:cNvPr>
          <p:cNvSpPr/>
          <p:nvPr/>
        </p:nvSpPr>
        <p:spPr>
          <a:xfrm>
            <a:off x="1244146" y="184989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80" name="矩形">
            <a:extLst>
              <a:ext uri="{FF2B5EF4-FFF2-40B4-BE49-F238E27FC236}">
                <a16:creationId xmlns:a16="http://schemas.microsoft.com/office/drawing/2014/main" id="{7B4C6853-BAD8-8A8E-E4C2-B8B7430883DB}"/>
              </a:ext>
            </a:extLst>
          </p:cNvPr>
          <p:cNvSpPr/>
          <p:nvPr/>
        </p:nvSpPr>
        <p:spPr>
          <a:xfrm>
            <a:off x="2120432" y="184989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a:t>
            </a: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3</a:t>
            </a:r>
          </a:p>
        </p:txBody>
      </p:sp>
      <p:sp>
        <p:nvSpPr>
          <p:cNvPr id="181" name="矩形">
            <a:extLst>
              <a:ext uri="{FF2B5EF4-FFF2-40B4-BE49-F238E27FC236}">
                <a16:creationId xmlns:a16="http://schemas.microsoft.com/office/drawing/2014/main" id="{F4A3BF7B-9589-0C31-84D6-9A923566FEFA}"/>
              </a:ext>
            </a:extLst>
          </p:cNvPr>
          <p:cNvSpPr/>
          <p:nvPr/>
        </p:nvSpPr>
        <p:spPr>
          <a:xfrm>
            <a:off x="1244146" y="25833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82" name="矩形">
            <a:extLst>
              <a:ext uri="{FF2B5EF4-FFF2-40B4-BE49-F238E27FC236}">
                <a16:creationId xmlns:a16="http://schemas.microsoft.com/office/drawing/2014/main" id="{DBD32432-DF33-F7EE-B29C-B5826C96E3F0}"/>
              </a:ext>
            </a:extLst>
          </p:cNvPr>
          <p:cNvSpPr/>
          <p:nvPr/>
        </p:nvSpPr>
        <p:spPr>
          <a:xfrm>
            <a:off x="2120432" y="25833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2</a:t>
            </a:r>
          </a:p>
        </p:txBody>
      </p:sp>
      <p:sp>
        <p:nvSpPr>
          <p:cNvPr id="183" name="直线">
            <a:extLst>
              <a:ext uri="{FF2B5EF4-FFF2-40B4-BE49-F238E27FC236}">
                <a16:creationId xmlns:a16="http://schemas.microsoft.com/office/drawing/2014/main" id="{74ADD812-9C98-528E-46E3-FFF9DEFFC0E5}"/>
              </a:ext>
            </a:extLst>
          </p:cNvPr>
          <p:cNvSpPr/>
          <p:nvPr/>
        </p:nvSpPr>
        <p:spPr>
          <a:xfrm>
            <a:off x="1607161" y="2034105"/>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4" name="直线">
            <a:extLst>
              <a:ext uri="{FF2B5EF4-FFF2-40B4-BE49-F238E27FC236}">
                <a16:creationId xmlns:a16="http://schemas.microsoft.com/office/drawing/2014/main" id="{E40646BD-99FC-E6ED-4BA3-2D1BD7E1DB92}"/>
              </a:ext>
            </a:extLst>
          </p:cNvPr>
          <p:cNvSpPr/>
          <p:nvPr/>
        </p:nvSpPr>
        <p:spPr>
          <a:xfrm>
            <a:off x="1626210" y="2768690"/>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5" name="直线">
            <a:extLst>
              <a:ext uri="{FF2B5EF4-FFF2-40B4-BE49-F238E27FC236}">
                <a16:creationId xmlns:a16="http://schemas.microsoft.com/office/drawing/2014/main" id="{2E179AC9-8CBB-E863-5F78-3A24CD10C0BD}"/>
              </a:ext>
            </a:extLst>
          </p:cNvPr>
          <p:cNvSpPr/>
          <p:nvPr/>
        </p:nvSpPr>
        <p:spPr>
          <a:xfrm>
            <a:off x="1423013" y="2228947"/>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6" name="直线">
            <a:extLst>
              <a:ext uri="{FF2B5EF4-FFF2-40B4-BE49-F238E27FC236}">
                <a16:creationId xmlns:a16="http://schemas.microsoft.com/office/drawing/2014/main" id="{C0F1D657-E11B-67C4-30EE-3D2E3E35208A}"/>
              </a:ext>
            </a:extLst>
          </p:cNvPr>
          <p:cNvSpPr/>
          <p:nvPr/>
        </p:nvSpPr>
        <p:spPr>
          <a:xfrm>
            <a:off x="2305650" y="2222597"/>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7" name="直线">
            <a:extLst>
              <a:ext uri="{FF2B5EF4-FFF2-40B4-BE49-F238E27FC236}">
                <a16:creationId xmlns:a16="http://schemas.microsoft.com/office/drawing/2014/main" id="{1CD3E495-B4EA-9AD6-0C35-248E7FA34557}"/>
              </a:ext>
            </a:extLst>
          </p:cNvPr>
          <p:cNvSpPr/>
          <p:nvPr/>
        </p:nvSpPr>
        <p:spPr>
          <a:xfrm>
            <a:off x="1607161" y="2216248"/>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8" name="直线">
            <a:extLst>
              <a:ext uri="{FF2B5EF4-FFF2-40B4-BE49-F238E27FC236}">
                <a16:creationId xmlns:a16="http://schemas.microsoft.com/office/drawing/2014/main" id="{595DC01E-F0DC-FA94-9C5E-5FA33FD7ABF6}"/>
              </a:ext>
            </a:extLst>
          </p:cNvPr>
          <p:cNvSpPr/>
          <p:nvPr/>
        </p:nvSpPr>
        <p:spPr>
          <a:xfrm rot="21600000" flipH="1">
            <a:off x="1613511" y="2228947"/>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9" name="矩形">
            <a:extLst>
              <a:ext uri="{FF2B5EF4-FFF2-40B4-BE49-F238E27FC236}">
                <a16:creationId xmlns:a16="http://schemas.microsoft.com/office/drawing/2014/main" id="{5720EE8D-C52F-1CCE-8C4F-F65F39DD5A02}"/>
              </a:ext>
            </a:extLst>
          </p:cNvPr>
          <p:cNvSpPr/>
          <p:nvPr/>
        </p:nvSpPr>
        <p:spPr>
          <a:xfrm>
            <a:off x="3346064" y="186586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0" name="矩形">
            <a:extLst>
              <a:ext uri="{FF2B5EF4-FFF2-40B4-BE49-F238E27FC236}">
                <a16:creationId xmlns:a16="http://schemas.microsoft.com/office/drawing/2014/main" id="{1BFB3D86-F146-9D2A-10CA-2F2FC487FB30}"/>
              </a:ext>
            </a:extLst>
          </p:cNvPr>
          <p:cNvSpPr/>
          <p:nvPr/>
        </p:nvSpPr>
        <p:spPr>
          <a:xfrm>
            <a:off x="3346064" y="259292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S9</a:t>
            </a:r>
          </a:p>
        </p:txBody>
      </p:sp>
      <p:sp>
        <p:nvSpPr>
          <p:cNvPr id="191" name="直线">
            <a:extLst>
              <a:ext uri="{FF2B5EF4-FFF2-40B4-BE49-F238E27FC236}">
                <a16:creationId xmlns:a16="http://schemas.microsoft.com/office/drawing/2014/main" id="{8AE20164-D6C3-6A32-34AD-942ADC0ADB82}"/>
              </a:ext>
            </a:extLst>
          </p:cNvPr>
          <p:cNvSpPr/>
          <p:nvPr/>
        </p:nvSpPr>
        <p:spPr>
          <a:xfrm>
            <a:off x="3709079" y="2050080"/>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2" name="直线">
            <a:extLst>
              <a:ext uri="{FF2B5EF4-FFF2-40B4-BE49-F238E27FC236}">
                <a16:creationId xmlns:a16="http://schemas.microsoft.com/office/drawing/2014/main" id="{807B3E4C-E39C-7E9A-37C3-FC6ECD31BF78}"/>
              </a:ext>
            </a:extLst>
          </p:cNvPr>
          <p:cNvSpPr/>
          <p:nvPr/>
        </p:nvSpPr>
        <p:spPr>
          <a:xfrm>
            <a:off x="3728128" y="278466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3" name="直线">
            <a:extLst>
              <a:ext uri="{FF2B5EF4-FFF2-40B4-BE49-F238E27FC236}">
                <a16:creationId xmlns:a16="http://schemas.microsoft.com/office/drawing/2014/main" id="{7D9D774E-A7A4-55E3-3637-0098AA755289}"/>
              </a:ext>
            </a:extLst>
          </p:cNvPr>
          <p:cNvSpPr/>
          <p:nvPr/>
        </p:nvSpPr>
        <p:spPr>
          <a:xfrm>
            <a:off x="3524931" y="2244921"/>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4" name="直线">
            <a:extLst>
              <a:ext uri="{FF2B5EF4-FFF2-40B4-BE49-F238E27FC236}">
                <a16:creationId xmlns:a16="http://schemas.microsoft.com/office/drawing/2014/main" id="{0ABCCCBA-FA7C-EAB3-C3A8-B058307831B7}"/>
              </a:ext>
            </a:extLst>
          </p:cNvPr>
          <p:cNvSpPr/>
          <p:nvPr/>
        </p:nvSpPr>
        <p:spPr>
          <a:xfrm>
            <a:off x="3709077" y="2221712"/>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5" name="直线">
            <a:extLst>
              <a:ext uri="{FF2B5EF4-FFF2-40B4-BE49-F238E27FC236}">
                <a16:creationId xmlns:a16="http://schemas.microsoft.com/office/drawing/2014/main" id="{9FA916C6-4C2E-5F67-5161-89D2C7CDE20E}"/>
              </a:ext>
            </a:extLst>
          </p:cNvPr>
          <p:cNvSpPr/>
          <p:nvPr/>
        </p:nvSpPr>
        <p:spPr>
          <a:xfrm>
            <a:off x="2502497" y="2044801"/>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6" name="矩形">
            <a:extLst>
              <a:ext uri="{FF2B5EF4-FFF2-40B4-BE49-F238E27FC236}">
                <a16:creationId xmlns:a16="http://schemas.microsoft.com/office/drawing/2014/main" id="{A37A2CB9-11AC-40DD-888D-79767F5D185E}"/>
              </a:ext>
            </a:extLst>
          </p:cNvPr>
          <p:cNvSpPr/>
          <p:nvPr/>
        </p:nvSpPr>
        <p:spPr>
          <a:xfrm>
            <a:off x="1237897" y="368511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7" name="矩形">
            <a:extLst>
              <a:ext uri="{FF2B5EF4-FFF2-40B4-BE49-F238E27FC236}">
                <a16:creationId xmlns:a16="http://schemas.microsoft.com/office/drawing/2014/main" id="{2C35C020-F87A-59E6-2DE5-767934F7A172}"/>
              </a:ext>
            </a:extLst>
          </p:cNvPr>
          <p:cNvSpPr/>
          <p:nvPr/>
        </p:nvSpPr>
        <p:spPr>
          <a:xfrm>
            <a:off x="2114183" y="368511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a:t>
            </a:r>
            <a:r>
              <a:rPr lang="en-US" altLang="en-US" b="1" dirty="0">
                <a:solidFill>
                  <a:schemeClr val="bg1"/>
                </a:solidFill>
                <a:ea typeface="Droid Sans Fallback" panose="020B0502000000000001" charset="-122"/>
                <a:cs typeface="Antykwa Poltawskiego Light" panose="00000400000000000000" charset="0"/>
              </a:rPr>
              <a:t>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8" name="矩形">
            <a:extLst>
              <a:ext uri="{FF2B5EF4-FFF2-40B4-BE49-F238E27FC236}">
                <a16:creationId xmlns:a16="http://schemas.microsoft.com/office/drawing/2014/main" id="{836A043F-933D-A38D-7C3E-B0FB2E38E5A9}"/>
              </a:ext>
            </a:extLst>
          </p:cNvPr>
          <p:cNvSpPr/>
          <p:nvPr/>
        </p:nvSpPr>
        <p:spPr>
          <a:xfrm>
            <a:off x="1237897" y="44185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9" name="矩形">
            <a:extLst>
              <a:ext uri="{FF2B5EF4-FFF2-40B4-BE49-F238E27FC236}">
                <a16:creationId xmlns:a16="http://schemas.microsoft.com/office/drawing/2014/main" id="{02A5A176-B545-3740-2AB1-E808D65A4C28}"/>
              </a:ext>
            </a:extLst>
          </p:cNvPr>
          <p:cNvSpPr/>
          <p:nvPr/>
        </p:nvSpPr>
        <p:spPr>
          <a:xfrm>
            <a:off x="2114183" y="44185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00" name="直线">
            <a:extLst>
              <a:ext uri="{FF2B5EF4-FFF2-40B4-BE49-F238E27FC236}">
                <a16:creationId xmlns:a16="http://schemas.microsoft.com/office/drawing/2014/main" id="{E280AB94-18E5-1895-6557-504980438A62}"/>
              </a:ext>
            </a:extLst>
          </p:cNvPr>
          <p:cNvSpPr/>
          <p:nvPr/>
        </p:nvSpPr>
        <p:spPr>
          <a:xfrm>
            <a:off x="1600911" y="386933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1" name="直线">
            <a:extLst>
              <a:ext uri="{FF2B5EF4-FFF2-40B4-BE49-F238E27FC236}">
                <a16:creationId xmlns:a16="http://schemas.microsoft.com/office/drawing/2014/main" id="{A8DA52C3-7DFA-DA53-5190-46B052DD9E23}"/>
              </a:ext>
            </a:extLst>
          </p:cNvPr>
          <p:cNvSpPr/>
          <p:nvPr/>
        </p:nvSpPr>
        <p:spPr>
          <a:xfrm>
            <a:off x="1619961" y="4603915"/>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2" name="直线">
            <a:extLst>
              <a:ext uri="{FF2B5EF4-FFF2-40B4-BE49-F238E27FC236}">
                <a16:creationId xmlns:a16="http://schemas.microsoft.com/office/drawing/2014/main" id="{34B6BB4F-51F5-8A2A-85E6-410730B7A8B9}"/>
              </a:ext>
            </a:extLst>
          </p:cNvPr>
          <p:cNvSpPr/>
          <p:nvPr/>
        </p:nvSpPr>
        <p:spPr>
          <a:xfrm>
            <a:off x="1416764" y="4064176"/>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3" name="直线">
            <a:extLst>
              <a:ext uri="{FF2B5EF4-FFF2-40B4-BE49-F238E27FC236}">
                <a16:creationId xmlns:a16="http://schemas.microsoft.com/office/drawing/2014/main" id="{E4338DB1-E6C5-7500-F26C-316D4EF8ECD2}"/>
              </a:ext>
            </a:extLst>
          </p:cNvPr>
          <p:cNvSpPr/>
          <p:nvPr/>
        </p:nvSpPr>
        <p:spPr>
          <a:xfrm>
            <a:off x="2299400" y="4057826"/>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4" name="直线">
            <a:extLst>
              <a:ext uri="{FF2B5EF4-FFF2-40B4-BE49-F238E27FC236}">
                <a16:creationId xmlns:a16="http://schemas.microsoft.com/office/drawing/2014/main" id="{A4F27175-BAF4-25C9-A239-3B88ACEB23E8}"/>
              </a:ext>
            </a:extLst>
          </p:cNvPr>
          <p:cNvSpPr/>
          <p:nvPr/>
        </p:nvSpPr>
        <p:spPr>
          <a:xfrm>
            <a:off x="1600911" y="4051476"/>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5" name="矩形">
            <a:extLst>
              <a:ext uri="{FF2B5EF4-FFF2-40B4-BE49-F238E27FC236}">
                <a16:creationId xmlns:a16="http://schemas.microsoft.com/office/drawing/2014/main" id="{9E45F4AF-4F82-E9BD-15F4-89F3AD1F3807}"/>
              </a:ext>
            </a:extLst>
          </p:cNvPr>
          <p:cNvSpPr/>
          <p:nvPr/>
        </p:nvSpPr>
        <p:spPr>
          <a:xfrm>
            <a:off x="3339813" y="37010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206" name="矩形">
            <a:extLst>
              <a:ext uri="{FF2B5EF4-FFF2-40B4-BE49-F238E27FC236}">
                <a16:creationId xmlns:a16="http://schemas.microsoft.com/office/drawing/2014/main" id="{554965FE-5002-B8B0-E6BB-FECF99D99157}"/>
              </a:ext>
            </a:extLst>
          </p:cNvPr>
          <p:cNvSpPr/>
          <p:nvPr/>
        </p:nvSpPr>
        <p:spPr>
          <a:xfrm>
            <a:off x="4224538" y="370186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207" name="矩形">
            <a:extLst>
              <a:ext uri="{FF2B5EF4-FFF2-40B4-BE49-F238E27FC236}">
                <a16:creationId xmlns:a16="http://schemas.microsoft.com/office/drawing/2014/main" id="{D3D26F96-1957-D052-5102-ECD751277C26}"/>
              </a:ext>
            </a:extLst>
          </p:cNvPr>
          <p:cNvSpPr/>
          <p:nvPr/>
        </p:nvSpPr>
        <p:spPr>
          <a:xfrm>
            <a:off x="3339813" y="44345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208" name="矩形">
            <a:extLst>
              <a:ext uri="{FF2B5EF4-FFF2-40B4-BE49-F238E27FC236}">
                <a16:creationId xmlns:a16="http://schemas.microsoft.com/office/drawing/2014/main" id="{61C64C3B-B22A-9F35-C5C8-67657DCB8189}"/>
              </a:ext>
            </a:extLst>
          </p:cNvPr>
          <p:cNvSpPr/>
          <p:nvPr/>
        </p:nvSpPr>
        <p:spPr>
          <a:xfrm>
            <a:off x="4224538" y="4447263"/>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09" name="直线">
            <a:extLst>
              <a:ext uri="{FF2B5EF4-FFF2-40B4-BE49-F238E27FC236}">
                <a16:creationId xmlns:a16="http://schemas.microsoft.com/office/drawing/2014/main" id="{0405D817-A8B9-8131-FF48-3E0C81D4986A}"/>
              </a:ext>
            </a:extLst>
          </p:cNvPr>
          <p:cNvSpPr/>
          <p:nvPr/>
        </p:nvSpPr>
        <p:spPr>
          <a:xfrm>
            <a:off x="3702827" y="388530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0" name="直线">
            <a:extLst>
              <a:ext uri="{FF2B5EF4-FFF2-40B4-BE49-F238E27FC236}">
                <a16:creationId xmlns:a16="http://schemas.microsoft.com/office/drawing/2014/main" id="{5467CD60-2878-9A36-F9C1-007E349118A5}"/>
              </a:ext>
            </a:extLst>
          </p:cNvPr>
          <p:cNvSpPr/>
          <p:nvPr/>
        </p:nvSpPr>
        <p:spPr>
          <a:xfrm>
            <a:off x="3721878" y="4589411"/>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1" name="直线">
            <a:extLst>
              <a:ext uri="{FF2B5EF4-FFF2-40B4-BE49-F238E27FC236}">
                <a16:creationId xmlns:a16="http://schemas.microsoft.com/office/drawing/2014/main" id="{4E2060C6-A437-ECE5-70D5-56A53DF1E805}"/>
              </a:ext>
            </a:extLst>
          </p:cNvPr>
          <p:cNvSpPr/>
          <p:nvPr/>
        </p:nvSpPr>
        <p:spPr>
          <a:xfrm>
            <a:off x="3518681" y="4080151"/>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2" name="直线">
            <a:extLst>
              <a:ext uri="{FF2B5EF4-FFF2-40B4-BE49-F238E27FC236}">
                <a16:creationId xmlns:a16="http://schemas.microsoft.com/office/drawing/2014/main" id="{8FB04AF3-BC5E-60E4-A158-47DBB848F414}"/>
              </a:ext>
            </a:extLst>
          </p:cNvPr>
          <p:cNvSpPr/>
          <p:nvPr/>
        </p:nvSpPr>
        <p:spPr>
          <a:xfrm>
            <a:off x="4401317" y="4073800"/>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3" name="直线">
            <a:extLst>
              <a:ext uri="{FF2B5EF4-FFF2-40B4-BE49-F238E27FC236}">
                <a16:creationId xmlns:a16="http://schemas.microsoft.com/office/drawing/2014/main" id="{11A3AF30-18CA-C816-1965-C7B62429398B}"/>
              </a:ext>
            </a:extLst>
          </p:cNvPr>
          <p:cNvSpPr/>
          <p:nvPr/>
        </p:nvSpPr>
        <p:spPr>
          <a:xfrm>
            <a:off x="3702827" y="4067451"/>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4" name="直线">
            <a:extLst>
              <a:ext uri="{FF2B5EF4-FFF2-40B4-BE49-F238E27FC236}">
                <a16:creationId xmlns:a16="http://schemas.microsoft.com/office/drawing/2014/main" id="{02DE80BB-B03B-7567-079C-3350480E40BB}"/>
              </a:ext>
            </a:extLst>
          </p:cNvPr>
          <p:cNvSpPr/>
          <p:nvPr/>
        </p:nvSpPr>
        <p:spPr>
          <a:xfrm rot="21600000" flipH="1">
            <a:off x="3709178" y="4080151"/>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5" name="直线">
            <a:extLst>
              <a:ext uri="{FF2B5EF4-FFF2-40B4-BE49-F238E27FC236}">
                <a16:creationId xmlns:a16="http://schemas.microsoft.com/office/drawing/2014/main" id="{807D329F-5048-E2F8-F833-5A668B8D235A}"/>
              </a:ext>
            </a:extLst>
          </p:cNvPr>
          <p:cNvSpPr/>
          <p:nvPr/>
        </p:nvSpPr>
        <p:spPr>
          <a:xfrm>
            <a:off x="2496246" y="4610267"/>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6" name="直线">
            <a:extLst>
              <a:ext uri="{FF2B5EF4-FFF2-40B4-BE49-F238E27FC236}">
                <a16:creationId xmlns:a16="http://schemas.microsoft.com/office/drawing/2014/main" id="{FE1A334A-FF95-AA18-9E4D-A9CE2CF92F8E}"/>
              </a:ext>
            </a:extLst>
          </p:cNvPr>
          <p:cNvSpPr/>
          <p:nvPr/>
        </p:nvSpPr>
        <p:spPr>
          <a:xfrm>
            <a:off x="1416663" y="2965537"/>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7" name="直线">
            <a:extLst>
              <a:ext uri="{FF2B5EF4-FFF2-40B4-BE49-F238E27FC236}">
                <a16:creationId xmlns:a16="http://schemas.microsoft.com/office/drawing/2014/main" id="{C4C98729-4131-F1AE-E6B3-AC425D9907B3}"/>
              </a:ext>
            </a:extLst>
          </p:cNvPr>
          <p:cNvSpPr/>
          <p:nvPr/>
        </p:nvSpPr>
        <p:spPr>
          <a:xfrm>
            <a:off x="4382069" y="2978235"/>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8" name="直线">
            <a:extLst>
              <a:ext uri="{FF2B5EF4-FFF2-40B4-BE49-F238E27FC236}">
                <a16:creationId xmlns:a16="http://schemas.microsoft.com/office/drawing/2014/main" id="{1CDC4740-85E5-8C30-62EA-EF870A2B6DDD}"/>
              </a:ext>
            </a:extLst>
          </p:cNvPr>
          <p:cNvSpPr/>
          <p:nvPr/>
        </p:nvSpPr>
        <p:spPr>
          <a:xfrm>
            <a:off x="2502497" y="2952837"/>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9" name="Rounded Rectangle 218">
            <a:extLst>
              <a:ext uri="{FF2B5EF4-FFF2-40B4-BE49-F238E27FC236}">
                <a16:creationId xmlns:a16="http://schemas.microsoft.com/office/drawing/2014/main" id="{1CE7BB55-7E35-F15E-0AE5-D773010A089C}"/>
              </a:ext>
            </a:extLst>
          </p:cNvPr>
          <p:cNvSpPr/>
          <p:nvPr/>
        </p:nvSpPr>
        <p:spPr>
          <a:xfrm rot="16200000">
            <a:off x="-916940" y="3102430"/>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220" name="Straight Arrow Connector 219">
            <a:extLst>
              <a:ext uri="{FF2B5EF4-FFF2-40B4-BE49-F238E27FC236}">
                <a16:creationId xmlns:a16="http://schemas.microsoft.com/office/drawing/2014/main" id="{CFA918E1-FF08-6502-9192-54A19689F41B}"/>
              </a:ext>
            </a:extLst>
          </p:cNvPr>
          <p:cNvCxnSpPr>
            <a:stCxn id="179" idx="1"/>
          </p:cNvCxnSpPr>
          <p:nvPr/>
        </p:nvCxnSpPr>
        <p:spPr>
          <a:xfrm flipH="1">
            <a:off x="764540" y="2047695"/>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221" name="Straight Arrow Connector 220">
            <a:extLst>
              <a:ext uri="{FF2B5EF4-FFF2-40B4-BE49-F238E27FC236}">
                <a16:creationId xmlns:a16="http://schemas.microsoft.com/office/drawing/2014/main" id="{F17D57DE-3E4B-FD01-5B51-507126B5F418}"/>
              </a:ext>
            </a:extLst>
          </p:cNvPr>
          <p:cNvCxnSpPr>
            <a:stCxn id="198" idx="1"/>
          </p:cNvCxnSpPr>
          <p:nvPr/>
        </p:nvCxnSpPr>
        <p:spPr>
          <a:xfrm flipH="1">
            <a:off x="764540" y="4616905"/>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222" name="Elbow Connector 221">
            <a:extLst>
              <a:ext uri="{FF2B5EF4-FFF2-40B4-BE49-F238E27FC236}">
                <a16:creationId xmlns:a16="http://schemas.microsoft.com/office/drawing/2014/main" id="{CA79ECC0-7C2E-2A01-B650-869C50F6AF42}"/>
              </a:ext>
            </a:extLst>
          </p:cNvPr>
          <p:cNvCxnSpPr>
            <a:cxnSpLocks/>
            <a:endCxn id="219" idx="1"/>
          </p:cNvCxnSpPr>
          <p:nvPr/>
        </p:nvCxnSpPr>
        <p:spPr>
          <a:xfrm rot="5400000" flipH="1">
            <a:off x="2470785" y="2888435"/>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223" name="矩形">
            <a:extLst>
              <a:ext uri="{FF2B5EF4-FFF2-40B4-BE49-F238E27FC236}">
                <a16:creationId xmlns:a16="http://schemas.microsoft.com/office/drawing/2014/main" id="{A81DFC89-BD2C-F566-6F99-38555A232D62}"/>
              </a:ext>
            </a:extLst>
          </p:cNvPr>
          <p:cNvSpPr/>
          <p:nvPr/>
        </p:nvSpPr>
        <p:spPr>
          <a:xfrm>
            <a:off x="4218137" y="25939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224" name="Elbow Connector 223">
            <a:extLst>
              <a:ext uri="{FF2B5EF4-FFF2-40B4-BE49-F238E27FC236}">
                <a16:creationId xmlns:a16="http://schemas.microsoft.com/office/drawing/2014/main" id="{4869BD41-7F2E-F0ED-018D-C0301416D04A}"/>
              </a:ext>
            </a:extLst>
          </p:cNvPr>
          <p:cNvCxnSpPr>
            <a:cxnSpLocks/>
          </p:cNvCxnSpPr>
          <p:nvPr/>
        </p:nvCxnSpPr>
        <p:spPr>
          <a:xfrm rot="16200000" flipV="1">
            <a:off x="2469198" y="-69712"/>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225" name="矩形">
            <a:extLst>
              <a:ext uri="{FF2B5EF4-FFF2-40B4-BE49-F238E27FC236}">
                <a16:creationId xmlns:a16="http://schemas.microsoft.com/office/drawing/2014/main" id="{228FBBF1-79F7-006F-AF9D-C0E779DE1A05}"/>
              </a:ext>
            </a:extLst>
          </p:cNvPr>
          <p:cNvSpPr/>
          <p:nvPr/>
        </p:nvSpPr>
        <p:spPr>
          <a:xfrm>
            <a:off x="4217168" y="191327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S11</a:t>
            </a:r>
          </a:p>
        </p:txBody>
      </p:sp>
      <p:sp>
        <p:nvSpPr>
          <p:cNvPr id="228" name="直线">
            <a:extLst>
              <a:ext uri="{FF2B5EF4-FFF2-40B4-BE49-F238E27FC236}">
                <a16:creationId xmlns:a16="http://schemas.microsoft.com/office/drawing/2014/main" id="{06E87C59-65D5-1CD5-1944-B96B6B995555}"/>
              </a:ext>
            </a:extLst>
          </p:cNvPr>
          <p:cNvSpPr/>
          <p:nvPr/>
        </p:nvSpPr>
        <p:spPr>
          <a:xfrm>
            <a:off x="4407568" y="2238572"/>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29" name="TextBox 228">
            <a:extLst>
              <a:ext uri="{FF2B5EF4-FFF2-40B4-BE49-F238E27FC236}">
                <a16:creationId xmlns:a16="http://schemas.microsoft.com/office/drawing/2014/main" id="{A31C9B9D-225F-FEC0-EABA-8FEC762A615C}"/>
              </a:ext>
            </a:extLst>
          </p:cNvPr>
          <p:cNvSpPr txBox="1"/>
          <p:nvPr/>
        </p:nvSpPr>
        <p:spPr>
          <a:xfrm>
            <a:off x="1031053" y="5047435"/>
            <a:ext cx="2943616" cy="477054"/>
          </a:xfrm>
          <a:prstGeom prst="rect">
            <a:avLst/>
          </a:prstGeom>
          <a:noFill/>
        </p:spPr>
        <p:txBody>
          <a:bodyPr wrap="square" rtlCol="0">
            <a:spAutoFit/>
          </a:bodyPr>
          <a:lstStyle/>
          <a:p>
            <a:r>
              <a:rPr lang="en-US" sz="2500" b="1" dirty="0"/>
              <a:t>TLB Miss at Stack 5</a:t>
            </a:r>
          </a:p>
        </p:txBody>
      </p:sp>
      <p:sp>
        <p:nvSpPr>
          <p:cNvPr id="257" name="矩形">
            <a:extLst>
              <a:ext uri="{FF2B5EF4-FFF2-40B4-BE49-F238E27FC236}">
                <a16:creationId xmlns:a16="http://schemas.microsoft.com/office/drawing/2014/main" id="{5E5FADED-D0F0-43DF-0FCC-C363F9725BC6}"/>
              </a:ext>
            </a:extLst>
          </p:cNvPr>
          <p:cNvSpPr/>
          <p:nvPr/>
        </p:nvSpPr>
        <p:spPr>
          <a:xfrm>
            <a:off x="4213239" y="1913945"/>
            <a:ext cx="374873" cy="374285"/>
          </a:xfrm>
          <a:prstGeom prst="rect">
            <a:avLst/>
          </a:prstGeom>
          <a:noFill/>
          <a:ln w="19050" cap="flat" cmpd="sng">
            <a:solidFill>
              <a:srgbClr val="FF0000"/>
            </a:solidFill>
            <a:prstDash val="solid"/>
            <a:miter/>
          </a:ln>
        </p:spPr>
        <p:txBody>
          <a:bodyPr vert="horz" wrap="square" lIns="0" tIns="45720" rIns="0" bIns="45720" anchor="ctr" anchorCtr="0"/>
          <a:lstStyle/>
          <a:p>
            <a:pPr algn="ctr"/>
            <a:endParaRPr lang="en-US" altLang="en-US" b="1" dirty="0">
              <a:solidFill>
                <a:schemeClr val="bg1"/>
              </a:solidFill>
              <a:latin typeface="Times New Roman" panose="02020603050405020304" charset="0"/>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sp>
        <p:nvSpPr>
          <p:cNvPr id="259" name="矩形">
            <a:extLst>
              <a:ext uri="{FF2B5EF4-FFF2-40B4-BE49-F238E27FC236}">
                <a16:creationId xmlns:a16="http://schemas.microsoft.com/office/drawing/2014/main" id="{C772354A-5B77-F52C-2C2B-E69C58AD8129}"/>
              </a:ext>
            </a:extLst>
          </p:cNvPr>
          <p:cNvSpPr/>
          <p:nvPr/>
        </p:nvSpPr>
        <p:spPr>
          <a:xfrm>
            <a:off x="1241825" y="1839002"/>
            <a:ext cx="374873" cy="393678"/>
          </a:xfrm>
          <a:prstGeom prst="rect">
            <a:avLst/>
          </a:prstGeom>
          <a:noFill/>
          <a:ln w="19050" cap="flat" cmpd="sng">
            <a:solidFill>
              <a:srgbClr val="FF0000"/>
            </a:solidFill>
            <a:prstDash val="solid"/>
            <a:miter/>
          </a:ln>
        </p:spPr>
        <p:txBody>
          <a:bodyPr vert="horz" wrap="square" lIns="0" tIns="45720" rIns="0" bIns="45720" anchor="ctr" anchorCtr="0"/>
          <a:lstStyle/>
          <a:p>
            <a:pPr algn="ctr"/>
            <a:endParaRPr lang="en-US" altLang="en-US" b="1" dirty="0">
              <a:solidFill>
                <a:schemeClr val="bg1"/>
              </a:solidFill>
              <a:latin typeface="Times New Roman" panose="02020603050405020304" charset="0"/>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sp>
        <p:nvSpPr>
          <p:cNvPr id="262" name="Rounded Rectangle 261">
            <a:extLst>
              <a:ext uri="{FF2B5EF4-FFF2-40B4-BE49-F238E27FC236}">
                <a16:creationId xmlns:a16="http://schemas.microsoft.com/office/drawing/2014/main" id="{6FD8EC33-0CFD-AC31-20B0-5A86AA5CDAAE}"/>
              </a:ext>
            </a:extLst>
          </p:cNvPr>
          <p:cNvSpPr/>
          <p:nvPr/>
        </p:nvSpPr>
        <p:spPr>
          <a:xfrm>
            <a:off x="8634774" y="2299168"/>
            <a:ext cx="2052395" cy="344408"/>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cxnSp>
        <p:nvCxnSpPr>
          <p:cNvPr id="137" name="Straight Arrow Connector 136">
            <a:extLst>
              <a:ext uri="{FF2B5EF4-FFF2-40B4-BE49-F238E27FC236}">
                <a16:creationId xmlns:a16="http://schemas.microsoft.com/office/drawing/2014/main" id="{1C4563CF-0E2E-4529-40AA-9A686C11BDE0}"/>
              </a:ext>
            </a:extLst>
          </p:cNvPr>
          <p:cNvCxnSpPr>
            <a:cxnSpLocks/>
          </p:cNvCxnSpPr>
          <p:nvPr/>
        </p:nvCxnSpPr>
        <p:spPr>
          <a:xfrm flipV="1">
            <a:off x="7756821" y="2643576"/>
            <a:ext cx="4105320" cy="22659"/>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57C1980-9C5A-9C08-2BC6-1ADEE94E2253}"/>
              </a:ext>
            </a:extLst>
          </p:cNvPr>
          <p:cNvSpPr txBox="1"/>
          <p:nvPr/>
        </p:nvSpPr>
        <p:spPr>
          <a:xfrm>
            <a:off x="7658753" y="2619925"/>
            <a:ext cx="2073520" cy="477054"/>
          </a:xfrm>
          <a:prstGeom prst="rect">
            <a:avLst/>
          </a:prstGeom>
          <a:noFill/>
        </p:spPr>
        <p:txBody>
          <a:bodyPr wrap="square" rtlCol="0">
            <a:spAutoFit/>
          </a:bodyPr>
          <a:lstStyle/>
          <a:p>
            <a:r>
              <a:rPr lang="en-US" sz="2500" b="1" dirty="0"/>
              <a:t>Cuckoo hash</a:t>
            </a:r>
          </a:p>
        </p:txBody>
      </p:sp>
      <p:sp>
        <p:nvSpPr>
          <p:cNvPr id="6" name="Rounded Rectangle 5">
            <a:extLst>
              <a:ext uri="{FF2B5EF4-FFF2-40B4-BE49-F238E27FC236}">
                <a16:creationId xmlns:a16="http://schemas.microsoft.com/office/drawing/2014/main" id="{C8CE0789-609A-F222-5644-46EEF6804686}"/>
              </a:ext>
            </a:extLst>
          </p:cNvPr>
          <p:cNvSpPr/>
          <p:nvPr/>
        </p:nvSpPr>
        <p:spPr>
          <a:xfrm>
            <a:off x="7776325" y="2295898"/>
            <a:ext cx="865606" cy="357783"/>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15" name="Right Arrow 14">
            <a:extLst>
              <a:ext uri="{FF2B5EF4-FFF2-40B4-BE49-F238E27FC236}">
                <a16:creationId xmlns:a16="http://schemas.microsoft.com/office/drawing/2014/main" id="{BF5F5D4B-EA17-9597-72D0-AED0788839DD}"/>
              </a:ext>
            </a:extLst>
          </p:cNvPr>
          <p:cNvSpPr/>
          <p:nvPr/>
        </p:nvSpPr>
        <p:spPr>
          <a:xfrm rot="16200000">
            <a:off x="330109" y="3122165"/>
            <a:ext cx="2192001" cy="424815"/>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F058CD5D-68A7-83EA-38BB-31DD300525B3}"/>
              </a:ext>
            </a:extLst>
          </p:cNvPr>
          <p:cNvSpPr/>
          <p:nvPr/>
        </p:nvSpPr>
        <p:spPr>
          <a:xfrm rot="19169296">
            <a:off x="1191788" y="3148244"/>
            <a:ext cx="3422589" cy="424817"/>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886B953-EE4E-8510-3937-C00516852CBD}"/>
              </a:ext>
            </a:extLst>
          </p:cNvPr>
          <p:cNvSpPr txBox="1"/>
          <p:nvPr/>
        </p:nvSpPr>
        <p:spPr>
          <a:xfrm rot="19151671">
            <a:off x="1895702" y="3314553"/>
            <a:ext cx="1644562" cy="369332"/>
          </a:xfrm>
          <a:prstGeom prst="rect">
            <a:avLst/>
          </a:prstGeom>
          <a:noFill/>
        </p:spPr>
        <p:txBody>
          <a:bodyPr wrap="square" lIns="0" rIns="0" rtlCol="0">
            <a:spAutoFit/>
          </a:bodyPr>
          <a:lstStyle/>
          <a:p>
            <a:r>
              <a:rPr lang="en-US" b="1" dirty="0">
                <a:solidFill>
                  <a:schemeClr val="bg1"/>
                </a:solidFill>
              </a:rPr>
              <a:t>Parallel Access 1</a:t>
            </a:r>
          </a:p>
        </p:txBody>
      </p:sp>
      <p:sp>
        <p:nvSpPr>
          <p:cNvPr id="18" name="TextBox 17">
            <a:extLst>
              <a:ext uri="{FF2B5EF4-FFF2-40B4-BE49-F238E27FC236}">
                <a16:creationId xmlns:a16="http://schemas.microsoft.com/office/drawing/2014/main" id="{0441106F-EB75-0D36-5EDF-4EF6CF3FA1F9}"/>
              </a:ext>
            </a:extLst>
          </p:cNvPr>
          <p:cNvSpPr txBox="1"/>
          <p:nvPr/>
        </p:nvSpPr>
        <p:spPr>
          <a:xfrm rot="16200000">
            <a:off x="596989" y="3184958"/>
            <a:ext cx="1644562" cy="369332"/>
          </a:xfrm>
          <a:prstGeom prst="rect">
            <a:avLst/>
          </a:prstGeom>
          <a:noFill/>
        </p:spPr>
        <p:txBody>
          <a:bodyPr wrap="square" lIns="0" rIns="0" rtlCol="0">
            <a:spAutoFit/>
          </a:bodyPr>
          <a:lstStyle/>
          <a:p>
            <a:r>
              <a:rPr lang="en-US" b="1" dirty="0">
                <a:solidFill>
                  <a:schemeClr val="bg1"/>
                </a:solidFill>
              </a:rPr>
              <a:t>Parallel Access 2</a:t>
            </a:r>
          </a:p>
        </p:txBody>
      </p:sp>
      <p:sp>
        <p:nvSpPr>
          <p:cNvPr id="19" name="TextBox 18">
            <a:extLst>
              <a:ext uri="{FF2B5EF4-FFF2-40B4-BE49-F238E27FC236}">
                <a16:creationId xmlns:a16="http://schemas.microsoft.com/office/drawing/2014/main" id="{66921050-5252-C11D-5312-B3ECAD3744C1}"/>
              </a:ext>
            </a:extLst>
          </p:cNvPr>
          <p:cNvSpPr txBox="1"/>
          <p:nvPr/>
        </p:nvSpPr>
        <p:spPr>
          <a:xfrm>
            <a:off x="5414564" y="1873405"/>
            <a:ext cx="2612565" cy="477054"/>
          </a:xfrm>
          <a:prstGeom prst="rect">
            <a:avLst/>
          </a:prstGeom>
          <a:noFill/>
        </p:spPr>
        <p:txBody>
          <a:bodyPr wrap="square" rtlCol="0">
            <a:spAutoFit/>
          </a:bodyPr>
          <a:lstStyle/>
          <a:p>
            <a:r>
              <a:rPr lang="en-US" sz="2500" dirty="0"/>
              <a:t>Parallel Access 1</a:t>
            </a:r>
          </a:p>
        </p:txBody>
      </p:sp>
      <p:sp>
        <p:nvSpPr>
          <p:cNvPr id="22" name="TextBox 21">
            <a:extLst>
              <a:ext uri="{FF2B5EF4-FFF2-40B4-BE49-F238E27FC236}">
                <a16:creationId xmlns:a16="http://schemas.microsoft.com/office/drawing/2014/main" id="{39FF0E88-786D-E8AB-32D4-F9D195CE7373}"/>
              </a:ext>
            </a:extLst>
          </p:cNvPr>
          <p:cNvSpPr txBox="1"/>
          <p:nvPr/>
        </p:nvSpPr>
        <p:spPr>
          <a:xfrm>
            <a:off x="5421721" y="2277103"/>
            <a:ext cx="2612565" cy="477054"/>
          </a:xfrm>
          <a:prstGeom prst="rect">
            <a:avLst/>
          </a:prstGeom>
          <a:noFill/>
        </p:spPr>
        <p:txBody>
          <a:bodyPr wrap="square" rtlCol="0">
            <a:spAutoFit/>
          </a:bodyPr>
          <a:lstStyle/>
          <a:p>
            <a:r>
              <a:rPr lang="en-US" sz="2500" dirty="0"/>
              <a:t>Parallel Access 2</a:t>
            </a:r>
          </a:p>
        </p:txBody>
      </p:sp>
    </p:spTree>
    <p:custDataLst>
      <p:tags r:id="rId1"/>
    </p:custDataLst>
    <p:extLst>
      <p:ext uri="{BB962C8B-B14F-4D97-AF65-F5344CB8AC3E}">
        <p14:creationId xmlns:p14="http://schemas.microsoft.com/office/powerpoint/2010/main" val="18525403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Summary of our approaches</a:t>
            </a:r>
          </a:p>
        </p:txBody>
      </p:sp>
      <p:sp>
        <p:nvSpPr>
          <p:cNvPr id="133" name="Rounded Rectangle 132">
            <a:extLst>
              <a:ext uri="{FF2B5EF4-FFF2-40B4-BE49-F238E27FC236}">
                <a16:creationId xmlns:a16="http://schemas.microsoft.com/office/drawing/2014/main" id="{D1741F48-E8CF-7A54-72D9-6FD0DB21AC35}"/>
              </a:ext>
            </a:extLst>
          </p:cNvPr>
          <p:cNvSpPr/>
          <p:nvPr/>
        </p:nvSpPr>
        <p:spPr>
          <a:xfrm>
            <a:off x="7769168" y="1945336"/>
            <a:ext cx="865606" cy="34045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134" name="Rounded Rectangle 133">
            <a:extLst>
              <a:ext uri="{FF2B5EF4-FFF2-40B4-BE49-F238E27FC236}">
                <a16:creationId xmlns:a16="http://schemas.microsoft.com/office/drawing/2014/main" id="{52E08A53-AE27-EA6A-866E-F5DEF6ABD069}"/>
              </a:ext>
            </a:extLst>
          </p:cNvPr>
          <p:cNvSpPr/>
          <p:nvPr/>
        </p:nvSpPr>
        <p:spPr>
          <a:xfrm>
            <a:off x="8641931" y="1943750"/>
            <a:ext cx="1583360" cy="344408"/>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sp>
        <p:nvSpPr>
          <p:cNvPr id="138" name="TextBox 137">
            <a:extLst>
              <a:ext uri="{FF2B5EF4-FFF2-40B4-BE49-F238E27FC236}">
                <a16:creationId xmlns:a16="http://schemas.microsoft.com/office/drawing/2014/main" id="{2E7E2B1F-6BD8-8E91-F6F2-858C4BECB2D3}"/>
              </a:ext>
            </a:extLst>
          </p:cNvPr>
          <p:cNvSpPr txBox="1"/>
          <p:nvPr/>
        </p:nvSpPr>
        <p:spPr>
          <a:xfrm>
            <a:off x="10764619" y="2247205"/>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155" name="TextBox 154">
            <a:extLst>
              <a:ext uri="{FF2B5EF4-FFF2-40B4-BE49-F238E27FC236}">
                <a16:creationId xmlns:a16="http://schemas.microsoft.com/office/drawing/2014/main" id="{C1ACCAEB-FA21-6746-5B1E-F2FC18678C48}"/>
              </a:ext>
            </a:extLst>
          </p:cNvPr>
          <p:cNvSpPr txBox="1"/>
          <p:nvPr/>
        </p:nvSpPr>
        <p:spPr>
          <a:xfrm>
            <a:off x="7207263" y="1268357"/>
            <a:ext cx="1851138" cy="477054"/>
          </a:xfrm>
          <a:prstGeom prst="rect">
            <a:avLst/>
          </a:prstGeom>
          <a:noFill/>
        </p:spPr>
        <p:txBody>
          <a:bodyPr wrap="square" lIns="0" rIns="0" rtlCol="0">
            <a:spAutoFit/>
          </a:bodyPr>
          <a:lstStyle/>
          <a:p>
            <a:pPr algn="ctr"/>
            <a:r>
              <a:rPr lang="en-US" sz="2500" dirty="0">
                <a:cs typeface="Times New Roman" panose="02020603050405020304" pitchFamily="18" charset="0"/>
              </a:rPr>
              <a:t>Vault Time</a:t>
            </a:r>
          </a:p>
        </p:txBody>
      </p:sp>
      <p:sp>
        <p:nvSpPr>
          <p:cNvPr id="173" name="TextBox 172">
            <a:extLst>
              <a:ext uri="{FF2B5EF4-FFF2-40B4-BE49-F238E27FC236}">
                <a16:creationId xmlns:a16="http://schemas.microsoft.com/office/drawing/2014/main" id="{BE257AB9-59DE-7A2C-D9F1-24AD5ED8D95B}"/>
              </a:ext>
            </a:extLst>
          </p:cNvPr>
          <p:cNvSpPr txBox="1"/>
          <p:nvPr/>
        </p:nvSpPr>
        <p:spPr>
          <a:xfrm>
            <a:off x="8956004" y="1247975"/>
            <a:ext cx="2715380" cy="477054"/>
          </a:xfrm>
          <a:prstGeom prst="rect">
            <a:avLst/>
          </a:prstGeom>
          <a:noFill/>
        </p:spPr>
        <p:txBody>
          <a:bodyPr wrap="square" lIns="0" rIns="0" rtlCol="0">
            <a:spAutoFit/>
          </a:bodyPr>
          <a:lstStyle/>
          <a:p>
            <a:r>
              <a:rPr lang="en-US" sz="2500" dirty="0">
                <a:cs typeface="Times New Roman" panose="02020603050405020304" pitchFamily="18" charset="0"/>
              </a:rPr>
              <a:t>Network Time</a:t>
            </a:r>
          </a:p>
        </p:txBody>
      </p:sp>
      <p:sp>
        <p:nvSpPr>
          <p:cNvPr id="174" name="Left Brace 173">
            <a:extLst>
              <a:ext uri="{FF2B5EF4-FFF2-40B4-BE49-F238E27FC236}">
                <a16:creationId xmlns:a16="http://schemas.microsoft.com/office/drawing/2014/main" id="{E7D3A2CA-340A-45CD-2C9F-E15B3C9E3DAE}"/>
              </a:ext>
            </a:extLst>
          </p:cNvPr>
          <p:cNvSpPr/>
          <p:nvPr/>
        </p:nvSpPr>
        <p:spPr>
          <a:xfrm rot="5400000">
            <a:off x="8057237" y="1352935"/>
            <a:ext cx="269235" cy="865605"/>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5" name="Left Brace 174">
            <a:extLst>
              <a:ext uri="{FF2B5EF4-FFF2-40B4-BE49-F238E27FC236}">
                <a16:creationId xmlns:a16="http://schemas.microsoft.com/office/drawing/2014/main" id="{E9F52C3E-CF35-F329-7F92-F724808346F9}"/>
              </a:ext>
            </a:extLst>
          </p:cNvPr>
          <p:cNvSpPr/>
          <p:nvPr/>
        </p:nvSpPr>
        <p:spPr>
          <a:xfrm rot="5400000">
            <a:off x="9311727" y="1022385"/>
            <a:ext cx="293663" cy="1559631"/>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6" name="直线">
            <a:extLst>
              <a:ext uri="{FF2B5EF4-FFF2-40B4-BE49-F238E27FC236}">
                <a16:creationId xmlns:a16="http://schemas.microsoft.com/office/drawing/2014/main" id="{C7A78CEF-7FFA-8D66-F870-C7558A964F0E}"/>
              </a:ext>
            </a:extLst>
          </p:cNvPr>
          <p:cNvSpPr/>
          <p:nvPr/>
        </p:nvSpPr>
        <p:spPr>
          <a:xfrm rot="21600000" flipH="1">
            <a:off x="3727998" y="2253242"/>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7" name="直线">
            <a:extLst>
              <a:ext uri="{FF2B5EF4-FFF2-40B4-BE49-F238E27FC236}">
                <a16:creationId xmlns:a16="http://schemas.microsoft.com/office/drawing/2014/main" id="{8F332413-3614-DA0E-1385-25914EFB29B6}"/>
              </a:ext>
            </a:extLst>
          </p:cNvPr>
          <p:cNvSpPr/>
          <p:nvPr/>
        </p:nvSpPr>
        <p:spPr>
          <a:xfrm rot="21600000" flipH="1">
            <a:off x="1613512" y="4077497"/>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8" name="直线">
            <a:extLst>
              <a:ext uri="{FF2B5EF4-FFF2-40B4-BE49-F238E27FC236}">
                <a16:creationId xmlns:a16="http://schemas.microsoft.com/office/drawing/2014/main" id="{10535349-512C-E39F-7A3A-781869C8AEF1}"/>
              </a:ext>
            </a:extLst>
          </p:cNvPr>
          <p:cNvSpPr/>
          <p:nvPr/>
        </p:nvSpPr>
        <p:spPr>
          <a:xfrm rot="21600000" flipH="1">
            <a:off x="2459725" y="2986733"/>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9" name="矩形">
            <a:extLst>
              <a:ext uri="{FF2B5EF4-FFF2-40B4-BE49-F238E27FC236}">
                <a16:creationId xmlns:a16="http://schemas.microsoft.com/office/drawing/2014/main" id="{AF689E64-B53B-254E-334C-B4B02492351F}"/>
              </a:ext>
            </a:extLst>
          </p:cNvPr>
          <p:cNvSpPr/>
          <p:nvPr/>
        </p:nvSpPr>
        <p:spPr>
          <a:xfrm>
            <a:off x="1244146" y="184989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80" name="矩形">
            <a:extLst>
              <a:ext uri="{FF2B5EF4-FFF2-40B4-BE49-F238E27FC236}">
                <a16:creationId xmlns:a16="http://schemas.microsoft.com/office/drawing/2014/main" id="{7B4C6853-BAD8-8A8E-E4C2-B8B7430883DB}"/>
              </a:ext>
            </a:extLst>
          </p:cNvPr>
          <p:cNvSpPr/>
          <p:nvPr/>
        </p:nvSpPr>
        <p:spPr>
          <a:xfrm>
            <a:off x="2120432" y="184989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a:t>
            </a: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3</a:t>
            </a:r>
          </a:p>
        </p:txBody>
      </p:sp>
      <p:sp>
        <p:nvSpPr>
          <p:cNvPr id="181" name="矩形">
            <a:extLst>
              <a:ext uri="{FF2B5EF4-FFF2-40B4-BE49-F238E27FC236}">
                <a16:creationId xmlns:a16="http://schemas.microsoft.com/office/drawing/2014/main" id="{F4A3BF7B-9589-0C31-84D6-9A923566FEFA}"/>
              </a:ext>
            </a:extLst>
          </p:cNvPr>
          <p:cNvSpPr/>
          <p:nvPr/>
        </p:nvSpPr>
        <p:spPr>
          <a:xfrm>
            <a:off x="1244146" y="25833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82" name="矩形">
            <a:extLst>
              <a:ext uri="{FF2B5EF4-FFF2-40B4-BE49-F238E27FC236}">
                <a16:creationId xmlns:a16="http://schemas.microsoft.com/office/drawing/2014/main" id="{DBD32432-DF33-F7EE-B29C-B5826C96E3F0}"/>
              </a:ext>
            </a:extLst>
          </p:cNvPr>
          <p:cNvSpPr/>
          <p:nvPr/>
        </p:nvSpPr>
        <p:spPr>
          <a:xfrm>
            <a:off x="2120432" y="25833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2</a:t>
            </a:r>
          </a:p>
        </p:txBody>
      </p:sp>
      <p:sp>
        <p:nvSpPr>
          <p:cNvPr id="183" name="直线">
            <a:extLst>
              <a:ext uri="{FF2B5EF4-FFF2-40B4-BE49-F238E27FC236}">
                <a16:creationId xmlns:a16="http://schemas.microsoft.com/office/drawing/2014/main" id="{74ADD812-9C98-528E-46E3-FFF9DEFFC0E5}"/>
              </a:ext>
            </a:extLst>
          </p:cNvPr>
          <p:cNvSpPr/>
          <p:nvPr/>
        </p:nvSpPr>
        <p:spPr>
          <a:xfrm>
            <a:off x="1607161" y="2034105"/>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4" name="直线">
            <a:extLst>
              <a:ext uri="{FF2B5EF4-FFF2-40B4-BE49-F238E27FC236}">
                <a16:creationId xmlns:a16="http://schemas.microsoft.com/office/drawing/2014/main" id="{E40646BD-99FC-E6ED-4BA3-2D1BD7E1DB92}"/>
              </a:ext>
            </a:extLst>
          </p:cNvPr>
          <p:cNvSpPr/>
          <p:nvPr/>
        </p:nvSpPr>
        <p:spPr>
          <a:xfrm>
            <a:off x="1626210" y="2768690"/>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5" name="直线">
            <a:extLst>
              <a:ext uri="{FF2B5EF4-FFF2-40B4-BE49-F238E27FC236}">
                <a16:creationId xmlns:a16="http://schemas.microsoft.com/office/drawing/2014/main" id="{2E179AC9-8CBB-E863-5F78-3A24CD10C0BD}"/>
              </a:ext>
            </a:extLst>
          </p:cNvPr>
          <p:cNvSpPr/>
          <p:nvPr/>
        </p:nvSpPr>
        <p:spPr>
          <a:xfrm>
            <a:off x="1423013" y="2228947"/>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6" name="直线">
            <a:extLst>
              <a:ext uri="{FF2B5EF4-FFF2-40B4-BE49-F238E27FC236}">
                <a16:creationId xmlns:a16="http://schemas.microsoft.com/office/drawing/2014/main" id="{C0F1D657-E11B-67C4-30EE-3D2E3E35208A}"/>
              </a:ext>
            </a:extLst>
          </p:cNvPr>
          <p:cNvSpPr/>
          <p:nvPr/>
        </p:nvSpPr>
        <p:spPr>
          <a:xfrm>
            <a:off x="2305650" y="2222597"/>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7" name="直线">
            <a:extLst>
              <a:ext uri="{FF2B5EF4-FFF2-40B4-BE49-F238E27FC236}">
                <a16:creationId xmlns:a16="http://schemas.microsoft.com/office/drawing/2014/main" id="{1CD3E495-B4EA-9AD6-0C35-248E7FA34557}"/>
              </a:ext>
            </a:extLst>
          </p:cNvPr>
          <p:cNvSpPr/>
          <p:nvPr/>
        </p:nvSpPr>
        <p:spPr>
          <a:xfrm>
            <a:off x="1607161" y="2216248"/>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8" name="直线">
            <a:extLst>
              <a:ext uri="{FF2B5EF4-FFF2-40B4-BE49-F238E27FC236}">
                <a16:creationId xmlns:a16="http://schemas.microsoft.com/office/drawing/2014/main" id="{595DC01E-F0DC-FA94-9C5E-5FA33FD7ABF6}"/>
              </a:ext>
            </a:extLst>
          </p:cNvPr>
          <p:cNvSpPr/>
          <p:nvPr/>
        </p:nvSpPr>
        <p:spPr>
          <a:xfrm rot="21600000" flipH="1">
            <a:off x="1613511" y="2228947"/>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9" name="矩形">
            <a:extLst>
              <a:ext uri="{FF2B5EF4-FFF2-40B4-BE49-F238E27FC236}">
                <a16:creationId xmlns:a16="http://schemas.microsoft.com/office/drawing/2014/main" id="{5720EE8D-C52F-1CCE-8C4F-F65F39DD5A02}"/>
              </a:ext>
            </a:extLst>
          </p:cNvPr>
          <p:cNvSpPr/>
          <p:nvPr/>
        </p:nvSpPr>
        <p:spPr>
          <a:xfrm>
            <a:off x="3346064" y="186586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0" name="矩形">
            <a:extLst>
              <a:ext uri="{FF2B5EF4-FFF2-40B4-BE49-F238E27FC236}">
                <a16:creationId xmlns:a16="http://schemas.microsoft.com/office/drawing/2014/main" id="{1BFB3D86-F146-9D2A-10CA-2F2FC487FB30}"/>
              </a:ext>
            </a:extLst>
          </p:cNvPr>
          <p:cNvSpPr/>
          <p:nvPr/>
        </p:nvSpPr>
        <p:spPr>
          <a:xfrm>
            <a:off x="3346064" y="259292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S9</a:t>
            </a:r>
          </a:p>
        </p:txBody>
      </p:sp>
      <p:sp>
        <p:nvSpPr>
          <p:cNvPr id="191" name="直线">
            <a:extLst>
              <a:ext uri="{FF2B5EF4-FFF2-40B4-BE49-F238E27FC236}">
                <a16:creationId xmlns:a16="http://schemas.microsoft.com/office/drawing/2014/main" id="{8AE20164-D6C3-6A32-34AD-942ADC0ADB82}"/>
              </a:ext>
            </a:extLst>
          </p:cNvPr>
          <p:cNvSpPr/>
          <p:nvPr/>
        </p:nvSpPr>
        <p:spPr>
          <a:xfrm>
            <a:off x="3709079" y="2050080"/>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2" name="直线">
            <a:extLst>
              <a:ext uri="{FF2B5EF4-FFF2-40B4-BE49-F238E27FC236}">
                <a16:creationId xmlns:a16="http://schemas.microsoft.com/office/drawing/2014/main" id="{807B3E4C-E39C-7E9A-37C3-FC6ECD31BF78}"/>
              </a:ext>
            </a:extLst>
          </p:cNvPr>
          <p:cNvSpPr/>
          <p:nvPr/>
        </p:nvSpPr>
        <p:spPr>
          <a:xfrm>
            <a:off x="3728128" y="278466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3" name="直线">
            <a:extLst>
              <a:ext uri="{FF2B5EF4-FFF2-40B4-BE49-F238E27FC236}">
                <a16:creationId xmlns:a16="http://schemas.microsoft.com/office/drawing/2014/main" id="{7D9D774E-A7A4-55E3-3637-0098AA755289}"/>
              </a:ext>
            </a:extLst>
          </p:cNvPr>
          <p:cNvSpPr/>
          <p:nvPr/>
        </p:nvSpPr>
        <p:spPr>
          <a:xfrm>
            <a:off x="3524931" y="2244921"/>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4" name="直线">
            <a:extLst>
              <a:ext uri="{FF2B5EF4-FFF2-40B4-BE49-F238E27FC236}">
                <a16:creationId xmlns:a16="http://schemas.microsoft.com/office/drawing/2014/main" id="{0ABCCCBA-FA7C-EAB3-C3A8-B058307831B7}"/>
              </a:ext>
            </a:extLst>
          </p:cNvPr>
          <p:cNvSpPr/>
          <p:nvPr/>
        </p:nvSpPr>
        <p:spPr>
          <a:xfrm>
            <a:off x="3709077" y="2221712"/>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5" name="直线">
            <a:extLst>
              <a:ext uri="{FF2B5EF4-FFF2-40B4-BE49-F238E27FC236}">
                <a16:creationId xmlns:a16="http://schemas.microsoft.com/office/drawing/2014/main" id="{9FA916C6-4C2E-5F67-5161-89D2C7CDE20E}"/>
              </a:ext>
            </a:extLst>
          </p:cNvPr>
          <p:cNvSpPr/>
          <p:nvPr/>
        </p:nvSpPr>
        <p:spPr>
          <a:xfrm>
            <a:off x="2502497" y="2044801"/>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6" name="矩形">
            <a:extLst>
              <a:ext uri="{FF2B5EF4-FFF2-40B4-BE49-F238E27FC236}">
                <a16:creationId xmlns:a16="http://schemas.microsoft.com/office/drawing/2014/main" id="{A37A2CB9-11AC-40DD-888D-79767F5D185E}"/>
              </a:ext>
            </a:extLst>
          </p:cNvPr>
          <p:cNvSpPr/>
          <p:nvPr/>
        </p:nvSpPr>
        <p:spPr>
          <a:xfrm>
            <a:off x="1237897" y="368511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7" name="矩形">
            <a:extLst>
              <a:ext uri="{FF2B5EF4-FFF2-40B4-BE49-F238E27FC236}">
                <a16:creationId xmlns:a16="http://schemas.microsoft.com/office/drawing/2014/main" id="{2C35C020-F87A-59E6-2DE5-767934F7A172}"/>
              </a:ext>
            </a:extLst>
          </p:cNvPr>
          <p:cNvSpPr/>
          <p:nvPr/>
        </p:nvSpPr>
        <p:spPr>
          <a:xfrm>
            <a:off x="2114183" y="368511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a:t>
            </a:r>
            <a:r>
              <a:rPr lang="en-US" altLang="en-US" b="1" dirty="0">
                <a:solidFill>
                  <a:schemeClr val="bg1"/>
                </a:solidFill>
                <a:ea typeface="Droid Sans Fallback" panose="020B0502000000000001" charset="-122"/>
                <a:cs typeface="Antykwa Poltawskiego Light" panose="00000400000000000000" charset="0"/>
              </a:rPr>
              <a:t>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8" name="矩形">
            <a:extLst>
              <a:ext uri="{FF2B5EF4-FFF2-40B4-BE49-F238E27FC236}">
                <a16:creationId xmlns:a16="http://schemas.microsoft.com/office/drawing/2014/main" id="{836A043F-933D-A38D-7C3E-B0FB2E38E5A9}"/>
              </a:ext>
            </a:extLst>
          </p:cNvPr>
          <p:cNvSpPr/>
          <p:nvPr/>
        </p:nvSpPr>
        <p:spPr>
          <a:xfrm>
            <a:off x="1237897" y="44185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9" name="矩形">
            <a:extLst>
              <a:ext uri="{FF2B5EF4-FFF2-40B4-BE49-F238E27FC236}">
                <a16:creationId xmlns:a16="http://schemas.microsoft.com/office/drawing/2014/main" id="{02A5A176-B545-3740-2AB1-E808D65A4C28}"/>
              </a:ext>
            </a:extLst>
          </p:cNvPr>
          <p:cNvSpPr/>
          <p:nvPr/>
        </p:nvSpPr>
        <p:spPr>
          <a:xfrm>
            <a:off x="2114183" y="44185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00" name="直线">
            <a:extLst>
              <a:ext uri="{FF2B5EF4-FFF2-40B4-BE49-F238E27FC236}">
                <a16:creationId xmlns:a16="http://schemas.microsoft.com/office/drawing/2014/main" id="{E280AB94-18E5-1895-6557-504980438A62}"/>
              </a:ext>
            </a:extLst>
          </p:cNvPr>
          <p:cNvSpPr/>
          <p:nvPr/>
        </p:nvSpPr>
        <p:spPr>
          <a:xfrm>
            <a:off x="1600911" y="386933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1" name="直线">
            <a:extLst>
              <a:ext uri="{FF2B5EF4-FFF2-40B4-BE49-F238E27FC236}">
                <a16:creationId xmlns:a16="http://schemas.microsoft.com/office/drawing/2014/main" id="{A8DA52C3-7DFA-DA53-5190-46B052DD9E23}"/>
              </a:ext>
            </a:extLst>
          </p:cNvPr>
          <p:cNvSpPr/>
          <p:nvPr/>
        </p:nvSpPr>
        <p:spPr>
          <a:xfrm>
            <a:off x="1619961" y="4603915"/>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2" name="直线">
            <a:extLst>
              <a:ext uri="{FF2B5EF4-FFF2-40B4-BE49-F238E27FC236}">
                <a16:creationId xmlns:a16="http://schemas.microsoft.com/office/drawing/2014/main" id="{34B6BB4F-51F5-8A2A-85E6-410730B7A8B9}"/>
              </a:ext>
            </a:extLst>
          </p:cNvPr>
          <p:cNvSpPr/>
          <p:nvPr/>
        </p:nvSpPr>
        <p:spPr>
          <a:xfrm>
            <a:off x="1416764" y="4064176"/>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3" name="直线">
            <a:extLst>
              <a:ext uri="{FF2B5EF4-FFF2-40B4-BE49-F238E27FC236}">
                <a16:creationId xmlns:a16="http://schemas.microsoft.com/office/drawing/2014/main" id="{E4338DB1-E6C5-7500-F26C-316D4EF8ECD2}"/>
              </a:ext>
            </a:extLst>
          </p:cNvPr>
          <p:cNvSpPr/>
          <p:nvPr/>
        </p:nvSpPr>
        <p:spPr>
          <a:xfrm>
            <a:off x="2299400" y="4057826"/>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4" name="直线">
            <a:extLst>
              <a:ext uri="{FF2B5EF4-FFF2-40B4-BE49-F238E27FC236}">
                <a16:creationId xmlns:a16="http://schemas.microsoft.com/office/drawing/2014/main" id="{A4F27175-BAF4-25C9-A239-3B88ACEB23E8}"/>
              </a:ext>
            </a:extLst>
          </p:cNvPr>
          <p:cNvSpPr/>
          <p:nvPr/>
        </p:nvSpPr>
        <p:spPr>
          <a:xfrm>
            <a:off x="1600911" y="4051476"/>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5" name="矩形">
            <a:extLst>
              <a:ext uri="{FF2B5EF4-FFF2-40B4-BE49-F238E27FC236}">
                <a16:creationId xmlns:a16="http://schemas.microsoft.com/office/drawing/2014/main" id="{9E45F4AF-4F82-E9BD-15F4-89F3AD1F3807}"/>
              </a:ext>
            </a:extLst>
          </p:cNvPr>
          <p:cNvSpPr/>
          <p:nvPr/>
        </p:nvSpPr>
        <p:spPr>
          <a:xfrm>
            <a:off x="3339813" y="37010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206" name="矩形">
            <a:extLst>
              <a:ext uri="{FF2B5EF4-FFF2-40B4-BE49-F238E27FC236}">
                <a16:creationId xmlns:a16="http://schemas.microsoft.com/office/drawing/2014/main" id="{554965FE-5002-B8B0-E6BB-FECF99D99157}"/>
              </a:ext>
            </a:extLst>
          </p:cNvPr>
          <p:cNvSpPr/>
          <p:nvPr/>
        </p:nvSpPr>
        <p:spPr>
          <a:xfrm>
            <a:off x="4224538" y="370186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207" name="矩形">
            <a:extLst>
              <a:ext uri="{FF2B5EF4-FFF2-40B4-BE49-F238E27FC236}">
                <a16:creationId xmlns:a16="http://schemas.microsoft.com/office/drawing/2014/main" id="{D3D26F96-1957-D052-5102-ECD751277C26}"/>
              </a:ext>
            </a:extLst>
          </p:cNvPr>
          <p:cNvSpPr/>
          <p:nvPr/>
        </p:nvSpPr>
        <p:spPr>
          <a:xfrm>
            <a:off x="3339813" y="44345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208" name="矩形">
            <a:extLst>
              <a:ext uri="{FF2B5EF4-FFF2-40B4-BE49-F238E27FC236}">
                <a16:creationId xmlns:a16="http://schemas.microsoft.com/office/drawing/2014/main" id="{61C64C3B-B22A-9F35-C5C8-67657DCB8189}"/>
              </a:ext>
            </a:extLst>
          </p:cNvPr>
          <p:cNvSpPr/>
          <p:nvPr/>
        </p:nvSpPr>
        <p:spPr>
          <a:xfrm>
            <a:off x="4224538" y="4447263"/>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09" name="直线">
            <a:extLst>
              <a:ext uri="{FF2B5EF4-FFF2-40B4-BE49-F238E27FC236}">
                <a16:creationId xmlns:a16="http://schemas.microsoft.com/office/drawing/2014/main" id="{0405D817-A8B9-8131-FF48-3E0C81D4986A}"/>
              </a:ext>
            </a:extLst>
          </p:cNvPr>
          <p:cNvSpPr/>
          <p:nvPr/>
        </p:nvSpPr>
        <p:spPr>
          <a:xfrm>
            <a:off x="3702827" y="388530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0" name="直线">
            <a:extLst>
              <a:ext uri="{FF2B5EF4-FFF2-40B4-BE49-F238E27FC236}">
                <a16:creationId xmlns:a16="http://schemas.microsoft.com/office/drawing/2014/main" id="{5467CD60-2878-9A36-F9C1-007E349118A5}"/>
              </a:ext>
            </a:extLst>
          </p:cNvPr>
          <p:cNvSpPr/>
          <p:nvPr/>
        </p:nvSpPr>
        <p:spPr>
          <a:xfrm>
            <a:off x="3721878" y="4589411"/>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1" name="直线">
            <a:extLst>
              <a:ext uri="{FF2B5EF4-FFF2-40B4-BE49-F238E27FC236}">
                <a16:creationId xmlns:a16="http://schemas.microsoft.com/office/drawing/2014/main" id="{4E2060C6-A437-ECE5-70D5-56A53DF1E805}"/>
              </a:ext>
            </a:extLst>
          </p:cNvPr>
          <p:cNvSpPr/>
          <p:nvPr/>
        </p:nvSpPr>
        <p:spPr>
          <a:xfrm>
            <a:off x="3518681" y="4080151"/>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2" name="直线">
            <a:extLst>
              <a:ext uri="{FF2B5EF4-FFF2-40B4-BE49-F238E27FC236}">
                <a16:creationId xmlns:a16="http://schemas.microsoft.com/office/drawing/2014/main" id="{8FB04AF3-BC5E-60E4-A158-47DBB848F414}"/>
              </a:ext>
            </a:extLst>
          </p:cNvPr>
          <p:cNvSpPr/>
          <p:nvPr/>
        </p:nvSpPr>
        <p:spPr>
          <a:xfrm>
            <a:off x="4401317" y="4073800"/>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3" name="直线">
            <a:extLst>
              <a:ext uri="{FF2B5EF4-FFF2-40B4-BE49-F238E27FC236}">
                <a16:creationId xmlns:a16="http://schemas.microsoft.com/office/drawing/2014/main" id="{11A3AF30-18CA-C816-1965-C7B62429398B}"/>
              </a:ext>
            </a:extLst>
          </p:cNvPr>
          <p:cNvSpPr/>
          <p:nvPr/>
        </p:nvSpPr>
        <p:spPr>
          <a:xfrm>
            <a:off x="3702827" y="4067451"/>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4" name="直线">
            <a:extLst>
              <a:ext uri="{FF2B5EF4-FFF2-40B4-BE49-F238E27FC236}">
                <a16:creationId xmlns:a16="http://schemas.microsoft.com/office/drawing/2014/main" id="{02DE80BB-B03B-7567-079C-3350480E40BB}"/>
              </a:ext>
            </a:extLst>
          </p:cNvPr>
          <p:cNvSpPr/>
          <p:nvPr/>
        </p:nvSpPr>
        <p:spPr>
          <a:xfrm rot="21600000" flipH="1">
            <a:off x="3709178" y="4080151"/>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5" name="直线">
            <a:extLst>
              <a:ext uri="{FF2B5EF4-FFF2-40B4-BE49-F238E27FC236}">
                <a16:creationId xmlns:a16="http://schemas.microsoft.com/office/drawing/2014/main" id="{807D329F-5048-E2F8-F833-5A668B8D235A}"/>
              </a:ext>
            </a:extLst>
          </p:cNvPr>
          <p:cNvSpPr/>
          <p:nvPr/>
        </p:nvSpPr>
        <p:spPr>
          <a:xfrm>
            <a:off x="2496246" y="4610267"/>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6" name="直线">
            <a:extLst>
              <a:ext uri="{FF2B5EF4-FFF2-40B4-BE49-F238E27FC236}">
                <a16:creationId xmlns:a16="http://schemas.microsoft.com/office/drawing/2014/main" id="{FE1A334A-FF95-AA18-9E4D-A9CE2CF92F8E}"/>
              </a:ext>
            </a:extLst>
          </p:cNvPr>
          <p:cNvSpPr/>
          <p:nvPr/>
        </p:nvSpPr>
        <p:spPr>
          <a:xfrm>
            <a:off x="1416663" y="2965537"/>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7" name="直线">
            <a:extLst>
              <a:ext uri="{FF2B5EF4-FFF2-40B4-BE49-F238E27FC236}">
                <a16:creationId xmlns:a16="http://schemas.microsoft.com/office/drawing/2014/main" id="{C4C98729-4131-F1AE-E6B3-AC425D9907B3}"/>
              </a:ext>
            </a:extLst>
          </p:cNvPr>
          <p:cNvSpPr/>
          <p:nvPr/>
        </p:nvSpPr>
        <p:spPr>
          <a:xfrm>
            <a:off x="4382069" y="2978235"/>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8" name="直线">
            <a:extLst>
              <a:ext uri="{FF2B5EF4-FFF2-40B4-BE49-F238E27FC236}">
                <a16:creationId xmlns:a16="http://schemas.microsoft.com/office/drawing/2014/main" id="{1CDC4740-85E5-8C30-62EA-EF870A2B6DDD}"/>
              </a:ext>
            </a:extLst>
          </p:cNvPr>
          <p:cNvSpPr/>
          <p:nvPr/>
        </p:nvSpPr>
        <p:spPr>
          <a:xfrm>
            <a:off x="2502497" y="2952837"/>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9" name="Rounded Rectangle 218">
            <a:extLst>
              <a:ext uri="{FF2B5EF4-FFF2-40B4-BE49-F238E27FC236}">
                <a16:creationId xmlns:a16="http://schemas.microsoft.com/office/drawing/2014/main" id="{1CE7BB55-7E35-F15E-0AE5-D773010A089C}"/>
              </a:ext>
            </a:extLst>
          </p:cNvPr>
          <p:cNvSpPr/>
          <p:nvPr/>
        </p:nvSpPr>
        <p:spPr>
          <a:xfrm rot="16200000">
            <a:off x="-916940" y="3102430"/>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220" name="Straight Arrow Connector 219">
            <a:extLst>
              <a:ext uri="{FF2B5EF4-FFF2-40B4-BE49-F238E27FC236}">
                <a16:creationId xmlns:a16="http://schemas.microsoft.com/office/drawing/2014/main" id="{CFA918E1-FF08-6502-9192-54A19689F41B}"/>
              </a:ext>
            </a:extLst>
          </p:cNvPr>
          <p:cNvCxnSpPr>
            <a:stCxn id="179" idx="1"/>
          </p:cNvCxnSpPr>
          <p:nvPr/>
        </p:nvCxnSpPr>
        <p:spPr>
          <a:xfrm flipH="1">
            <a:off x="764540" y="2047695"/>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221" name="Straight Arrow Connector 220">
            <a:extLst>
              <a:ext uri="{FF2B5EF4-FFF2-40B4-BE49-F238E27FC236}">
                <a16:creationId xmlns:a16="http://schemas.microsoft.com/office/drawing/2014/main" id="{F17D57DE-3E4B-FD01-5B51-507126B5F418}"/>
              </a:ext>
            </a:extLst>
          </p:cNvPr>
          <p:cNvCxnSpPr>
            <a:stCxn id="198" idx="1"/>
          </p:cNvCxnSpPr>
          <p:nvPr/>
        </p:nvCxnSpPr>
        <p:spPr>
          <a:xfrm flipH="1">
            <a:off x="764540" y="4616905"/>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222" name="Elbow Connector 221">
            <a:extLst>
              <a:ext uri="{FF2B5EF4-FFF2-40B4-BE49-F238E27FC236}">
                <a16:creationId xmlns:a16="http://schemas.microsoft.com/office/drawing/2014/main" id="{CA79ECC0-7C2E-2A01-B650-869C50F6AF42}"/>
              </a:ext>
            </a:extLst>
          </p:cNvPr>
          <p:cNvCxnSpPr>
            <a:cxnSpLocks/>
            <a:endCxn id="219" idx="1"/>
          </p:cNvCxnSpPr>
          <p:nvPr/>
        </p:nvCxnSpPr>
        <p:spPr>
          <a:xfrm rot="5400000" flipH="1">
            <a:off x="2470785" y="2888435"/>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223" name="矩形">
            <a:extLst>
              <a:ext uri="{FF2B5EF4-FFF2-40B4-BE49-F238E27FC236}">
                <a16:creationId xmlns:a16="http://schemas.microsoft.com/office/drawing/2014/main" id="{A81DFC89-BD2C-F566-6F99-38555A232D62}"/>
              </a:ext>
            </a:extLst>
          </p:cNvPr>
          <p:cNvSpPr/>
          <p:nvPr/>
        </p:nvSpPr>
        <p:spPr>
          <a:xfrm>
            <a:off x="4218137" y="25939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224" name="Elbow Connector 223">
            <a:extLst>
              <a:ext uri="{FF2B5EF4-FFF2-40B4-BE49-F238E27FC236}">
                <a16:creationId xmlns:a16="http://schemas.microsoft.com/office/drawing/2014/main" id="{4869BD41-7F2E-F0ED-018D-C0301416D04A}"/>
              </a:ext>
            </a:extLst>
          </p:cNvPr>
          <p:cNvCxnSpPr>
            <a:cxnSpLocks/>
          </p:cNvCxnSpPr>
          <p:nvPr/>
        </p:nvCxnSpPr>
        <p:spPr>
          <a:xfrm rot="16200000" flipV="1">
            <a:off x="2469198" y="-69712"/>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225" name="矩形">
            <a:extLst>
              <a:ext uri="{FF2B5EF4-FFF2-40B4-BE49-F238E27FC236}">
                <a16:creationId xmlns:a16="http://schemas.microsoft.com/office/drawing/2014/main" id="{228FBBF1-79F7-006F-AF9D-C0E779DE1A05}"/>
              </a:ext>
            </a:extLst>
          </p:cNvPr>
          <p:cNvSpPr/>
          <p:nvPr/>
        </p:nvSpPr>
        <p:spPr>
          <a:xfrm>
            <a:off x="4217168" y="191327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S11</a:t>
            </a:r>
          </a:p>
        </p:txBody>
      </p:sp>
      <p:sp>
        <p:nvSpPr>
          <p:cNvPr id="228" name="直线">
            <a:extLst>
              <a:ext uri="{FF2B5EF4-FFF2-40B4-BE49-F238E27FC236}">
                <a16:creationId xmlns:a16="http://schemas.microsoft.com/office/drawing/2014/main" id="{06E87C59-65D5-1CD5-1944-B96B6B995555}"/>
              </a:ext>
            </a:extLst>
          </p:cNvPr>
          <p:cNvSpPr/>
          <p:nvPr/>
        </p:nvSpPr>
        <p:spPr>
          <a:xfrm>
            <a:off x="4407568" y="2238572"/>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57" name="矩形">
            <a:extLst>
              <a:ext uri="{FF2B5EF4-FFF2-40B4-BE49-F238E27FC236}">
                <a16:creationId xmlns:a16="http://schemas.microsoft.com/office/drawing/2014/main" id="{5E5FADED-D0F0-43DF-0FCC-C363F9725BC6}"/>
              </a:ext>
            </a:extLst>
          </p:cNvPr>
          <p:cNvSpPr/>
          <p:nvPr/>
        </p:nvSpPr>
        <p:spPr>
          <a:xfrm>
            <a:off x="4213239" y="1913945"/>
            <a:ext cx="374873" cy="374285"/>
          </a:xfrm>
          <a:prstGeom prst="rect">
            <a:avLst/>
          </a:prstGeom>
          <a:noFill/>
          <a:ln w="19050" cap="flat" cmpd="sng">
            <a:solidFill>
              <a:srgbClr val="FF0000"/>
            </a:solidFill>
            <a:prstDash val="solid"/>
            <a:miter/>
          </a:ln>
        </p:spPr>
        <p:txBody>
          <a:bodyPr vert="horz" wrap="square" lIns="0" tIns="45720" rIns="0" bIns="45720" anchor="ctr" anchorCtr="0"/>
          <a:lstStyle/>
          <a:p>
            <a:pPr algn="ctr"/>
            <a:endParaRPr lang="en-US" altLang="en-US" sz="1600" b="1" dirty="0">
              <a:solidFill>
                <a:schemeClr val="bg1"/>
              </a:solidFill>
              <a:latin typeface="Times New Roman" panose="02020603050405020304" charset="0"/>
              <a:ea typeface="Droid Sans Fallback" panose="020B0502000000000001" charset="-122"/>
              <a:cs typeface="Antykwa Poltawskiego Light" panose="00000400000000000000" charset="0"/>
            </a:endParaRPr>
          </a:p>
          <a:p>
            <a:pPr marL="0" indent="0" algn="ctr" eaLnBrk="1" fontAlgn="auto" latinLnBrk="0" hangingPunct="1">
              <a:lnSpc>
                <a:spcPct val="100000"/>
              </a:lnSpc>
              <a:spcBef>
                <a:spcPts val="0"/>
              </a:spcBef>
              <a:spcAft>
                <a:spcPts val="0"/>
              </a:spcAft>
              <a:buNone/>
            </a:pPr>
            <a:endParaRPr lang="en-US" altLang="en-US" sz="1600" b="1" i="0" u="none" strike="noStrike" kern="1200" cap="none" spc="0" baseline="0" dirty="0">
              <a:solidFill>
                <a:schemeClr val="bg1"/>
              </a:solidFill>
              <a:latin typeface="Times New Roman" panose="02020603050405020304" charset="0"/>
              <a:ea typeface="Droid Sans Fallback" panose="020B0502000000000001" charset="-122"/>
              <a:cs typeface="Antykwa Poltawskiego Light" panose="00000400000000000000" charset="0"/>
            </a:endParaRPr>
          </a:p>
        </p:txBody>
      </p:sp>
      <p:sp>
        <p:nvSpPr>
          <p:cNvPr id="262" name="Rounded Rectangle 261">
            <a:extLst>
              <a:ext uri="{FF2B5EF4-FFF2-40B4-BE49-F238E27FC236}">
                <a16:creationId xmlns:a16="http://schemas.microsoft.com/office/drawing/2014/main" id="{6FD8EC33-0CFD-AC31-20B0-5A86AA5CDAAE}"/>
              </a:ext>
            </a:extLst>
          </p:cNvPr>
          <p:cNvSpPr/>
          <p:nvPr/>
        </p:nvSpPr>
        <p:spPr>
          <a:xfrm>
            <a:off x="8634774" y="2299168"/>
            <a:ext cx="2052395" cy="344408"/>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cxnSp>
        <p:nvCxnSpPr>
          <p:cNvPr id="137" name="Straight Arrow Connector 136">
            <a:extLst>
              <a:ext uri="{FF2B5EF4-FFF2-40B4-BE49-F238E27FC236}">
                <a16:creationId xmlns:a16="http://schemas.microsoft.com/office/drawing/2014/main" id="{1C4563CF-0E2E-4529-40AA-9A686C11BDE0}"/>
              </a:ext>
            </a:extLst>
          </p:cNvPr>
          <p:cNvCxnSpPr>
            <a:cxnSpLocks/>
          </p:cNvCxnSpPr>
          <p:nvPr/>
        </p:nvCxnSpPr>
        <p:spPr>
          <a:xfrm flipV="1">
            <a:off x="7756821" y="2643576"/>
            <a:ext cx="4105320" cy="22659"/>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C8CE0789-609A-F222-5644-46EEF6804686}"/>
              </a:ext>
            </a:extLst>
          </p:cNvPr>
          <p:cNvSpPr/>
          <p:nvPr/>
        </p:nvSpPr>
        <p:spPr>
          <a:xfrm>
            <a:off x="7776325" y="2295898"/>
            <a:ext cx="865606" cy="357783"/>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16" name="Right Arrow 15">
            <a:extLst>
              <a:ext uri="{FF2B5EF4-FFF2-40B4-BE49-F238E27FC236}">
                <a16:creationId xmlns:a16="http://schemas.microsoft.com/office/drawing/2014/main" id="{F058CD5D-68A7-83EA-38BB-31DD300525B3}"/>
              </a:ext>
            </a:extLst>
          </p:cNvPr>
          <p:cNvSpPr/>
          <p:nvPr/>
        </p:nvSpPr>
        <p:spPr>
          <a:xfrm rot="19169296">
            <a:off x="1191788" y="3148244"/>
            <a:ext cx="3422589" cy="424817"/>
          </a:xfrm>
          <a:prstGeom prst="rightArrow">
            <a:avLst/>
          </a:prstGeom>
          <a:solidFill>
            <a:srgbClr val="FF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886B953-EE4E-8510-3937-C00516852CBD}"/>
              </a:ext>
            </a:extLst>
          </p:cNvPr>
          <p:cNvSpPr txBox="1"/>
          <p:nvPr/>
        </p:nvSpPr>
        <p:spPr>
          <a:xfrm rot="19151671">
            <a:off x="1895702" y="3314553"/>
            <a:ext cx="1644562" cy="369332"/>
          </a:xfrm>
          <a:prstGeom prst="rect">
            <a:avLst/>
          </a:prstGeom>
          <a:noFill/>
        </p:spPr>
        <p:txBody>
          <a:bodyPr wrap="square" lIns="0" rIns="0" rtlCol="0">
            <a:spAutoFit/>
          </a:bodyPr>
          <a:lstStyle/>
          <a:p>
            <a:r>
              <a:rPr lang="en-US" b="1" dirty="0">
                <a:solidFill>
                  <a:schemeClr val="bg1"/>
                </a:solidFill>
              </a:rPr>
              <a:t>Parallel Access 1</a:t>
            </a:r>
          </a:p>
        </p:txBody>
      </p:sp>
      <p:sp>
        <p:nvSpPr>
          <p:cNvPr id="19" name="TextBox 18">
            <a:extLst>
              <a:ext uri="{FF2B5EF4-FFF2-40B4-BE49-F238E27FC236}">
                <a16:creationId xmlns:a16="http://schemas.microsoft.com/office/drawing/2014/main" id="{66921050-5252-C11D-5312-B3ECAD3744C1}"/>
              </a:ext>
            </a:extLst>
          </p:cNvPr>
          <p:cNvSpPr txBox="1"/>
          <p:nvPr/>
        </p:nvSpPr>
        <p:spPr>
          <a:xfrm>
            <a:off x="5414564" y="1873405"/>
            <a:ext cx="2612565" cy="477054"/>
          </a:xfrm>
          <a:prstGeom prst="rect">
            <a:avLst/>
          </a:prstGeom>
          <a:noFill/>
        </p:spPr>
        <p:txBody>
          <a:bodyPr wrap="square" rtlCol="0">
            <a:spAutoFit/>
          </a:bodyPr>
          <a:lstStyle/>
          <a:p>
            <a:r>
              <a:rPr lang="en-US" sz="2500" dirty="0"/>
              <a:t>Parallel Access 1</a:t>
            </a:r>
          </a:p>
        </p:txBody>
      </p:sp>
      <p:sp>
        <p:nvSpPr>
          <p:cNvPr id="22" name="TextBox 21">
            <a:extLst>
              <a:ext uri="{FF2B5EF4-FFF2-40B4-BE49-F238E27FC236}">
                <a16:creationId xmlns:a16="http://schemas.microsoft.com/office/drawing/2014/main" id="{39FF0E88-786D-E8AB-32D4-F9D195CE7373}"/>
              </a:ext>
            </a:extLst>
          </p:cNvPr>
          <p:cNvSpPr txBox="1"/>
          <p:nvPr/>
        </p:nvSpPr>
        <p:spPr>
          <a:xfrm>
            <a:off x="5421721" y="2277103"/>
            <a:ext cx="2612565" cy="477054"/>
          </a:xfrm>
          <a:prstGeom prst="rect">
            <a:avLst/>
          </a:prstGeom>
          <a:noFill/>
        </p:spPr>
        <p:txBody>
          <a:bodyPr wrap="square" rtlCol="0">
            <a:spAutoFit/>
          </a:bodyPr>
          <a:lstStyle/>
          <a:p>
            <a:r>
              <a:rPr lang="en-US" sz="2500" dirty="0"/>
              <a:t>Parallel Access 2</a:t>
            </a:r>
          </a:p>
        </p:txBody>
      </p:sp>
      <p:cxnSp>
        <p:nvCxnSpPr>
          <p:cNvPr id="4" name="Straight Arrow Connector 3">
            <a:extLst>
              <a:ext uri="{FF2B5EF4-FFF2-40B4-BE49-F238E27FC236}">
                <a16:creationId xmlns:a16="http://schemas.microsoft.com/office/drawing/2014/main" id="{A20BB090-5C80-2D8B-BD06-BD6894206D0C}"/>
              </a:ext>
            </a:extLst>
          </p:cNvPr>
          <p:cNvCxnSpPr>
            <a:cxnSpLocks/>
          </p:cNvCxnSpPr>
          <p:nvPr/>
        </p:nvCxnSpPr>
        <p:spPr>
          <a:xfrm flipV="1">
            <a:off x="9993473" y="3864652"/>
            <a:ext cx="839795" cy="3229"/>
          </a:xfrm>
          <a:prstGeom prst="straightConnector1">
            <a:avLst/>
          </a:prstGeom>
          <a:ln w="28575">
            <a:solidFill>
              <a:srgbClr val="548235"/>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73ED4859-42DE-D119-C7ED-BD5F33FF4A0F}"/>
              </a:ext>
            </a:extLst>
          </p:cNvPr>
          <p:cNvSpPr txBox="1"/>
          <p:nvPr/>
        </p:nvSpPr>
        <p:spPr>
          <a:xfrm>
            <a:off x="9944688" y="3257439"/>
            <a:ext cx="2185744" cy="477054"/>
          </a:xfrm>
          <a:prstGeom prst="rect">
            <a:avLst/>
          </a:prstGeom>
          <a:noFill/>
        </p:spPr>
        <p:txBody>
          <a:bodyPr wrap="square" rtlCol="0">
            <a:spAutoFit/>
          </a:bodyPr>
          <a:lstStyle/>
          <a:p>
            <a:r>
              <a:rPr lang="en-US" sz="2500" i="1" dirty="0">
                <a:solidFill>
                  <a:srgbClr val="548235"/>
                </a:solidFill>
                <a:cs typeface="Times New Roman" panose="02020603050405020304" pitchFamily="18" charset="0"/>
              </a:rPr>
              <a:t>Cycles Saved</a:t>
            </a:r>
          </a:p>
        </p:txBody>
      </p:sp>
      <p:sp>
        <p:nvSpPr>
          <p:cNvPr id="8" name="Rounded Rectangle 7">
            <a:extLst>
              <a:ext uri="{FF2B5EF4-FFF2-40B4-BE49-F238E27FC236}">
                <a16:creationId xmlns:a16="http://schemas.microsoft.com/office/drawing/2014/main" id="{9B788B27-2D48-DD02-7DDF-FD57E4E73394}"/>
              </a:ext>
            </a:extLst>
          </p:cNvPr>
          <p:cNvSpPr/>
          <p:nvPr/>
        </p:nvSpPr>
        <p:spPr>
          <a:xfrm>
            <a:off x="8647445" y="3297076"/>
            <a:ext cx="1171315" cy="346943"/>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sp>
        <p:nvSpPr>
          <p:cNvPr id="9" name="TextBox 8">
            <a:extLst>
              <a:ext uri="{FF2B5EF4-FFF2-40B4-BE49-F238E27FC236}">
                <a16:creationId xmlns:a16="http://schemas.microsoft.com/office/drawing/2014/main" id="{E70F4546-F4A9-EF9A-935D-66632D28CCD2}"/>
              </a:ext>
            </a:extLst>
          </p:cNvPr>
          <p:cNvSpPr txBox="1"/>
          <p:nvPr/>
        </p:nvSpPr>
        <p:spPr>
          <a:xfrm>
            <a:off x="10764619" y="3613115"/>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10" name="Rounded Rectangle 9">
            <a:extLst>
              <a:ext uri="{FF2B5EF4-FFF2-40B4-BE49-F238E27FC236}">
                <a16:creationId xmlns:a16="http://schemas.microsoft.com/office/drawing/2014/main" id="{CB162CDF-B8F7-7F7F-B0B7-B4DE5439BFB5}"/>
              </a:ext>
            </a:extLst>
          </p:cNvPr>
          <p:cNvSpPr/>
          <p:nvPr/>
        </p:nvSpPr>
        <p:spPr>
          <a:xfrm>
            <a:off x="8642736" y="3652137"/>
            <a:ext cx="1350737" cy="353548"/>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sp>
        <p:nvSpPr>
          <p:cNvPr id="11" name="TextBox 10">
            <a:extLst>
              <a:ext uri="{FF2B5EF4-FFF2-40B4-BE49-F238E27FC236}">
                <a16:creationId xmlns:a16="http://schemas.microsoft.com/office/drawing/2014/main" id="{E9F8AEB4-C602-426D-B2E7-7562E4ED92D7}"/>
              </a:ext>
            </a:extLst>
          </p:cNvPr>
          <p:cNvSpPr txBox="1"/>
          <p:nvPr/>
        </p:nvSpPr>
        <p:spPr>
          <a:xfrm>
            <a:off x="6975466" y="3980179"/>
            <a:ext cx="5834268" cy="477054"/>
          </a:xfrm>
          <a:prstGeom prst="rect">
            <a:avLst/>
          </a:prstGeom>
          <a:noFill/>
        </p:spPr>
        <p:txBody>
          <a:bodyPr wrap="square" rtlCol="0">
            <a:spAutoFit/>
          </a:bodyPr>
          <a:lstStyle/>
          <a:p>
            <a:pPr algn="ctr"/>
            <a:r>
              <a:rPr lang="en-US" sz="2500" b="1" dirty="0"/>
              <a:t>Network contention-aware hash </a:t>
            </a:r>
          </a:p>
        </p:txBody>
      </p:sp>
      <p:sp>
        <p:nvSpPr>
          <p:cNvPr id="12" name="Rounded Rectangle 11">
            <a:extLst>
              <a:ext uri="{FF2B5EF4-FFF2-40B4-BE49-F238E27FC236}">
                <a16:creationId xmlns:a16="http://schemas.microsoft.com/office/drawing/2014/main" id="{7FB0E296-5B20-CDA5-1BD7-436DE832C0C2}"/>
              </a:ext>
            </a:extLst>
          </p:cNvPr>
          <p:cNvSpPr/>
          <p:nvPr/>
        </p:nvSpPr>
        <p:spPr>
          <a:xfrm>
            <a:off x="7774682" y="3297339"/>
            <a:ext cx="865606" cy="34045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13" name="Rounded Rectangle 12">
            <a:extLst>
              <a:ext uri="{FF2B5EF4-FFF2-40B4-BE49-F238E27FC236}">
                <a16:creationId xmlns:a16="http://schemas.microsoft.com/office/drawing/2014/main" id="{47C31498-4D56-78B3-44C1-BBE670CAA38A}"/>
              </a:ext>
            </a:extLst>
          </p:cNvPr>
          <p:cNvSpPr/>
          <p:nvPr/>
        </p:nvSpPr>
        <p:spPr>
          <a:xfrm>
            <a:off x="7781839" y="3647901"/>
            <a:ext cx="865606" cy="357783"/>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cxnSp>
        <p:nvCxnSpPr>
          <p:cNvPr id="14" name="Straight Arrow Connector 13">
            <a:extLst>
              <a:ext uri="{FF2B5EF4-FFF2-40B4-BE49-F238E27FC236}">
                <a16:creationId xmlns:a16="http://schemas.microsoft.com/office/drawing/2014/main" id="{FAD004D5-D4CA-47EF-6B24-3E21613F3686}"/>
              </a:ext>
            </a:extLst>
          </p:cNvPr>
          <p:cNvCxnSpPr>
            <a:cxnSpLocks/>
          </p:cNvCxnSpPr>
          <p:nvPr/>
        </p:nvCxnSpPr>
        <p:spPr>
          <a:xfrm flipV="1">
            <a:off x="7766100" y="4004459"/>
            <a:ext cx="4105320" cy="22659"/>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59877FA-AA57-1A66-7CF0-0B187904B8A3}"/>
              </a:ext>
            </a:extLst>
          </p:cNvPr>
          <p:cNvSpPr txBox="1"/>
          <p:nvPr/>
        </p:nvSpPr>
        <p:spPr>
          <a:xfrm>
            <a:off x="5411012" y="3235625"/>
            <a:ext cx="2612565" cy="477054"/>
          </a:xfrm>
          <a:prstGeom prst="rect">
            <a:avLst/>
          </a:prstGeom>
          <a:noFill/>
        </p:spPr>
        <p:txBody>
          <a:bodyPr wrap="square" rtlCol="0">
            <a:spAutoFit/>
          </a:bodyPr>
          <a:lstStyle/>
          <a:p>
            <a:r>
              <a:rPr lang="en-US" sz="2500" dirty="0"/>
              <a:t>Parallel Access 1</a:t>
            </a:r>
          </a:p>
        </p:txBody>
      </p:sp>
      <p:sp>
        <p:nvSpPr>
          <p:cNvPr id="21" name="TextBox 20">
            <a:extLst>
              <a:ext uri="{FF2B5EF4-FFF2-40B4-BE49-F238E27FC236}">
                <a16:creationId xmlns:a16="http://schemas.microsoft.com/office/drawing/2014/main" id="{21CD4205-DF7D-632D-76E6-FDFA0FB3F03B}"/>
              </a:ext>
            </a:extLst>
          </p:cNvPr>
          <p:cNvSpPr txBox="1"/>
          <p:nvPr/>
        </p:nvSpPr>
        <p:spPr>
          <a:xfrm>
            <a:off x="5418169" y="3639323"/>
            <a:ext cx="2612565" cy="477054"/>
          </a:xfrm>
          <a:prstGeom prst="rect">
            <a:avLst/>
          </a:prstGeom>
          <a:noFill/>
        </p:spPr>
        <p:txBody>
          <a:bodyPr wrap="square" rtlCol="0">
            <a:spAutoFit/>
          </a:bodyPr>
          <a:lstStyle/>
          <a:p>
            <a:r>
              <a:rPr lang="en-US" sz="2500" dirty="0"/>
              <a:t>Parallel Access 2</a:t>
            </a:r>
          </a:p>
        </p:txBody>
      </p:sp>
      <p:sp>
        <p:nvSpPr>
          <p:cNvPr id="7" name="TextBox 6">
            <a:extLst>
              <a:ext uri="{FF2B5EF4-FFF2-40B4-BE49-F238E27FC236}">
                <a16:creationId xmlns:a16="http://schemas.microsoft.com/office/drawing/2014/main" id="{F40DA1A3-15EC-A876-7C86-1946FEF95A63}"/>
              </a:ext>
            </a:extLst>
          </p:cNvPr>
          <p:cNvSpPr txBox="1"/>
          <p:nvPr/>
        </p:nvSpPr>
        <p:spPr>
          <a:xfrm>
            <a:off x="7658753" y="2619925"/>
            <a:ext cx="2073520" cy="477054"/>
          </a:xfrm>
          <a:prstGeom prst="rect">
            <a:avLst/>
          </a:prstGeom>
          <a:noFill/>
        </p:spPr>
        <p:txBody>
          <a:bodyPr wrap="square" rtlCol="0">
            <a:spAutoFit/>
          </a:bodyPr>
          <a:lstStyle/>
          <a:p>
            <a:r>
              <a:rPr lang="en-US" sz="2500" b="1" dirty="0"/>
              <a:t>Cuckoo hash</a:t>
            </a:r>
          </a:p>
        </p:txBody>
      </p:sp>
    </p:spTree>
    <p:extLst>
      <p:ext uri="{BB962C8B-B14F-4D97-AF65-F5344CB8AC3E}">
        <p14:creationId xmlns:p14="http://schemas.microsoft.com/office/powerpoint/2010/main" val="16489463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Summary of our approaches</a:t>
            </a:r>
          </a:p>
        </p:txBody>
      </p:sp>
      <p:sp>
        <p:nvSpPr>
          <p:cNvPr id="133" name="Rounded Rectangle 132">
            <a:extLst>
              <a:ext uri="{FF2B5EF4-FFF2-40B4-BE49-F238E27FC236}">
                <a16:creationId xmlns:a16="http://schemas.microsoft.com/office/drawing/2014/main" id="{D1741F48-E8CF-7A54-72D9-6FD0DB21AC35}"/>
              </a:ext>
            </a:extLst>
          </p:cNvPr>
          <p:cNvSpPr/>
          <p:nvPr/>
        </p:nvSpPr>
        <p:spPr>
          <a:xfrm>
            <a:off x="7769168" y="1945336"/>
            <a:ext cx="865606" cy="34045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134" name="Rounded Rectangle 133">
            <a:extLst>
              <a:ext uri="{FF2B5EF4-FFF2-40B4-BE49-F238E27FC236}">
                <a16:creationId xmlns:a16="http://schemas.microsoft.com/office/drawing/2014/main" id="{52E08A53-AE27-EA6A-866E-F5DEF6ABD069}"/>
              </a:ext>
            </a:extLst>
          </p:cNvPr>
          <p:cNvSpPr/>
          <p:nvPr/>
        </p:nvSpPr>
        <p:spPr>
          <a:xfrm>
            <a:off x="8641931" y="1943750"/>
            <a:ext cx="1583360" cy="344408"/>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sp>
        <p:nvSpPr>
          <p:cNvPr id="138" name="TextBox 137">
            <a:extLst>
              <a:ext uri="{FF2B5EF4-FFF2-40B4-BE49-F238E27FC236}">
                <a16:creationId xmlns:a16="http://schemas.microsoft.com/office/drawing/2014/main" id="{2E7E2B1F-6BD8-8E91-F6F2-858C4BECB2D3}"/>
              </a:ext>
            </a:extLst>
          </p:cNvPr>
          <p:cNvSpPr txBox="1"/>
          <p:nvPr/>
        </p:nvSpPr>
        <p:spPr>
          <a:xfrm>
            <a:off x="10764619" y="2245443"/>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155" name="TextBox 154">
            <a:extLst>
              <a:ext uri="{FF2B5EF4-FFF2-40B4-BE49-F238E27FC236}">
                <a16:creationId xmlns:a16="http://schemas.microsoft.com/office/drawing/2014/main" id="{C1ACCAEB-FA21-6746-5B1E-F2FC18678C48}"/>
              </a:ext>
            </a:extLst>
          </p:cNvPr>
          <p:cNvSpPr txBox="1"/>
          <p:nvPr/>
        </p:nvSpPr>
        <p:spPr>
          <a:xfrm>
            <a:off x="7207263" y="1268357"/>
            <a:ext cx="1851138" cy="477054"/>
          </a:xfrm>
          <a:prstGeom prst="rect">
            <a:avLst/>
          </a:prstGeom>
          <a:noFill/>
        </p:spPr>
        <p:txBody>
          <a:bodyPr wrap="square" lIns="0" rIns="0" rtlCol="0">
            <a:spAutoFit/>
          </a:bodyPr>
          <a:lstStyle/>
          <a:p>
            <a:pPr algn="ctr"/>
            <a:r>
              <a:rPr lang="en-US" sz="2500" dirty="0">
                <a:cs typeface="Times New Roman" panose="02020603050405020304" pitchFamily="18" charset="0"/>
              </a:rPr>
              <a:t>Vault Time</a:t>
            </a:r>
          </a:p>
        </p:txBody>
      </p:sp>
      <p:sp>
        <p:nvSpPr>
          <p:cNvPr id="173" name="TextBox 172">
            <a:extLst>
              <a:ext uri="{FF2B5EF4-FFF2-40B4-BE49-F238E27FC236}">
                <a16:creationId xmlns:a16="http://schemas.microsoft.com/office/drawing/2014/main" id="{BE257AB9-59DE-7A2C-D9F1-24AD5ED8D95B}"/>
              </a:ext>
            </a:extLst>
          </p:cNvPr>
          <p:cNvSpPr txBox="1"/>
          <p:nvPr/>
        </p:nvSpPr>
        <p:spPr>
          <a:xfrm>
            <a:off x="8956004" y="1247975"/>
            <a:ext cx="2715380" cy="477054"/>
          </a:xfrm>
          <a:prstGeom prst="rect">
            <a:avLst/>
          </a:prstGeom>
          <a:noFill/>
        </p:spPr>
        <p:txBody>
          <a:bodyPr wrap="square" lIns="0" rIns="0" rtlCol="0">
            <a:spAutoFit/>
          </a:bodyPr>
          <a:lstStyle/>
          <a:p>
            <a:r>
              <a:rPr lang="en-US" sz="2500" dirty="0">
                <a:cs typeface="Times New Roman" panose="02020603050405020304" pitchFamily="18" charset="0"/>
              </a:rPr>
              <a:t>Network Time</a:t>
            </a:r>
          </a:p>
        </p:txBody>
      </p:sp>
      <p:sp>
        <p:nvSpPr>
          <p:cNvPr id="174" name="Left Brace 173">
            <a:extLst>
              <a:ext uri="{FF2B5EF4-FFF2-40B4-BE49-F238E27FC236}">
                <a16:creationId xmlns:a16="http://schemas.microsoft.com/office/drawing/2014/main" id="{E7D3A2CA-340A-45CD-2C9F-E15B3C9E3DAE}"/>
              </a:ext>
            </a:extLst>
          </p:cNvPr>
          <p:cNvSpPr/>
          <p:nvPr/>
        </p:nvSpPr>
        <p:spPr>
          <a:xfrm rot="5400000">
            <a:off x="8057237" y="1352935"/>
            <a:ext cx="269235" cy="865605"/>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5" name="Left Brace 174">
            <a:extLst>
              <a:ext uri="{FF2B5EF4-FFF2-40B4-BE49-F238E27FC236}">
                <a16:creationId xmlns:a16="http://schemas.microsoft.com/office/drawing/2014/main" id="{E9F52C3E-CF35-F329-7F92-F724808346F9}"/>
              </a:ext>
            </a:extLst>
          </p:cNvPr>
          <p:cNvSpPr/>
          <p:nvPr/>
        </p:nvSpPr>
        <p:spPr>
          <a:xfrm rot="5400000">
            <a:off x="9311727" y="1022385"/>
            <a:ext cx="293663" cy="1559631"/>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6" name="直线">
            <a:extLst>
              <a:ext uri="{FF2B5EF4-FFF2-40B4-BE49-F238E27FC236}">
                <a16:creationId xmlns:a16="http://schemas.microsoft.com/office/drawing/2014/main" id="{C7A78CEF-7FFA-8D66-F870-C7558A964F0E}"/>
              </a:ext>
            </a:extLst>
          </p:cNvPr>
          <p:cNvSpPr/>
          <p:nvPr/>
        </p:nvSpPr>
        <p:spPr>
          <a:xfrm rot="21600000" flipH="1">
            <a:off x="3727998" y="2253242"/>
            <a:ext cx="482591"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7" name="直线">
            <a:extLst>
              <a:ext uri="{FF2B5EF4-FFF2-40B4-BE49-F238E27FC236}">
                <a16:creationId xmlns:a16="http://schemas.microsoft.com/office/drawing/2014/main" id="{8F332413-3614-DA0E-1385-25914EFB29B6}"/>
              </a:ext>
            </a:extLst>
          </p:cNvPr>
          <p:cNvSpPr/>
          <p:nvPr/>
        </p:nvSpPr>
        <p:spPr>
          <a:xfrm rot="21600000" flipH="1">
            <a:off x="1613512" y="4077497"/>
            <a:ext cx="482589" cy="34924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8" name="直线">
            <a:extLst>
              <a:ext uri="{FF2B5EF4-FFF2-40B4-BE49-F238E27FC236}">
                <a16:creationId xmlns:a16="http://schemas.microsoft.com/office/drawing/2014/main" id="{10535349-512C-E39F-7A3A-781869C8AEF1}"/>
              </a:ext>
            </a:extLst>
          </p:cNvPr>
          <p:cNvSpPr/>
          <p:nvPr/>
        </p:nvSpPr>
        <p:spPr>
          <a:xfrm rot="21600000" flipH="1">
            <a:off x="2459725" y="2986733"/>
            <a:ext cx="876286" cy="7111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79" name="矩形">
            <a:extLst>
              <a:ext uri="{FF2B5EF4-FFF2-40B4-BE49-F238E27FC236}">
                <a16:creationId xmlns:a16="http://schemas.microsoft.com/office/drawing/2014/main" id="{AF689E64-B53B-254E-334C-B4B02492351F}"/>
              </a:ext>
            </a:extLst>
          </p:cNvPr>
          <p:cNvSpPr/>
          <p:nvPr/>
        </p:nvSpPr>
        <p:spPr>
          <a:xfrm>
            <a:off x="1244146" y="184989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S0</a:t>
            </a:r>
          </a:p>
        </p:txBody>
      </p:sp>
      <p:sp>
        <p:nvSpPr>
          <p:cNvPr id="180" name="矩形">
            <a:extLst>
              <a:ext uri="{FF2B5EF4-FFF2-40B4-BE49-F238E27FC236}">
                <a16:creationId xmlns:a16="http://schemas.microsoft.com/office/drawing/2014/main" id="{7B4C6853-BAD8-8A8E-E4C2-B8B7430883DB}"/>
              </a:ext>
            </a:extLst>
          </p:cNvPr>
          <p:cNvSpPr/>
          <p:nvPr/>
        </p:nvSpPr>
        <p:spPr>
          <a:xfrm>
            <a:off x="2120432" y="184989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a:t>
            </a: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3</a:t>
            </a:r>
          </a:p>
        </p:txBody>
      </p:sp>
      <p:sp>
        <p:nvSpPr>
          <p:cNvPr id="181" name="矩形">
            <a:extLst>
              <a:ext uri="{FF2B5EF4-FFF2-40B4-BE49-F238E27FC236}">
                <a16:creationId xmlns:a16="http://schemas.microsoft.com/office/drawing/2014/main" id="{F4A3BF7B-9589-0C31-84D6-9A923566FEFA}"/>
              </a:ext>
            </a:extLst>
          </p:cNvPr>
          <p:cNvSpPr/>
          <p:nvPr/>
        </p:nvSpPr>
        <p:spPr>
          <a:xfrm>
            <a:off x="1244146" y="25833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rPr>
              <a:t>S1</a:t>
            </a:r>
          </a:p>
        </p:txBody>
      </p:sp>
      <p:sp>
        <p:nvSpPr>
          <p:cNvPr id="182" name="矩形">
            <a:extLst>
              <a:ext uri="{FF2B5EF4-FFF2-40B4-BE49-F238E27FC236}">
                <a16:creationId xmlns:a16="http://schemas.microsoft.com/office/drawing/2014/main" id="{DBD32432-DF33-F7EE-B29C-B5826C96E3F0}"/>
              </a:ext>
            </a:extLst>
          </p:cNvPr>
          <p:cNvSpPr/>
          <p:nvPr/>
        </p:nvSpPr>
        <p:spPr>
          <a:xfrm>
            <a:off x="2120432" y="258330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b="1" dirty="0">
                <a:solidFill>
                  <a:schemeClr val="bg1"/>
                </a:solidFill>
                <a:ea typeface="Droid Sans Fallback" panose="020B0502000000000001" charset="-122"/>
                <a:cs typeface="Antykwa Poltawskiego Light" panose="00000400000000000000" charset="0"/>
              </a:rPr>
              <a:t>S</a:t>
            </a:r>
            <a:r>
              <a:rPr lang="en-US" altLang="zh-CN" sz="1800" b="1" i="0" u="none" strike="noStrike" kern="1200" cap="none" spc="0" baseline="0" dirty="0">
                <a:solidFill>
                  <a:schemeClr val="bg1"/>
                </a:solidFill>
                <a:ea typeface="Droid Sans Fallback" panose="020B0502000000000001" charset="-122"/>
                <a:cs typeface="Antykwa Poltawskiego Light" panose="00000400000000000000" charset="0"/>
              </a:rPr>
              <a:t>2</a:t>
            </a:r>
          </a:p>
        </p:txBody>
      </p:sp>
      <p:sp>
        <p:nvSpPr>
          <p:cNvPr id="183" name="直线">
            <a:extLst>
              <a:ext uri="{FF2B5EF4-FFF2-40B4-BE49-F238E27FC236}">
                <a16:creationId xmlns:a16="http://schemas.microsoft.com/office/drawing/2014/main" id="{74ADD812-9C98-528E-46E3-FFF9DEFFC0E5}"/>
              </a:ext>
            </a:extLst>
          </p:cNvPr>
          <p:cNvSpPr/>
          <p:nvPr/>
        </p:nvSpPr>
        <p:spPr>
          <a:xfrm>
            <a:off x="1607161" y="2034105"/>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4" name="直线">
            <a:extLst>
              <a:ext uri="{FF2B5EF4-FFF2-40B4-BE49-F238E27FC236}">
                <a16:creationId xmlns:a16="http://schemas.microsoft.com/office/drawing/2014/main" id="{E40646BD-99FC-E6ED-4BA3-2D1BD7E1DB92}"/>
              </a:ext>
            </a:extLst>
          </p:cNvPr>
          <p:cNvSpPr/>
          <p:nvPr/>
        </p:nvSpPr>
        <p:spPr>
          <a:xfrm>
            <a:off x="1626210" y="2768690"/>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5" name="直线">
            <a:extLst>
              <a:ext uri="{FF2B5EF4-FFF2-40B4-BE49-F238E27FC236}">
                <a16:creationId xmlns:a16="http://schemas.microsoft.com/office/drawing/2014/main" id="{2E179AC9-8CBB-E863-5F78-3A24CD10C0BD}"/>
              </a:ext>
            </a:extLst>
          </p:cNvPr>
          <p:cNvSpPr/>
          <p:nvPr/>
        </p:nvSpPr>
        <p:spPr>
          <a:xfrm>
            <a:off x="1423013" y="2228947"/>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6" name="直线">
            <a:extLst>
              <a:ext uri="{FF2B5EF4-FFF2-40B4-BE49-F238E27FC236}">
                <a16:creationId xmlns:a16="http://schemas.microsoft.com/office/drawing/2014/main" id="{C0F1D657-E11B-67C4-30EE-3D2E3E35208A}"/>
              </a:ext>
            </a:extLst>
          </p:cNvPr>
          <p:cNvSpPr/>
          <p:nvPr/>
        </p:nvSpPr>
        <p:spPr>
          <a:xfrm>
            <a:off x="2305650" y="2222597"/>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7" name="直线">
            <a:extLst>
              <a:ext uri="{FF2B5EF4-FFF2-40B4-BE49-F238E27FC236}">
                <a16:creationId xmlns:a16="http://schemas.microsoft.com/office/drawing/2014/main" id="{1CD3E495-B4EA-9AD6-0C35-248E7FA34557}"/>
              </a:ext>
            </a:extLst>
          </p:cNvPr>
          <p:cNvSpPr/>
          <p:nvPr/>
        </p:nvSpPr>
        <p:spPr>
          <a:xfrm>
            <a:off x="1607161" y="2216248"/>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8" name="直线">
            <a:extLst>
              <a:ext uri="{FF2B5EF4-FFF2-40B4-BE49-F238E27FC236}">
                <a16:creationId xmlns:a16="http://schemas.microsoft.com/office/drawing/2014/main" id="{595DC01E-F0DC-FA94-9C5E-5FA33FD7ABF6}"/>
              </a:ext>
            </a:extLst>
          </p:cNvPr>
          <p:cNvSpPr/>
          <p:nvPr/>
        </p:nvSpPr>
        <p:spPr>
          <a:xfrm rot="21600000" flipH="1">
            <a:off x="1613511" y="2228947"/>
            <a:ext cx="482590" cy="34924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89" name="矩形">
            <a:extLst>
              <a:ext uri="{FF2B5EF4-FFF2-40B4-BE49-F238E27FC236}">
                <a16:creationId xmlns:a16="http://schemas.microsoft.com/office/drawing/2014/main" id="{5720EE8D-C52F-1CCE-8C4F-F65F39DD5A02}"/>
              </a:ext>
            </a:extLst>
          </p:cNvPr>
          <p:cNvSpPr/>
          <p:nvPr/>
        </p:nvSpPr>
        <p:spPr>
          <a:xfrm>
            <a:off x="3346064" y="1865866"/>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S8</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0" name="矩形">
            <a:extLst>
              <a:ext uri="{FF2B5EF4-FFF2-40B4-BE49-F238E27FC236}">
                <a16:creationId xmlns:a16="http://schemas.microsoft.com/office/drawing/2014/main" id="{1BFB3D86-F146-9D2A-10CA-2F2FC487FB30}"/>
              </a:ext>
            </a:extLst>
          </p:cNvPr>
          <p:cNvSpPr/>
          <p:nvPr/>
        </p:nvSpPr>
        <p:spPr>
          <a:xfrm>
            <a:off x="3346064" y="259292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S9</a:t>
            </a:r>
          </a:p>
        </p:txBody>
      </p:sp>
      <p:sp>
        <p:nvSpPr>
          <p:cNvPr id="191" name="直线">
            <a:extLst>
              <a:ext uri="{FF2B5EF4-FFF2-40B4-BE49-F238E27FC236}">
                <a16:creationId xmlns:a16="http://schemas.microsoft.com/office/drawing/2014/main" id="{8AE20164-D6C3-6A32-34AD-942ADC0ADB82}"/>
              </a:ext>
            </a:extLst>
          </p:cNvPr>
          <p:cNvSpPr/>
          <p:nvPr/>
        </p:nvSpPr>
        <p:spPr>
          <a:xfrm>
            <a:off x="3709079" y="2050080"/>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2" name="直线">
            <a:extLst>
              <a:ext uri="{FF2B5EF4-FFF2-40B4-BE49-F238E27FC236}">
                <a16:creationId xmlns:a16="http://schemas.microsoft.com/office/drawing/2014/main" id="{807B3E4C-E39C-7E9A-37C3-FC6ECD31BF78}"/>
              </a:ext>
            </a:extLst>
          </p:cNvPr>
          <p:cNvSpPr/>
          <p:nvPr/>
        </p:nvSpPr>
        <p:spPr>
          <a:xfrm>
            <a:off x="3728128" y="2784664"/>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3" name="直线">
            <a:extLst>
              <a:ext uri="{FF2B5EF4-FFF2-40B4-BE49-F238E27FC236}">
                <a16:creationId xmlns:a16="http://schemas.microsoft.com/office/drawing/2014/main" id="{7D9D774E-A7A4-55E3-3637-0098AA755289}"/>
              </a:ext>
            </a:extLst>
          </p:cNvPr>
          <p:cNvSpPr/>
          <p:nvPr/>
        </p:nvSpPr>
        <p:spPr>
          <a:xfrm>
            <a:off x="3524931" y="2244921"/>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4" name="直线">
            <a:extLst>
              <a:ext uri="{FF2B5EF4-FFF2-40B4-BE49-F238E27FC236}">
                <a16:creationId xmlns:a16="http://schemas.microsoft.com/office/drawing/2014/main" id="{0ABCCCBA-FA7C-EAB3-C3A8-B058307831B7}"/>
              </a:ext>
            </a:extLst>
          </p:cNvPr>
          <p:cNvSpPr/>
          <p:nvPr/>
        </p:nvSpPr>
        <p:spPr>
          <a:xfrm>
            <a:off x="3709077" y="2221712"/>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5" name="直线">
            <a:extLst>
              <a:ext uri="{FF2B5EF4-FFF2-40B4-BE49-F238E27FC236}">
                <a16:creationId xmlns:a16="http://schemas.microsoft.com/office/drawing/2014/main" id="{9FA916C6-4C2E-5F67-5161-89D2C7CDE20E}"/>
              </a:ext>
            </a:extLst>
          </p:cNvPr>
          <p:cNvSpPr/>
          <p:nvPr/>
        </p:nvSpPr>
        <p:spPr>
          <a:xfrm>
            <a:off x="2502497" y="2044801"/>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196" name="矩形">
            <a:extLst>
              <a:ext uri="{FF2B5EF4-FFF2-40B4-BE49-F238E27FC236}">
                <a16:creationId xmlns:a16="http://schemas.microsoft.com/office/drawing/2014/main" id="{A37A2CB9-11AC-40DD-888D-79767F5D185E}"/>
              </a:ext>
            </a:extLst>
          </p:cNvPr>
          <p:cNvSpPr/>
          <p:nvPr/>
        </p:nvSpPr>
        <p:spPr>
          <a:xfrm>
            <a:off x="1237897" y="368511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S4</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7" name="矩形">
            <a:extLst>
              <a:ext uri="{FF2B5EF4-FFF2-40B4-BE49-F238E27FC236}">
                <a16:creationId xmlns:a16="http://schemas.microsoft.com/office/drawing/2014/main" id="{2C35C020-F87A-59E6-2DE5-767934F7A172}"/>
              </a:ext>
            </a:extLst>
          </p:cNvPr>
          <p:cNvSpPr/>
          <p:nvPr/>
        </p:nvSpPr>
        <p:spPr>
          <a:xfrm>
            <a:off x="2114183" y="3685118"/>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i="0" u="none" strike="noStrike" kern="1200" cap="none" spc="0" baseline="0" dirty="0">
                <a:solidFill>
                  <a:schemeClr val="bg1"/>
                </a:solidFill>
                <a:ea typeface="Droid Sans Fallback" panose="020B0502000000000001" charset="-122"/>
                <a:cs typeface="Antykwa Poltawskiego Light" panose="00000400000000000000" charset="0"/>
              </a:rPr>
              <a:t>S</a:t>
            </a:r>
            <a:r>
              <a:rPr lang="en-US" altLang="en-US" b="1" dirty="0">
                <a:solidFill>
                  <a:schemeClr val="bg1"/>
                </a:solidFill>
                <a:ea typeface="Droid Sans Fallback" panose="020B0502000000000001" charset="-122"/>
                <a:cs typeface="Antykwa Poltawskiego Light" panose="00000400000000000000" charset="0"/>
              </a:rPr>
              <a:t>7</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8" name="矩形">
            <a:extLst>
              <a:ext uri="{FF2B5EF4-FFF2-40B4-BE49-F238E27FC236}">
                <a16:creationId xmlns:a16="http://schemas.microsoft.com/office/drawing/2014/main" id="{836A043F-933D-A38D-7C3E-B0FB2E38E5A9}"/>
              </a:ext>
            </a:extLst>
          </p:cNvPr>
          <p:cNvSpPr/>
          <p:nvPr/>
        </p:nvSpPr>
        <p:spPr>
          <a:xfrm>
            <a:off x="1237897" y="44185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S5</a:t>
            </a:r>
            <a:endParaRPr lang="en-US" altLang="en-US" sz="18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199" name="矩形">
            <a:extLst>
              <a:ext uri="{FF2B5EF4-FFF2-40B4-BE49-F238E27FC236}">
                <a16:creationId xmlns:a16="http://schemas.microsoft.com/office/drawing/2014/main" id="{02A5A176-B545-3740-2AB1-E808D65A4C28}"/>
              </a:ext>
            </a:extLst>
          </p:cNvPr>
          <p:cNvSpPr/>
          <p:nvPr/>
        </p:nvSpPr>
        <p:spPr>
          <a:xfrm>
            <a:off x="2114183" y="4418531"/>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b="1" dirty="0">
                <a:solidFill>
                  <a:schemeClr val="bg1"/>
                </a:solidFill>
                <a:ea typeface="Droid Sans Fallback" panose="020B0502000000000001" charset="-122"/>
                <a:cs typeface="Antykwa Poltawskiego Light" panose="00000400000000000000" charset="0"/>
              </a:rPr>
              <a:t>S6</a:t>
            </a:r>
            <a:endParaRPr lang="en-US" altLang="en-US"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00" name="直线">
            <a:extLst>
              <a:ext uri="{FF2B5EF4-FFF2-40B4-BE49-F238E27FC236}">
                <a16:creationId xmlns:a16="http://schemas.microsoft.com/office/drawing/2014/main" id="{E280AB94-18E5-1895-6557-504980438A62}"/>
              </a:ext>
            </a:extLst>
          </p:cNvPr>
          <p:cNvSpPr/>
          <p:nvPr/>
        </p:nvSpPr>
        <p:spPr>
          <a:xfrm>
            <a:off x="1600911" y="3869333"/>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1" name="直线">
            <a:extLst>
              <a:ext uri="{FF2B5EF4-FFF2-40B4-BE49-F238E27FC236}">
                <a16:creationId xmlns:a16="http://schemas.microsoft.com/office/drawing/2014/main" id="{A8DA52C3-7DFA-DA53-5190-46B052DD9E23}"/>
              </a:ext>
            </a:extLst>
          </p:cNvPr>
          <p:cNvSpPr/>
          <p:nvPr/>
        </p:nvSpPr>
        <p:spPr>
          <a:xfrm>
            <a:off x="1619961" y="4603915"/>
            <a:ext cx="501681"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2" name="直线">
            <a:extLst>
              <a:ext uri="{FF2B5EF4-FFF2-40B4-BE49-F238E27FC236}">
                <a16:creationId xmlns:a16="http://schemas.microsoft.com/office/drawing/2014/main" id="{34B6BB4F-51F5-8A2A-85E6-410730B7A8B9}"/>
              </a:ext>
            </a:extLst>
          </p:cNvPr>
          <p:cNvSpPr/>
          <p:nvPr/>
        </p:nvSpPr>
        <p:spPr>
          <a:xfrm>
            <a:off x="1416764" y="4064176"/>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3" name="直线">
            <a:extLst>
              <a:ext uri="{FF2B5EF4-FFF2-40B4-BE49-F238E27FC236}">
                <a16:creationId xmlns:a16="http://schemas.microsoft.com/office/drawing/2014/main" id="{E4338DB1-E6C5-7500-F26C-316D4EF8ECD2}"/>
              </a:ext>
            </a:extLst>
          </p:cNvPr>
          <p:cNvSpPr/>
          <p:nvPr/>
        </p:nvSpPr>
        <p:spPr>
          <a:xfrm>
            <a:off x="2299400" y="4057826"/>
            <a:ext cx="0" cy="35558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4" name="直线">
            <a:extLst>
              <a:ext uri="{FF2B5EF4-FFF2-40B4-BE49-F238E27FC236}">
                <a16:creationId xmlns:a16="http://schemas.microsoft.com/office/drawing/2014/main" id="{A4F27175-BAF4-25C9-A239-3B88ACEB23E8}"/>
              </a:ext>
            </a:extLst>
          </p:cNvPr>
          <p:cNvSpPr/>
          <p:nvPr/>
        </p:nvSpPr>
        <p:spPr>
          <a:xfrm>
            <a:off x="1600911" y="4051476"/>
            <a:ext cx="514342"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05" name="矩形">
            <a:extLst>
              <a:ext uri="{FF2B5EF4-FFF2-40B4-BE49-F238E27FC236}">
                <a16:creationId xmlns:a16="http://schemas.microsoft.com/office/drawing/2014/main" id="{9E45F4AF-4F82-E9BD-15F4-89F3AD1F3807}"/>
              </a:ext>
            </a:extLst>
          </p:cNvPr>
          <p:cNvSpPr/>
          <p:nvPr/>
        </p:nvSpPr>
        <p:spPr>
          <a:xfrm>
            <a:off x="3339813" y="37010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S12</a:t>
            </a:r>
          </a:p>
        </p:txBody>
      </p:sp>
      <p:sp>
        <p:nvSpPr>
          <p:cNvPr id="206" name="矩形">
            <a:extLst>
              <a:ext uri="{FF2B5EF4-FFF2-40B4-BE49-F238E27FC236}">
                <a16:creationId xmlns:a16="http://schemas.microsoft.com/office/drawing/2014/main" id="{554965FE-5002-B8B0-E6BB-FECF99D99157}"/>
              </a:ext>
            </a:extLst>
          </p:cNvPr>
          <p:cNvSpPr/>
          <p:nvPr/>
        </p:nvSpPr>
        <p:spPr>
          <a:xfrm>
            <a:off x="4224538" y="370186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rPr>
              <a:t>S1</a:t>
            </a: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5</a:t>
            </a:r>
          </a:p>
        </p:txBody>
      </p:sp>
      <p:sp>
        <p:nvSpPr>
          <p:cNvPr id="207" name="矩形">
            <a:extLst>
              <a:ext uri="{FF2B5EF4-FFF2-40B4-BE49-F238E27FC236}">
                <a16:creationId xmlns:a16="http://schemas.microsoft.com/office/drawing/2014/main" id="{D3D26F96-1957-D052-5102-ECD751277C26}"/>
              </a:ext>
            </a:extLst>
          </p:cNvPr>
          <p:cNvSpPr/>
          <p:nvPr/>
        </p:nvSpPr>
        <p:spPr>
          <a:xfrm>
            <a:off x="3339813" y="4434509"/>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S13</a:t>
            </a:r>
          </a:p>
        </p:txBody>
      </p:sp>
      <p:sp>
        <p:nvSpPr>
          <p:cNvPr id="208" name="矩形">
            <a:extLst>
              <a:ext uri="{FF2B5EF4-FFF2-40B4-BE49-F238E27FC236}">
                <a16:creationId xmlns:a16="http://schemas.microsoft.com/office/drawing/2014/main" id="{61C64C3B-B22A-9F35-C5C8-67657DCB8189}"/>
              </a:ext>
            </a:extLst>
          </p:cNvPr>
          <p:cNvSpPr/>
          <p:nvPr/>
        </p:nvSpPr>
        <p:spPr>
          <a:xfrm>
            <a:off x="4224538" y="4447263"/>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zh-CN" sz="1600" b="1" dirty="0">
                <a:solidFill>
                  <a:schemeClr val="bg1"/>
                </a:solidFill>
                <a:ea typeface="Droid Sans Fallback" panose="020B0502000000000001" charset="-122"/>
                <a:cs typeface="Antykwa Poltawskiego Light" panose="00000400000000000000" charset="0"/>
              </a:rPr>
              <a:t>S14</a:t>
            </a:r>
            <a:endParaRPr lang="en-US" altLang="zh-CN" sz="1600" b="1" i="0" u="none" strike="noStrike" kern="1200" cap="none" spc="0" baseline="0" dirty="0">
              <a:solidFill>
                <a:schemeClr val="bg1"/>
              </a:solidFill>
              <a:ea typeface="Droid Sans Fallback" panose="020B0502000000000001" charset="-122"/>
              <a:cs typeface="Antykwa Poltawskiego Light" panose="00000400000000000000" charset="0"/>
            </a:endParaRPr>
          </a:p>
        </p:txBody>
      </p:sp>
      <p:sp>
        <p:nvSpPr>
          <p:cNvPr id="209" name="直线">
            <a:extLst>
              <a:ext uri="{FF2B5EF4-FFF2-40B4-BE49-F238E27FC236}">
                <a16:creationId xmlns:a16="http://schemas.microsoft.com/office/drawing/2014/main" id="{0405D817-A8B9-8131-FF48-3E0C81D4986A}"/>
              </a:ext>
            </a:extLst>
          </p:cNvPr>
          <p:cNvSpPr/>
          <p:nvPr/>
        </p:nvSpPr>
        <p:spPr>
          <a:xfrm>
            <a:off x="3702827" y="3885308"/>
            <a:ext cx="520430"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0" name="直线">
            <a:extLst>
              <a:ext uri="{FF2B5EF4-FFF2-40B4-BE49-F238E27FC236}">
                <a16:creationId xmlns:a16="http://schemas.microsoft.com/office/drawing/2014/main" id="{5467CD60-2878-9A36-F9C1-007E349118A5}"/>
              </a:ext>
            </a:extLst>
          </p:cNvPr>
          <p:cNvSpPr/>
          <p:nvPr/>
        </p:nvSpPr>
        <p:spPr>
          <a:xfrm>
            <a:off x="3721878" y="4589411"/>
            <a:ext cx="501682"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1" name="直线">
            <a:extLst>
              <a:ext uri="{FF2B5EF4-FFF2-40B4-BE49-F238E27FC236}">
                <a16:creationId xmlns:a16="http://schemas.microsoft.com/office/drawing/2014/main" id="{4E2060C6-A437-ECE5-70D5-56A53DF1E805}"/>
              </a:ext>
            </a:extLst>
          </p:cNvPr>
          <p:cNvSpPr/>
          <p:nvPr/>
        </p:nvSpPr>
        <p:spPr>
          <a:xfrm>
            <a:off x="3518681" y="4080151"/>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2" name="直线">
            <a:extLst>
              <a:ext uri="{FF2B5EF4-FFF2-40B4-BE49-F238E27FC236}">
                <a16:creationId xmlns:a16="http://schemas.microsoft.com/office/drawing/2014/main" id="{8FB04AF3-BC5E-60E4-A158-47DBB848F414}"/>
              </a:ext>
            </a:extLst>
          </p:cNvPr>
          <p:cNvSpPr/>
          <p:nvPr/>
        </p:nvSpPr>
        <p:spPr>
          <a:xfrm>
            <a:off x="4401317" y="4073800"/>
            <a:ext cx="0" cy="35559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3" name="直线">
            <a:extLst>
              <a:ext uri="{FF2B5EF4-FFF2-40B4-BE49-F238E27FC236}">
                <a16:creationId xmlns:a16="http://schemas.microsoft.com/office/drawing/2014/main" id="{11A3AF30-18CA-C816-1965-C7B62429398B}"/>
              </a:ext>
            </a:extLst>
          </p:cNvPr>
          <p:cNvSpPr/>
          <p:nvPr/>
        </p:nvSpPr>
        <p:spPr>
          <a:xfrm>
            <a:off x="3702827" y="4067451"/>
            <a:ext cx="514341" cy="3682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4" name="直线">
            <a:extLst>
              <a:ext uri="{FF2B5EF4-FFF2-40B4-BE49-F238E27FC236}">
                <a16:creationId xmlns:a16="http://schemas.microsoft.com/office/drawing/2014/main" id="{02DE80BB-B03B-7567-079C-3350480E40BB}"/>
              </a:ext>
            </a:extLst>
          </p:cNvPr>
          <p:cNvSpPr/>
          <p:nvPr/>
        </p:nvSpPr>
        <p:spPr>
          <a:xfrm rot="21600000" flipH="1">
            <a:off x="3709178" y="4080151"/>
            <a:ext cx="482591" cy="349243"/>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5" name="直线">
            <a:extLst>
              <a:ext uri="{FF2B5EF4-FFF2-40B4-BE49-F238E27FC236}">
                <a16:creationId xmlns:a16="http://schemas.microsoft.com/office/drawing/2014/main" id="{807D329F-5048-E2F8-F833-5A668B8D235A}"/>
              </a:ext>
            </a:extLst>
          </p:cNvPr>
          <p:cNvSpPr/>
          <p:nvPr/>
        </p:nvSpPr>
        <p:spPr>
          <a:xfrm>
            <a:off x="2496246" y="4610267"/>
            <a:ext cx="844537" cy="0"/>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6" name="直线">
            <a:extLst>
              <a:ext uri="{FF2B5EF4-FFF2-40B4-BE49-F238E27FC236}">
                <a16:creationId xmlns:a16="http://schemas.microsoft.com/office/drawing/2014/main" id="{FE1A334A-FF95-AA18-9E4D-A9CE2CF92F8E}"/>
              </a:ext>
            </a:extLst>
          </p:cNvPr>
          <p:cNvSpPr/>
          <p:nvPr/>
        </p:nvSpPr>
        <p:spPr>
          <a:xfrm>
            <a:off x="1416663" y="2965537"/>
            <a:ext cx="0" cy="717538"/>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7" name="直线">
            <a:extLst>
              <a:ext uri="{FF2B5EF4-FFF2-40B4-BE49-F238E27FC236}">
                <a16:creationId xmlns:a16="http://schemas.microsoft.com/office/drawing/2014/main" id="{C4C98729-4131-F1AE-E6B3-AC425D9907B3}"/>
              </a:ext>
            </a:extLst>
          </p:cNvPr>
          <p:cNvSpPr/>
          <p:nvPr/>
        </p:nvSpPr>
        <p:spPr>
          <a:xfrm>
            <a:off x="4382069" y="2978235"/>
            <a:ext cx="0" cy="730239"/>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8" name="直线">
            <a:extLst>
              <a:ext uri="{FF2B5EF4-FFF2-40B4-BE49-F238E27FC236}">
                <a16:creationId xmlns:a16="http://schemas.microsoft.com/office/drawing/2014/main" id="{1CDC4740-85E5-8C30-62EA-EF870A2B6DDD}"/>
              </a:ext>
            </a:extLst>
          </p:cNvPr>
          <p:cNvSpPr/>
          <p:nvPr/>
        </p:nvSpPr>
        <p:spPr>
          <a:xfrm>
            <a:off x="2502497" y="2952837"/>
            <a:ext cx="831837" cy="755637"/>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19" name="Rounded Rectangle 218">
            <a:extLst>
              <a:ext uri="{FF2B5EF4-FFF2-40B4-BE49-F238E27FC236}">
                <a16:creationId xmlns:a16="http://schemas.microsoft.com/office/drawing/2014/main" id="{1CE7BB55-7E35-F15E-0AE5-D773010A089C}"/>
              </a:ext>
            </a:extLst>
          </p:cNvPr>
          <p:cNvSpPr/>
          <p:nvPr/>
        </p:nvSpPr>
        <p:spPr>
          <a:xfrm rot="16200000">
            <a:off x="-916940" y="3102430"/>
            <a:ext cx="2948305" cy="424815"/>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ea typeface="Times New Roman" panose="02020603050405020304" charset="0"/>
                <a:cs typeface="Times New Roman" panose="02020603050405020304" charset="0"/>
              </a:rPr>
              <a:t>Host CPU</a:t>
            </a:r>
          </a:p>
        </p:txBody>
      </p:sp>
      <p:cxnSp>
        <p:nvCxnSpPr>
          <p:cNvPr id="220" name="Straight Arrow Connector 219">
            <a:extLst>
              <a:ext uri="{FF2B5EF4-FFF2-40B4-BE49-F238E27FC236}">
                <a16:creationId xmlns:a16="http://schemas.microsoft.com/office/drawing/2014/main" id="{CFA918E1-FF08-6502-9192-54A19689F41B}"/>
              </a:ext>
            </a:extLst>
          </p:cNvPr>
          <p:cNvCxnSpPr>
            <a:stCxn id="179" idx="1"/>
          </p:cNvCxnSpPr>
          <p:nvPr/>
        </p:nvCxnSpPr>
        <p:spPr>
          <a:xfrm flipH="1">
            <a:off x="764540" y="2047695"/>
            <a:ext cx="479425" cy="0"/>
          </a:xfrm>
          <a:prstGeom prst="straightConnector1">
            <a:avLst/>
          </a:prstGeom>
          <a:noFill/>
          <a:ln w="19050" cap="flat" cmpd="sng">
            <a:solidFill>
              <a:srgbClr val="000000"/>
            </a:solidFill>
            <a:prstDash val="solid"/>
            <a:miter/>
            <a:headEnd type="triangle" w="med" len="med"/>
            <a:tailEnd type="triangle" w="med" len="med"/>
          </a:ln>
        </p:spPr>
      </p:cxnSp>
      <p:cxnSp>
        <p:nvCxnSpPr>
          <p:cNvPr id="221" name="Straight Arrow Connector 220">
            <a:extLst>
              <a:ext uri="{FF2B5EF4-FFF2-40B4-BE49-F238E27FC236}">
                <a16:creationId xmlns:a16="http://schemas.microsoft.com/office/drawing/2014/main" id="{F17D57DE-3E4B-FD01-5B51-507126B5F418}"/>
              </a:ext>
            </a:extLst>
          </p:cNvPr>
          <p:cNvCxnSpPr>
            <a:stCxn id="198" idx="1"/>
          </p:cNvCxnSpPr>
          <p:nvPr/>
        </p:nvCxnSpPr>
        <p:spPr>
          <a:xfrm flipH="1">
            <a:off x="764540" y="4616905"/>
            <a:ext cx="473075" cy="0"/>
          </a:xfrm>
          <a:prstGeom prst="straightConnector1">
            <a:avLst/>
          </a:prstGeom>
          <a:noFill/>
          <a:ln w="19050" cap="flat" cmpd="sng">
            <a:solidFill>
              <a:srgbClr val="000000"/>
            </a:solidFill>
            <a:prstDash val="solid"/>
            <a:miter/>
            <a:headEnd type="triangle" w="med" len="med"/>
            <a:tailEnd type="triangle" w="med" len="med"/>
          </a:ln>
        </p:spPr>
      </p:cxnSp>
      <p:cxnSp>
        <p:nvCxnSpPr>
          <p:cNvPr id="222" name="Elbow Connector 221">
            <a:extLst>
              <a:ext uri="{FF2B5EF4-FFF2-40B4-BE49-F238E27FC236}">
                <a16:creationId xmlns:a16="http://schemas.microsoft.com/office/drawing/2014/main" id="{CA79ECC0-7C2E-2A01-B650-869C50F6AF42}"/>
              </a:ext>
            </a:extLst>
          </p:cNvPr>
          <p:cNvCxnSpPr>
            <a:cxnSpLocks/>
            <a:endCxn id="219" idx="1"/>
          </p:cNvCxnSpPr>
          <p:nvPr/>
        </p:nvCxnSpPr>
        <p:spPr>
          <a:xfrm rot="5400000" flipH="1">
            <a:off x="2470785" y="2888435"/>
            <a:ext cx="16510" cy="3843020"/>
          </a:xfrm>
          <a:prstGeom prst="bentConnector3">
            <a:avLst>
              <a:gd name="adj1" fmla="val -1442308"/>
            </a:avLst>
          </a:prstGeom>
          <a:noFill/>
          <a:ln w="19050" cap="flat" cmpd="sng">
            <a:solidFill>
              <a:srgbClr val="000000"/>
            </a:solidFill>
            <a:prstDash val="solid"/>
            <a:miter/>
            <a:headEnd type="triangle" w="med" len="med"/>
            <a:tailEnd type="triangle" w="med" len="med"/>
          </a:ln>
        </p:spPr>
      </p:cxnSp>
      <p:sp>
        <p:nvSpPr>
          <p:cNvPr id="223" name="矩形">
            <a:extLst>
              <a:ext uri="{FF2B5EF4-FFF2-40B4-BE49-F238E27FC236}">
                <a16:creationId xmlns:a16="http://schemas.microsoft.com/office/drawing/2014/main" id="{A81DFC89-BD2C-F566-6F99-38555A232D62}"/>
              </a:ext>
            </a:extLst>
          </p:cNvPr>
          <p:cNvSpPr/>
          <p:nvPr/>
        </p:nvSpPr>
        <p:spPr>
          <a:xfrm>
            <a:off x="4218137" y="2593992"/>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S10</a:t>
            </a:r>
          </a:p>
        </p:txBody>
      </p:sp>
      <p:cxnSp>
        <p:nvCxnSpPr>
          <p:cNvPr id="224" name="Elbow Connector 223">
            <a:extLst>
              <a:ext uri="{FF2B5EF4-FFF2-40B4-BE49-F238E27FC236}">
                <a16:creationId xmlns:a16="http://schemas.microsoft.com/office/drawing/2014/main" id="{4869BD41-7F2E-F0ED-018D-C0301416D04A}"/>
              </a:ext>
            </a:extLst>
          </p:cNvPr>
          <p:cNvCxnSpPr>
            <a:cxnSpLocks/>
          </p:cNvCxnSpPr>
          <p:nvPr/>
        </p:nvCxnSpPr>
        <p:spPr>
          <a:xfrm rot="16200000" flipV="1">
            <a:off x="2469198" y="-69712"/>
            <a:ext cx="25400" cy="3848735"/>
          </a:xfrm>
          <a:prstGeom prst="bentConnector3">
            <a:avLst>
              <a:gd name="adj1" fmla="val 1038750"/>
            </a:avLst>
          </a:prstGeom>
          <a:noFill/>
          <a:ln w="19050" cap="flat" cmpd="sng">
            <a:solidFill>
              <a:srgbClr val="000000"/>
            </a:solidFill>
            <a:prstDash val="solid"/>
            <a:miter/>
            <a:headEnd type="triangle" w="med" len="med"/>
            <a:tailEnd type="triangle" w="med" len="med"/>
          </a:ln>
        </p:spPr>
      </p:cxnSp>
      <p:sp>
        <p:nvSpPr>
          <p:cNvPr id="225" name="矩形">
            <a:extLst>
              <a:ext uri="{FF2B5EF4-FFF2-40B4-BE49-F238E27FC236}">
                <a16:creationId xmlns:a16="http://schemas.microsoft.com/office/drawing/2014/main" id="{228FBBF1-79F7-006F-AF9D-C0E779DE1A05}"/>
              </a:ext>
            </a:extLst>
          </p:cNvPr>
          <p:cNvSpPr/>
          <p:nvPr/>
        </p:nvSpPr>
        <p:spPr>
          <a:xfrm>
            <a:off x="4217168" y="1913277"/>
            <a:ext cx="368294" cy="370967"/>
          </a:xfrm>
          <a:prstGeom prst="rect">
            <a:avLst/>
          </a:prstGeom>
          <a:solidFill>
            <a:srgbClr val="7F7F7F"/>
          </a:solidFill>
          <a:ln w="19050" cap="flat" cmpd="sng">
            <a:solidFill>
              <a:srgbClr val="7F7F7F"/>
            </a:solidFill>
            <a:prstDash val="solid"/>
            <a:miter/>
          </a:ln>
        </p:spPr>
        <p:txBody>
          <a:bodyPr vert="horz" wrap="square" lIns="0" tIns="45720" rIns="0" bIns="45720" anchor="ctr" anchorCtr="0"/>
          <a:lstStyle/>
          <a:p>
            <a:pPr marL="0" indent="0" algn="ctr" eaLnBrk="1" fontAlgn="auto" latinLnBrk="0" hangingPunct="1">
              <a:lnSpc>
                <a:spcPct val="100000"/>
              </a:lnSpc>
              <a:spcBef>
                <a:spcPts val="0"/>
              </a:spcBef>
              <a:spcAft>
                <a:spcPts val="0"/>
              </a:spcAft>
              <a:buNone/>
            </a:pPr>
            <a:r>
              <a:rPr lang="en-US" altLang="en-US" sz="1600" b="1" i="0" u="none" strike="noStrike" kern="1200" cap="none" spc="0" baseline="0" dirty="0">
                <a:solidFill>
                  <a:schemeClr val="bg1"/>
                </a:solidFill>
                <a:ea typeface="Droid Sans Fallback" panose="020B0502000000000001" charset="-122"/>
                <a:cs typeface="Antykwa Poltawskiego Light" panose="00000400000000000000" charset="0"/>
              </a:rPr>
              <a:t>S11</a:t>
            </a:r>
          </a:p>
        </p:txBody>
      </p:sp>
      <p:sp>
        <p:nvSpPr>
          <p:cNvPr id="228" name="直线">
            <a:extLst>
              <a:ext uri="{FF2B5EF4-FFF2-40B4-BE49-F238E27FC236}">
                <a16:creationId xmlns:a16="http://schemas.microsoft.com/office/drawing/2014/main" id="{06E87C59-65D5-1CD5-1944-B96B6B995555}"/>
              </a:ext>
            </a:extLst>
          </p:cNvPr>
          <p:cNvSpPr/>
          <p:nvPr/>
        </p:nvSpPr>
        <p:spPr>
          <a:xfrm>
            <a:off x="4407568" y="2238572"/>
            <a:ext cx="0" cy="355594"/>
          </a:xfrm>
          <a:prstGeom prst="line">
            <a:avLst/>
          </a:prstGeom>
          <a:noFill/>
          <a:ln w="19050" cap="flat" cmpd="sng">
            <a:solidFill>
              <a:srgbClr val="000000"/>
            </a:solidFill>
            <a:prstDash val="solid"/>
            <a:miter/>
            <a:headEnd type="triangle" w="med" len="med"/>
            <a:tailEnd type="triangle" w="med" len="med"/>
          </a:ln>
        </p:spPr>
        <p:txBody>
          <a:bodyPr/>
          <a:lstStyle/>
          <a:p>
            <a:endParaRPr lang="en-US"/>
          </a:p>
        </p:txBody>
      </p:sp>
      <p:sp>
        <p:nvSpPr>
          <p:cNvPr id="262" name="Rounded Rectangle 261">
            <a:extLst>
              <a:ext uri="{FF2B5EF4-FFF2-40B4-BE49-F238E27FC236}">
                <a16:creationId xmlns:a16="http://schemas.microsoft.com/office/drawing/2014/main" id="{6FD8EC33-0CFD-AC31-20B0-5A86AA5CDAAE}"/>
              </a:ext>
            </a:extLst>
          </p:cNvPr>
          <p:cNvSpPr/>
          <p:nvPr/>
        </p:nvSpPr>
        <p:spPr>
          <a:xfrm>
            <a:off x="8634774" y="2299168"/>
            <a:ext cx="2052395" cy="344408"/>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cxnSp>
        <p:nvCxnSpPr>
          <p:cNvPr id="137" name="Straight Arrow Connector 136">
            <a:extLst>
              <a:ext uri="{FF2B5EF4-FFF2-40B4-BE49-F238E27FC236}">
                <a16:creationId xmlns:a16="http://schemas.microsoft.com/office/drawing/2014/main" id="{1C4563CF-0E2E-4529-40AA-9A686C11BDE0}"/>
              </a:ext>
            </a:extLst>
          </p:cNvPr>
          <p:cNvCxnSpPr>
            <a:cxnSpLocks/>
          </p:cNvCxnSpPr>
          <p:nvPr/>
        </p:nvCxnSpPr>
        <p:spPr>
          <a:xfrm flipV="1">
            <a:off x="7756821" y="2643576"/>
            <a:ext cx="4105320" cy="22659"/>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a:extLst>
              <a:ext uri="{FF2B5EF4-FFF2-40B4-BE49-F238E27FC236}">
                <a16:creationId xmlns:a16="http://schemas.microsoft.com/office/drawing/2014/main" id="{C8CE0789-609A-F222-5644-46EEF6804686}"/>
              </a:ext>
            </a:extLst>
          </p:cNvPr>
          <p:cNvSpPr/>
          <p:nvPr/>
        </p:nvSpPr>
        <p:spPr>
          <a:xfrm>
            <a:off x="7776325" y="2295898"/>
            <a:ext cx="865606" cy="357783"/>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19" name="TextBox 18">
            <a:extLst>
              <a:ext uri="{FF2B5EF4-FFF2-40B4-BE49-F238E27FC236}">
                <a16:creationId xmlns:a16="http://schemas.microsoft.com/office/drawing/2014/main" id="{66921050-5252-C11D-5312-B3ECAD3744C1}"/>
              </a:ext>
            </a:extLst>
          </p:cNvPr>
          <p:cNvSpPr txBox="1"/>
          <p:nvPr/>
        </p:nvSpPr>
        <p:spPr>
          <a:xfrm>
            <a:off x="5414564" y="1873405"/>
            <a:ext cx="2612565" cy="477054"/>
          </a:xfrm>
          <a:prstGeom prst="rect">
            <a:avLst/>
          </a:prstGeom>
          <a:noFill/>
        </p:spPr>
        <p:txBody>
          <a:bodyPr wrap="square" rtlCol="0">
            <a:spAutoFit/>
          </a:bodyPr>
          <a:lstStyle/>
          <a:p>
            <a:r>
              <a:rPr lang="en-US" sz="2500" dirty="0"/>
              <a:t>Parallel Access 1</a:t>
            </a:r>
          </a:p>
        </p:txBody>
      </p:sp>
      <p:sp>
        <p:nvSpPr>
          <p:cNvPr id="22" name="TextBox 21">
            <a:extLst>
              <a:ext uri="{FF2B5EF4-FFF2-40B4-BE49-F238E27FC236}">
                <a16:creationId xmlns:a16="http://schemas.microsoft.com/office/drawing/2014/main" id="{39FF0E88-786D-E8AB-32D4-F9D195CE7373}"/>
              </a:ext>
            </a:extLst>
          </p:cNvPr>
          <p:cNvSpPr txBox="1"/>
          <p:nvPr/>
        </p:nvSpPr>
        <p:spPr>
          <a:xfrm>
            <a:off x="5421721" y="2277103"/>
            <a:ext cx="2612565" cy="477054"/>
          </a:xfrm>
          <a:prstGeom prst="rect">
            <a:avLst/>
          </a:prstGeom>
          <a:noFill/>
        </p:spPr>
        <p:txBody>
          <a:bodyPr wrap="square" rtlCol="0">
            <a:spAutoFit/>
          </a:bodyPr>
          <a:lstStyle/>
          <a:p>
            <a:r>
              <a:rPr lang="en-US" sz="2500" dirty="0"/>
              <a:t>Parallel Access 2</a:t>
            </a:r>
          </a:p>
        </p:txBody>
      </p:sp>
      <p:cxnSp>
        <p:nvCxnSpPr>
          <p:cNvPr id="4" name="Straight Arrow Connector 3">
            <a:extLst>
              <a:ext uri="{FF2B5EF4-FFF2-40B4-BE49-F238E27FC236}">
                <a16:creationId xmlns:a16="http://schemas.microsoft.com/office/drawing/2014/main" id="{A20BB090-5C80-2D8B-BD06-BD6894206D0C}"/>
              </a:ext>
            </a:extLst>
          </p:cNvPr>
          <p:cNvCxnSpPr>
            <a:cxnSpLocks/>
          </p:cNvCxnSpPr>
          <p:nvPr/>
        </p:nvCxnSpPr>
        <p:spPr>
          <a:xfrm flipV="1">
            <a:off x="9993473" y="3864652"/>
            <a:ext cx="839795" cy="3229"/>
          </a:xfrm>
          <a:prstGeom prst="straightConnector1">
            <a:avLst/>
          </a:prstGeom>
          <a:ln w="28575">
            <a:solidFill>
              <a:srgbClr val="548235"/>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73ED4859-42DE-D119-C7ED-BD5F33FF4A0F}"/>
              </a:ext>
            </a:extLst>
          </p:cNvPr>
          <p:cNvSpPr txBox="1"/>
          <p:nvPr/>
        </p:nvSpPr>
        <p:spPr>
          <a:xfrm>
            <a:off x="9944688" y="3257439"/>
            <a:ext cx="2334888" cy="477054"/>
          </a:xfrm>
          <a:prstGeom prst="rect">
            <a:avLst/>
          </a:prstGeom>
          <a:noFill/>
        </p:spPr>
        <p:txBody>
          <a:bodyPr wrap="square" rtlCol="0">
            <a:spAutoFit/>
          </a:bodyPr>
          <a:lstStyle/>
          <a:p>
            <a:r>
              <a:rPr lang="en-US" sz="2500" i="1" dirty="0">
                <a:solidFill>
                  <a:srgbClr val="548235"/>
                </a:solidFill>
                <a:cs typeface="Times New Roman" panose="02020603050405020304" pitchFamily="18" charset="0"/>
              </a:rPr>
              <a:t>Cycles Saved</a:t>
            </a:r>
          </a:p>
        </p:txBody>
      </p:sp>
      <p:sp>
        <p:nvSpPr>
          <p:cNvPr id="8" name="Rounded Rectangle 7">
            <a:extLst>
              <a:ext uri="{FF2B5EF4-FFF2-40B4-BE49-F238E27FC236}">
                <a16:creationId xmlns:a16="http://schemas.microsoft.com/office/drawing/2014/main" id="{9B788B27-2D48-DD02-7DDF-FD57E4E73394}"/>
              </a:ext>
            </a:extLst>
          </p:cNvPr>
          <p:cNvSpPr/>
          <p:nvPr/>
        </p:nvSpPr>
        <p:spPr>
          <a:xfrm>
            <a:off x="8647445" y="3297076"/>
            <a:ext cx="1171315" cy="346943"/>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sp>
        <p:nvSpPr>
          <p:cNvPr id="9" name="TextBox 8">
            <a:extLst>
              <a:ext uri="{FF2B5EF4-FFF2-40B4-BE49-F238E27FC236}">
                <a16:creationId xmlns:a16="http://schemas.microsoft.com/office/drawing/2014/main" id="{E70F4546-F4A9-EF9A-935D-66632D28CCD2}"/>
              </a:ext>
            </a:extLst>
          </p:cNvPr>
          <p:cNvSpPr txBox="1"/>
          <p:nvPr/>
        </p:nvSpPr>
        <p:spPr>
          <a:xfrm>
            <a:off x="10764619" y="3613115"/>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10" name="Rounded Rectangle 9">
            <a:extLst>
              <a:ext uri="{FF2B5EF4-FFF2-40B4-BE49-F238E27FC236}">
                <a16:creationId xmlns:a16="http://schemas.microsoft.com/office/drawing/2014/main" id="{CB162CDF-B8F7-7F7F-B0B7-B4DE5439BFB5}"/>
              </a:ext>
            </a:extLst>
          </p:cNvPr>
          <p:cNvSpPr/>
          <p:nvPr/>
        </p:nvSpPr>
        <p:spPr>
          <a:xfrm>
            <a:off x="8642736" y="3652137"/>
            <a:ext cx="1350737" cy="353548"/>
          </a:xfrm>
          <a:prstGeom prst="roundRect">
            <a:avLst/>
          </a:prstGeom>
          <a:solidFill>
            <a:schemeClr val="bg2">
              <a:lumMod val="5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N</a:t>
            </a:r>
          </a:p>
        </p:txBody>
      </p:sp>
      <p:sp>
        <p:nvSpPr>
          <p:cNvPr id="11" name="TextBox 10">
            <a:extLst>
              <a:ext uri="{FF2B5EF4-FFF2-40B4-BE49-F238E27FC236}">
                <a16:creationId xmlns:a16="http://schemas.microsoft.com/office/drawing/2014/main" id="{E9F8AEB4-C602-426D-B2E7-7562E4ED92D7}"/>
              </a:ext>
            </a:extLst>
          </p:cNvPr>
          <p:cNvSpPr txBox="1"/>
          <p:nvPr/>
        </p:nvSpPr>
        <p:spPr>
          <a:xfrm>
            <a:off x="6975466" y="3980179"/>
            <a:ext cx="5834268" cy="477054"/>
          </a:xfrm>
          <a:prstGeom prst="rect">
            <a:avLst/>
          </a:prstGeom>
          <a:noFill/>
        </p:spPr>
        <p:txBody>
          <a:bodyPr wrap="square" rtlCol="0">
            <a:spAutoFit/>
          </a:bodyPr>
          <a:lstStyle/>
          <a:p>
            <a:pPr algn="ctr"/>
            <a:r>
              <a:rPr lang="en-US" sz="2500" b="1" dirty="0"/>
              <a:t>Network contention-aware hash </a:t>
            </a:r>
          </a:p>
        </p:txBody>
      </p:sp>
      <p:sp>
        <p:nvSpPr>
          <p:cNvPr id="12" name="Rounded Rectangle 11">
            <a:extLst>
              <a:ext uri="{FF2B5EF4-FFF2-40B4-BE49-F238E27FC236}">
                <a16:creationId xmlns:a16="http://schemas.microsoft.com/office/drawing/2014/main" id="{7FB0E296-5B20-CDA5-1BD7-436DE832C0C2}"/>
              </a:ext>
            </a:extLst>
          </p:cNvPr>
          <p:cNvSpPr/>
          <p:nvPr/>
        </p:nvSpPr>
        <p:spPr>
          <a:xfrm>
            <a:off x="7774682" y="3297339"/>
            <a:ext cx="865606" cy="340458"/>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sp>
        <p:nvSpPr>
          <p:cNvPr id="13" name="Rounded Rectangle 12">
            <a:extLst>
              <a:ext uri="{FF2B5EF4-FFF2-40B4-BE49-F238E27FC236}">
                <a16:creationId xmlns:a16="http://schemas.microsoft.com/office/drawing/2014/main" id="{47C31498-4D56-78B3-44C1-BBE670CAA38A}"/>
              </a:ext>
            </a:extLst>
          </p:cNvPr>
          <p:cNvSpPr/>
          <p:nvPr/>
        </p:nvSpPr>
        <p:spPr>
          <a:xfrm>
            <a:off x="7781839" y="3647901"/>
            <a:ext cx="865606" cy="357783"/>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b="1" dirty="0">
                <a:cs typeface="Times New Roman" panose="02020603050405020304" pitchFamily="18" charset="0"/>
              </a:rPr>
              <a:t>V</a:t>
            </a:r>
          </a:p>
        </p:txBody>
      </p:sp>
      <p:cxnSp>
        <p:nvCxnSpPr>
          <p:cNvPr id="14" name="Straight Arrow Connector 13">
            <a:extLst>
              <a:ext uri="{FF2B5EF4-FFF2-40B4-BE49-F238E27FC236}">
                <a16:creationId xmlns:a16="http://schemas.microsoft.com/office/drawing/2014/main" id="{FAD004D5-D4CA-47EF-6B24-3E21613F3686}"/>
              </a:ext>
            </a:extLst>
          </p:cNvPr>
          <p:cNvCxnSpPr>
            <a:cxnSpLocks/>
          </p:cNvCxnSpPr>
          <p:nvPr/>
        </p:nvCxnSpPr>
        <p:spPr>
          <a:xfrm flipV="1">
            <a:off x="7766100" y="4004459"/>
            <a:ext cx="4105320" cy="22659"/>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59877FA-AA57-1A66-7CF0-0B187904B8A3}"/>
              </a:ext>
            </a:extLst>
          </p:cNvPr>
          <p:cNvSpPr txBox="1"/>
          <p:nvPr/>
        </p:nvSpPr>
        <p:spPr>
          <a:xfrm>
            <a:off x="5411012" y="3235625"/>
            <a:ext cx="2612565" cy="477054"/>
          </a:xfrm>
          <a:prstGeom prst="rect">
            <a:avLst/>
          </a:prstGeom>
          <a:noFill/>
        </p:spPr>
        <p:txBody>
          <a:bodyPr wrap="square" rtlCol="0">
            <a:spAutoFit/>
          </a:bodyPr>
          <a:lstStyle/>
          <a:p>
            <a:r>
              <a:rPr lang="en-US" sz="2500" dirty="0"/>
              <a:t>Parallel Access 1</a:t>
            </a:r>
          </a:p>
        </p:txBody>
      </p:sp>
      <p:sp>
        <p:nvSpPr>
          <p:cNvPr id="21" name="TextBox 20">
            <a:extLst>
              <a:ext uri="{FF2B5EF4-FFF2-40B4-BE49-F238E27FC236}">
                <a16:creationId xmlns:a16="http://schemas.microsoft.com/office/drawing/2014/main" id="{21CD4205-DF7D-632D-76E6-FDFA0FB3F03B}"/>
              </a:ext>
            </a:extLst>
          </p:cNvPr>
          <p:cNvSpPr txBox="1"/>
          <p:nvPr/>
        </p:nvSpPr>
        <p:spPr>
          <a:xfrm>
            <a:off x="5418169" y="3639323"/>
            <a:ext cx="2612565" cy="477054"/>
          </a:xfrm>
          <a:prstGeom prst="rect">
            <a:avLst/>
          </a:prstGeom>
          <a:noFill/>
        </p:spPr>
        <p:txBody>
          <a:bodyPr wrap="square" rtlCol="0">
            <a:spAutoFit/>
          </a:bodyPr>
          <a:lstStyle/>
          <a:p>
            <a:r>
              <a:rPr lang="en-US" sz="2500" dirty="0"/>
              <a:t>Parallel Access 2</a:t>
            </a:r>
          </a:p>
        </p:txBody>
      </p:sp>
      <p:cxnSp>
        <p:nvCxnSpPr>
          <p:cNvPr id="31" name="Straight Arrow Connector 30">
            <a:extLst>
              <a:ext uri="{FF2B5EF4-FFF2-40B4-BE49-F238E27FC236}">
                <a16:creationId xmlns:a16="http://schemas.microsoft.com/office/drawing/2014/main" id="{6D1EEBD0-576B-9087-A9FE-DEC378CE82AE}"/>
              </a:ext>
            </a:extLst>
          </p:cNvPr>
          <p:cNvCxnSpPr>
            <a:cxnSpLocks/>
          </p:cNvCxnSpPr>
          <p:nvPr/>
        </p:nvCxnSpPr>
        <p:spPr>
          <a:xfrm>
            <a:off x="7818327" y="5020865"/>
            <a:ext cx="3065479" cy="0"/>
          </a:xfrm>
          <a:prstGeom prst="straightConnector1">
            <a:avLst/>
          </a:prstGeom>
          <a:ln w="28575">
            <a:solidFill>
              <a:srgbClr val="548235"/>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32" name="TextBox 31">
            <a:extLst>
              <a:ext uri="{FF2B5EF4-FFF2-40B4-BE49-F238E27FC236}">
                <a16:creationId xmlns:a16="http://schemas.microsoft.com/office/drawing/2014/main" id="{4CA09215-9F6C-7494-A3C3-C09581285A69}"/>
              </a:ext>
            </a:extLst>
          </p:cNvPr>
          <p:cNvSpPr txBox="1"/>
          <p:nvPr/>
        </p:nvSpPr>
        <p:spPr>
          <a:xfrm>
            <a:off x="8232145" y="4562254"/>
            <a:ext cx="3073464" cy="477054"/>
          </a:xfrm>
          <a:prstGeom prst="rect">
            <a:avLst/>
          </a:prstGeom>
          <a:noFill/>
        </p:spPr>
        <p:txBody>
          <a:bodyPr wrap="square" rtlCol="0">
            <a:spAutoFit/>
          </a:bodyPr>
          <a:lstStyle/>
          <a:p>
            <a:r>
              <a:rPr lang="en-US" sz="2500" i="1" dirty="0">
                <a:solidFill>
                  <a:srgbClr val="548235"/>
                </a:solidFill>
                <a:cs typeface="Times New Roman" panose="02020603050405020304" pitchFamily="18" charset="0"/>
              </a:rPr>
              <a:t>Total Cycles Saved</a:t>
            </a:r>
          </a:p>
        </p:txBody>
      </p:sp>
      <p:cxnSp>
        <p:nvCxnSpPr>
          <p:cNvPr id="33" name="Straight Arrow Connector 32">
            <a:extLst>
              <a:ext uri="{FF2B5EF4-FFF2-40B4-BE49-F238E27FC236}">
                <a16:creationId xmlns:a16="http://schemas.microsoft.com/office/drawing/2014/main" id="{FD74FD19-E59F-E878-C8B2-E698E50493E4}"/>
              </a:ext>
            </a:extLst>
          </p:cNvPr>
          <p:cNvCxnSpPr>
            <a:cxnSpLocks/>
          </p:cNvCxnSpPr>
          <p:nvPr/>
        </p:nvCxnSpPr>
        <p:spPr>
          <a:xfrm>
            <a:off x="7744125" y="5180835"/>
            <a:ext cx="3890755" cy="0"/>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E3705EE6-9250-B6C1-09B9-1755F431A227}"/>
              </a:ext>
            </a:extLst>
          </p:cNvPr>
          <p:cNvSpPr/>
          <p:nvPr/>
        </p:nvSpPr>
        <p:spPr>
          <a:xfrm>
            <a:off x="7744126" y="4843066"/>
            <a:ext cx="323054" cy="33388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US" b="1" dirty="0"/>
              <a:t>PB</a:t>
            </a:r>
          </a:p>
        </p:txBody>
      </p:sp>
      <p:sp>
        <p:nvSpPr>
          <p:cNvPr id="35" name="TextBox 34">
            <a:extLst>
              <a:ext uri="{FF2B5EF4-FFF2-40B4-BE49-F238E27FC236}">
                <a16:creationId xmlns:a16="http://schemas.microsoft.com/office/drawing/2014/main" id="{E8321E9F-BF37-CCCE-F527-87E0469B3CE8}"/>
              </a:ext>
            </a:extLst>
          </p:cNvPr>
          <p:cNvSpPr txBox="1"/>
          <p:nvPr/>
        </p:nvSpPr>
        <p:spPr>
          <a:xfrm>
            <a:off x="7505623" y="5168094"/>
            <a:ext cx="4773953" cy="861774"/>
          </a:xfrm>
          <a:prstGeom prst="rect">
            <a:avLst/>
          </a:prstGeom>
          <a:noFill/>
        </p:spPr>
        <p:txBody>
          <a:bodyPr wrap="square" lIns="0" rIns="0" rtlCol="0">
            <a:spAutoFit/>
          </a:bodyPr>
          <a:lstStyle/>
          <a:p>
            <a:pPr algn="ctr"/>
            <a:r>
              <a:rPr lang="en-US" sz="2500" b="1" dirty="0"/>
              <a:t>Network contention-aware hash</a:t>
            </a:r>
          </a:p>
          <a:p>
            <a:r>
              <a:rPr lang="en-US" sz="2500" b="1" dirty="0"/>
              <a:t>    &amp; pre-translation</a:t>
            </a:r>
          </a:p>
        </p:txBody>
      </p:sp>
      <p:sp>
        <p:nvSpPr>
          <p:cNvPr id="36" name="TextBox 35">
            <a:extLst>
              <a:ext uri="{FF2B5EF4-FFF2-40B4-BE49-F238E27FC236}">
                <a16:creationId xmlns:a16="http://schemas.microsoft.com/office/drawing/2014/main" id="{17727FE0-095B-D2F8-5954-ADC4E94AAC50}"/>
              </a:ext>
            </a:extLst>
          </p:cNvPr>
          <p:cNvSpPr txBox="1"/>
          <p:nvPr/>
        </p:nvSpPr>
        <p:spPr>
          <a:xfrm>
            <a:off x="5109264" y="4801361"/>
            <a:ext cx="2781332" cy="477054"/>
          </a:xfrm>
          <a:prstGeom prst="rect">
            <a:avLst/>
          </a:prstGeom>
          <a:noFill/>
        </p:spPr>
        <p:txBody>
          <a:bodyPr wrap="square" rtlCol="0">
            <a:spAutoFit/>
          </a:bodyPr>
          <a:lstStyle/>
          <a:p>
            <a:r>
              <a:rPr lang="en-US" sz="2500" dirty="0"/>
              <a:t>Access PB in stack</a:t>
            </a:r>
          </a:p>
        </p:txBody>
      </p:sp>
      <p:sp>
        <p:nvSpPr>
          <p:cNvPr id="15" name="TextBox 14">
            <a:extLst>
              <a:ext uri="{FF2B5EF4-FFF2-40B4-BE49-F238E27FC236}">
                <a16:creationId xmlns:a16="http://schemas.microsoft.com/office/drawing/2014/main" id="{5990D988-3460-95F0-950A-618D3FC6E27A}"/>
              </a:ext>
            </a:extLst>
          </p:cNvPr>
          <p:cNvSpPr txBox="1"/>
          <p:nvPr/>
        </p:nvSpPr>
        <p:spPr>
          <a:xfrm>
            <a:off x="10755575" y="4780873"/>
            <a:ext cx="1365813" cy="477054"/>
          </a:xfrm>
          <a:prstGeom prst="rect">
            <a:avLst/>
          </a:prstGeom>
          <a:noFill/>
        </p:spPr>
        <p:txBody>
          <a:bodyPr wrap="square" rtlCol="0">
            <a:spAutoFit/>
          </a:bodyPr>
          <a:lstStyle/>
          <a:p>
            <a:r>
              <a:rPr lang="en-US" sz="2500" i="1" dirty="0">
                <a:cs typeface="Times New Roman" panose="02020603050405020304" pitchFamily="18" charset="0"/>
              </a:rPr>
              <a:t>Timeline</a:t>
            </a:r>
          </a:p>
        </p:txBody>
      </p:sp>
      <p:sp>
        <p:nvSpPr>
          <p:cNvPr id="7" name="TextBox 6">
            <a:extLst>
              <a:ext uri="{FF2B5EF4-FFF2-40B4-BE49-F238E27FC236}">
                <a16:creationId xmlns:a16="http://schemas.microsoft.com/office/drawing/2014/main" id="{A6560A89-D8D2-4112-E3AB-BE8C2E429CF0}"/>
              </a:ext>
            </a:extLst>
          </p:cNvPr>
          <p:cNvSpPr txBox="1"/>
          <p:nvPr/>
        </p:nvSpPr>
        <p:spPr>
          <a:xfrm>
            <a:off x="7658753" y="2619925"/>
            <a:ext cx="2073520" cy="477054"/>
          </a:xfrm>
          <a:prstGeom prst="rect">
            <a:avLst/>
          </a:prstGeom>
          <a:noFill/>
        </p:spPr>
        <p:txBody>
          <a:bodyPr wrap="square" rtlCol="0">
            <a:spAutoFit/>
          </a:bodyPr>
          <a:lstStyle/>
          <a:p>
            <a:r>
              <a:rPr lang="en-US" sz="2500" b="1" dirty="0"/>
              <a:t>Cuckoo hash</a:t>
            </a:r>
          </a:p>
        </p:txBody>
      </p:sp>
    </p:spTree>
    <p:extLst>
      <p:ext uri="{BB962C8B-B14F-4D97-AF65-F5344CB8AC3E}">
        <p14:creationId xmlns:p14="http://schemas.microsoft.com/office/powerpoint/2010/main" val="29923526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0543-3733-8443-A75B-9625BAF25222}"/>
              </a:ext>
            </a:extLst>
          </p:cNvPr>
          <p:cNvSpPr>
            <a:spLocks noGrp="1"/>
          </p:cNvSpPr>
          <p:nvPr>
            <p:ph type="title"/>
          </p:nvPr>
        </p:nvSpPr>
        <p:spPr>
          <a:xfrm>
            <a:off x="838200" y="0"/>
            <a:ext cx="10515600" cy="1325563"/>
          </a:xfrm>
        </p:spPr>
        <p:txBody>
          <a:bodyPr/>
          <a:lstStyle/>
          <a:p>
            <a:r>
              <a:rPr lang="en-US" dirty="0">
                <a:latin typeface="+mn-lt"/>
              </a:rPr>
              <a:t>Outline</a:t>
            </a:r>
          </a:p>
        </p:txBody>
      </p:sp>
      <p:sp>
        <p:nvSpPr>
          <p:cNvPr id="24" name="Rounded Rectangle 23">
            <a:extLst>
              <a:ext uri="{FF2B5EF4-FFF2-40B4-BE49-F238E27FC236}">
                <a16:creationId xmlns:a16="http://schemas.microsoft.com/office/drawing/2014/main" id="{7A6953D2-0C22-154D-86F2-291C286148E9}"/>
              </a:ext>
            </a:extLst>
          </p:cNvPr>
          <p:cNvSpPr/>
          <p:nvPr/>
        </p:nvSpPr>
        <p:spPr>
          <a:xfrm>
            <a:off x="919216" y="1237063"/>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Processing-in-Memory Introduction</a:t>
            </a:r>
          </a:p>
        </p:txBody>
      </p:sp>
      <p:sp>
        <p:nvSpPr>
          <p:cNvPr id="25" name="Rounded Rectangle 24">
            <a:extLst>
              <a:ext uri="{FF2B5EF4-FFF2-40B4-BE49-F238E27FC236}">
                <a16:creationId xmlns:a16="http://schemas.microsoft.com/office/drawing/2014/main" id="{44C17B30-B121-F344-9EE5-3B8471B07288}"/>
              </a:ext>
            </a:extLst>
          </p:cNvPr>
          <p:cNvSpPr/>
          <p:nvPr/>
        </p:nvSpPr>
        <p:spPr>
          <a:xfrm>
            <a:off x="919216" y="2057961"/>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Address Translation in PIM Architecture</a:t>
            </a:r>
          </a:p>
        </p:txBody>
      </p:sp>
      <p:sp>
        <p:nvSpPr>
          <p:cNvPr id="28" name="Rounded Rectangle 27">
            <a:extLst>
              <a:ext uri="{FF2B5EF4-FFF2-40B4-BE49-F238E27FC236}">
                <a16:creationId xmlns:a16="http://schemas.microsoft.com/office/drawing/2014/main" id="{81962B55-91B3-2D4D-9190-081B0656567E}"/>
              </a:ext>
            </a:extLst>
          </p:cNvPr>
          <p:cNvSpPr/>
          <p:nvPr/>
        </p:nvSpPr>
        <p:spPr>
          <a:xfrm>
            <a:off x="919216" y="2907625"/>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Challenges and Key Ideas	 </a:t>
            </a:r>
          </a:p>
        </p:txBody>
      </p:sp>
      <p:sp>
        <p:nvSpPr>
          <p:cNvPr id="29" name="Rounded Rectangle 28">
            <a:extLst>
              <a:ext uri="{FF2B5EF4-FFF2-40B4-BE49-F238E27FC236}">
                <a16:creationId xmlns:a16="http://schemas.microsoft.com/office/drawing/2014/main" id="{804F8C84-A6F6-1749-A4C2-42BADC6CD133}"/>
              </a:ext>
            </a:extLst>
          </p:cNvPr>
          <p:cNvSpPr/>
          <p:nvPr/>
        </p:nvSpPr>
        <p:spPr>
          <a:xfrm>
            <a:off x="919216" y="3757289"/>
            <a:ext cx="8799068" cy="565625"/>
          </a:xfrm>
          <a:prstGeom prst="roundRect">
            <a:avLst/>
          </a:prstGeom>
          <a:solidFill>
            <a:schemeClr val="bg1">
              <a:lumMod val="75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Evaluation</a:t>
            </a:r>
          </a:p>
        </p:txBody>
      </p:sp>
      <p:sp>
        <p:nvSpPr>
          <p:cNvPr id="31" name="Rounded Rectangle 30">
            <a:extLst>
              <a:ext uri="{FF2B5EF4-FFF2-40B4-BE49-F238E27FC236}">
                <a16:creationId xmlns:a16="http://schemas.microsoft.com/office/drawing/2014/main" id="{BBD1A83E-F149-7F47-B7E5-C1898472690D}"/>
              </a:ext>
            </a:extLst>
          </p:cNvPr>
          <p:cNvSpPr/>
          <p:nvPr/>
        </p:nvSpPr>
        <p:spPr>
          <a:xfrm>
            <a:off x="919216" y="4606953"/>
            <a:ext cx="8799068" cy="565625"/>
          </a:xfrm>
          <a:prstGeom prst="roundRect">
            <a:avLst/>
          </a:prstGeom>
          <a:solidFill>
            <a:schemeClr val="bg2">
              <a:lumMod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r>
              <a:rPr lang="en-US" sz="3200" b="1" dirty="0">
                <a:solidFill>
                  <a:schemeClr val="bg1"/>
                </a:solidFill>
              </a:rPr>
              <a:t>Conclusion </a:t>
            </a:r>
          </a:p>
        </p:txBody>
      </p:sp>
    </p:spTree>
    <p:extLst>
      <p:ext uri="{BB962C8B-B14F-4D97-AF65-F5344CB8AC3E}">
        <p14:creationId xmlns:p14="http://schemas.microsoft.com/office/powerpoint/2010/main" val="15578932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14422-6ED2-674F-A08C-9E7CCE5C45F0}"/>
              </a:ext>
            </a:extLst>
          </p:cNvPr>
          <p:cNvSpPr>
            <a:spLocks noGrp="1"/>
          </p:cNvSpPr>
          <p:nvPr>
            <p:ph type="title"/>
          </p:nvPr>
        </p:nvSpPr>
        <p:spPr>
          <a:xfrm>
            <a:off x="838200" y="-141800"/>
            <a:ext cx="10515600" cy="1325563"/>
          </a:xfrm>
        </p:spPr>
        <p:txBody>
          <a:bodyPr/>
          <a:lstStyle/>
          <a:p>
            <a:r>
              <a:rPr lang="en-US" dirty="0">
                <a:latin typeface="+mn-lt"/>
              </a:rPr>
              <a:t>Methodology</a:t>
            </a:r>
          </a:p>
        </p:txBody>
      </p:sp>
      <p:sp>
        <p:nvSpPr>
          <p:cNvPr id="3" name="Content Placeholder 2">
            <a:extLst>
              <a:ext uri="{FF2B5EF4-FFF2-40B4-BE49-F238E27FC236}">
                <a16:creationId xmlns:a16="http://schemas.microsoft.com/office/drawing/2014/main" id="{B1308356-1FDC-2E44-8236-0FA874BD47AC}"/>
              </a:ext>
            </a:extLst>
          </p:cNvPr>
          <p:cNvSpPr>
            <a:spLocks noGrp="1"/>
          </p:cNvSpPr>
          <p:nvPr>
            <p:ph idx="1"/>
          </p:nvPr>
        </p:nvSpPr>
        <p:spPr>
          <a:xfrm>
            <a:off x="876300" y="1062444"/>
            <a:ext cx="11315700" cy="4798119"/>
          </a:xfrm>
        </p:spPr>
        <p:txBody>
          <a:bodyPr>
            <a:noAutofit/>
          </a:bodyPr>
          <a:lstStyle/>
          <a:p>
            <a:pPr marL="0" indent="0">
              <a:buNone/>
            </a:pPr>
            <a:r>
              <a:rPr lang="en-US" sz="2500" spc="-10" dirty="0">
                <a:latin typeface="Franklin Gothic Medium" panose="020B0603020102020204" pitchFamily="34" charset="0"/>
                <a:cs typeface="Calibri"/>
              </a:rPr>
              <a:t> </a:t>
            </a:r>
          </a:p>
          <a:p>
            <a:pPr marL="0" indent="0">
              <a:buNone/>
            </a:pPr>
            <a:endParaRPr lang="en-US" sz="2500" dirty="0">
              <a:cs typeface="Calibri"/>
            </a:endParaRPr>
          </a:p>
          <a:p>
            <a:endParaRPr lang="en-US" sz="2500" dirty="0"/>
          </a:p>
        </p:txBody>
      </p:sp>
      <p:graphicFrame>
        <p:nvGraphicFramePr>
          <p:cNvPr id="6" name="Table 5">
            <a:extLst>
              <a:ext uri="{FF2B5EF4-FFF2-40B4-BE49-F238E27FC236}">
                <a16:creationId xmlns:a16="http://schemas.microsoft.com/office/drawing/2014/main" id="{9F992117-14A8-8250-6899-03ED970B4AB8}"/>
              </a:ext>
            </a:extLst>
          </p:cNvPr>
          <p:cNvGraphicFramePr/>
          <p:nvPr/>
        </p:nvGraphicFramePr>
        <p:xfrm>
          <a:off x="876300" y="1805682"/>
          <a:ext cx="9407562" cy="3779864"/>
        </p:xfrm>
        <a:graphic>
          <a:graphicData uri="http://schemas.openxmlformats.org/drawingml/2006/table">
            <a:tbl>
              <a:tblPr firstCol="1">
                <a:tableStyleId>{F5AB1C69-6EDB-4FF4-983F-18BD219EF322}</a:tableStyleId>
              </a:tblPr>
              <a:tblGrid>
                <a:gridCol w="1771888">
                  <a:extLst>
                    <a:ext uri="{9D8B030D-6E8A-4147-A177-3AD203B41FA5}">
                      <a16:colId xmlns:a16="http://schemas.microsoft.com/office/drawing/2014/main" val="20000"/>
                    </a:ext>
                  </a:extLst>
                </a:gridCol>
                <a:gridCol w="2817148">
                  <a:extLst>
                    <a:ext uri="{9D8B030D-6E8A-4147-A177-3AD203B41FA5}">
                      <a16:colId xmlns:a16="http://schemas.microsoft.com/office/drawing/2014/main" val="20001"/>
                    </a:ext>
                  </a:extLst>
                </a:gridCol>
                <a:gridCol w="4818526">
                  <a:extLst>
                    <a:ext uri="{9D8B030D-6E8A-4147-A177-3AD203B41FA5}">
                      <a16:colId xmlns:a16="http://schemas.microsoft.com/office/drawing/2014/main" val="20002"/>
                    </a:ext>
                  </a:extLst>
                </a:gridCol>
              </a:tblGrid>
              <a:tr h="296748">
                <a:tc gridSpan="3">
                  <a:txBody>
                    <a:bodyPr/>
                    <a:lstStyle/>
                    <a:p>
                      <a:pPr algn="ctr">
                        <a:buNone/>
                      </a:pPr>
                      <a:r>
                        <a:rPr lang="en-US" altLang="en-US" sz="1500" b="1" dirty="0">
                          <a:latin typeface="+mn-lt"/>
                        </a:rPr>
                        <a:t>Configuration for Simulated PIM stacks</a:t>
                      </a:r>
                      <a:endParaRPr lang="en-US" altLang="en-US" sz="1500" b="1" dirty="0">
                        <a:latin typeface="+mn-lt"/>
                        <a:ea typeface="Times New Roman" panose="02020603050405020304" charset="0"/>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7007">
                <a:tc rowSpan="5">
                  <a:txBody>
                    <a:bodyPr/>
                    <a:lstStyle/>
                    <a:p>
                      <a:pPr algn="ctr">
                        <a:buNone/>
                      </a:pPr>
                      <a:r>
                        <a:rPr lang="en-US" altLang="en-US" sz="1500" b="1" dirty="0">
                          <a:latin typeface="+mn-lt"/>
                        </a:rPr>
                        <a:t>Memory</a:t>
                      </a:r>
                      <a:endParaRPr lang="en-US" altLang="en-US" sz="1500" b="1" dirty="0">
                        <a:latin typeface="+mn-lt"/>
                        <a:ea typeface="Times New Roman" panose="02020603050405020304" charset="0"/>
                      </a:endParaRPr>
                    </a:p>
                  </a:txBody>
                  <a:tcPr anchor="ctr"/>
                </a:tc>
                <a:tc>
                  <a:txBody>
                    <a:bodyPr/>
                    <a:lstStyle/>
                    <a:p>
                      <a:pPr>
                        <a:buNone/>
                      </a:pPr>
                      <a:r>
                        <a:rPr lang="en-US" altLang="en-US" sz="1500" b="1" dirty="0">
                          <a:latin typeface="+mn-lt"/>
                        </a:rPr>
                        <a:t>Total number</a:t>
                      </a:r>
                      <a:endParaRPr lang="en-US" altLang="en-US" sz="1500" b="1" dirty="0">
                        <a:latin typeface="+mn-lt"/>
                        <a:ea typeface="Times New Roman" panose="02020603050405020304" charset="0"/>
                      </a:endParaRPr>
                    </a:p>
                  </a:txBody>
                  <a:tcPr/>
                </a:tc>
                <a:tc>
                  <a:txBody>
                    <a:bodyPr/>
                    <a:lstStyle/>
                    <a:p>
                      <a:pPr>
                        <a:buNone/>
                      </a:pPr>
                      <a:r>
                        <a:rPr lang="en-US" altLang="en-US" sz="1500" b="1" dirty="0">
                          <a:latin typeface="+mn-lt"/>
                        </a:rPr>
                        <a:t>16</a:t>
                      </a:r>
                      <a:endParaRPr lang="en-US" altLang="en-US" sz="1500" b="1" dirty="0">
                        <a:latin typeface="+mn-lt"/>
                        <a:ea typeface="Times New Roman" panose="02020603050405020304" charset="0"/>
                      </a:endParaRPr>
                    </a:p>
                  </a:txBody>
                  <a:tcPr/>
                </a:tc>
                <a:extLst>
                  <a:ext uri="{0D108BD9-81ED-4DB2-BD59-A6C34878D82A}">
                    <a16:rowId xmlns:a16="http://schemas.microsoft.com/office/drawing/2014/main" val="10001"/>
                  </a:ext>
                </a:extLst>
              </a:tr>
              <a:tr h="335452">
                <a:tc vMerge="1">
                  <a:txBody>
                    <a:bodyPr/>
                    <a:lstStyle/>
                    <a:p>
                      <a:endParaRPr lang="en-US"/>
                    </a:p>
                  </a:txBody>
                  <a:tcPr/>
                </a:tc>
                <a:tc>
                  <a:txBody>
                    <a:bodyPr/>
                    <a:lstStyle/>
                    <a:p>
                      <a:pPr>
                        <a:buNone/>
                      </a:pPr>
                      <a:r>
                        <a:rPr lang="en-US" altLang="en-US" sz="1500" b="1" dirty="0">
                          <a:latin typeface="+mn-lt"/>
                        </a:rPr>
                        <a:t>Memory interconnection</a:t>
                      </a:r>
                      <a:endParaRPr lang="en-US" altLang="en-US" sz="1500" b="1" dirty="0">
                        <a:latin typeface="+mn-lt"/>
                        <a:ea typeface="Times New Roman" panose="02020603050405020304" charset="0"/>
                      </a:endParaRPr>
                    </a:p>
                  </a:txBody>
                  <a:tcPr/>
                </a:tc>
                <a:tc>
                  <a:txBody>
                    <a:bodyPr/>
                    <a:lstStyle/>
                    <a:p>
                      <a:pPr>
                        <a:buNone/>
                      </a:pPr>
                      <a:r>
                        <a:rPr lang="en-US" altLang="en-US" sz="1500" b="1" dirty="0">
                          <a:latin typeface="+mn-lt"/>
                        </a:rPr>
                        <a:t>Dragonfly</a:t>
                      </a:r>
                      <a:endParaRPr lang="en-US" altLang="en-US" sz="1500" b="1" dirty="0">
                        <a:latin typeface="+mn-lt"/>
                        <a:ea typeface="Times New Roman" panose="02020603050405020304" charset="0"/>
                      </a:endParaRPr>
                    </a:p>
                  </a:txBody>
                  <a:tcPr/>
                </a:tc>
                <a:extLst>
                  <a:ext uri="{0D108BD9-81ED-4DB2-BD59-A6C34878D82A}">
                    <a16:rowId xmlns:a16="http://schemas.microsoft.com/office/drawing/2014/main" val="10002"/>
                  </a:ext>
                </a:extLst>
              </a:tr>
              <a:tr h="287007">
                <a:tc vMerge="1">
                  <a:txBody>
                    <a:bodyPr/>
                    <a:lstStyle/>
                    <a:p>
                      <a:endParaRPr lang="en-US"/>
                    </a:p>
                  </a:txBody>
                  <a:tcPr/>
                </a:tc>
                <a:tc>
                  <a:txBody>
                    <a:bodyPr/>
                    <a:lstStyle/>
                    <a:p>
                      <a:pPr>
                        <a:buNone/>
                      </a:pPr>
                      <a:r>
                        <a:rPr lang="en-US" altLang="en-US" sz="1500" b="1" dirty="0">
                          <a:latin typeface="+mn-lt"/>
                        </a:rPr>
                        <a:t>Capacity per memory</a:t>
                      </a:r>
                      <a:endParaRPr lang="en-US" altLang="en-US" sz="1500" b="1" dirty="0">
                        <a:latin typeface="+mn-lt"/>
                        <a:ea typeface="Times New Roman" panose="02020603050405020304" charset="0"/>
                      </a:endParaRPr>
                    </a:p>
                  </a:txBody>
                  <a:tcPr/>
                </a:tc>
                <a:tc>
                  <a:txBody>
                    <a:bodyPr/>
                    <a:lstStyle/>
                    <a:p>
                      <a:pPr>
                        <a:buNone/>
                      </a:pPr>
                      <a:r>
                        <a:rPr lang="en-US" altLang="en-US" sz="1500" b="1" dirty="0">
                          <a:latin typeface="+mn-lt"/>
                        </a:rPr>
                        <a:t>4GB, 4 layers, 8 banks per vault</a:t>
                      </a:r>
                      <a:endParaRPr lang="en-US" altLang="en-US" sz="1500" b="1" dirty="0">
                        <a:latin typeface="+mn-lt"/>
                        <a:ea typeface="Times New Roman" panose="02020603050405020304" charset="0"/>
                      </a:endParaRPr>
                    </a:p>
                  </a:txBody>
                  <a:tcPr/>
                </a:tc>
                <a:extLst>
                  <a:ext uri="{0D108BD9-81ED-4DB2-BD59-A6C34878D82A}">
                    <a16:rowId xmlns:a16="http://schemas.microsoft.com/office/drawing/2014/main" val="10003"/>
                  </a:ext>
                </a:extLst>
              </a:tr>
              <a:tr h="287007">
                <a:tc vMerge="1">
                  <a:txBody>
                    <a:bodyPr/>
                    <a:lstStyle/>
                    <a:p>
                      <a:endParaRPr lang="en-US"/>
                    </a:p>
                  </a:txBody>
                  <a:tcPr/>
                </a:tc>
                <a:tc>
                  <a:txBody>
                    <a:bodyPr/>
                    <a:lstStyle/>
                    <a:p>
                      <a:pPr>
                        <a:buNone/>
                      </a:pPr>
                      <a:r>
                        <a:rPr lang="en-US" altLang="en-US" sz="1500" b="1" dirty="0">
                          <a:latin typeface="+mn-lt"/>
                        </a:rPr>
                        <a:t>Vaults per memory</a:t>
                      </a:r>
                      <a:endParaRPr lang="en-US" altLang="en-US" sz="1500" b="1" dirty="0">
                        <a:latin typeface="+mn-lt"/>
                        <a:ea typeface="Times New Roman" panose="02020603050405020304" charset="0"/>
                      </a:endParaRPr>
                    </a:p>
                  </a:txBody>
                  <a:tcPr/>
                </a:tc>
                <a:tc>
                  <a:txBody>
                    <a:bodyPr/>
                    <a:lstStyle/>
                    <a:p>
                      <a:pPr>
                        <a:buNone/>
                      </a:pPr>
                      <a:r>
                        <a:rPr lang="en-US" altLang="en-US" sz="1500" b="1" dirty="0">
                          <a:latin typeface="+mn-lt"/>
                        </a:rPr>
                        <a:t>32, 32 TSV per vault</a:t>
                      </a:r>
                      <a:endParaRPr lang="en-US" altLang="en-US" sz="1500" b="1" dirty="0">
                        <a:latin typeface="+mn-lt"/>
                        <a:ea typeface="Times New Roman" panose="02020603050405020304" charset="0"/>
                      </a:endParaRPr>
                    </a:p>
                  </a:txBody>
                  <a:tcPr/>
                </a:tc>
                <a:extLst>
                  <a:ext uri="{0D108BD9-81ED-4DB2-BD59-A6C34878D82A}">
                    <a16:rowId xmlns:a16="http://schemas.microsoft.com/office/drawing/2014/main" val="10004"/>
                  </a:ext>
                </a:extLst>
              </a:tr>
              <a:tr h="335452">
                <a:tc vMerge="1">
                  <a:txBody>
                    <a:bodyPr/>
                    <a:lstStyle/>
                    <a:p>
                      <a:endParaRPr lang="en-US"/>
                    </a:p>
                  </a:txBody>
                  <a:tcPr/>
                </a:tc>
                <a:tc>
                  <a:txBody>
                    <a:bodyPr/>
                    <a:lstStyle/>
                    <a:p>
                      <a:pPr>
                        <a:buNone/>
                      </a:pPr>
                      <a:r>
                        <a:rPr lang="en-US" altLang="en-US" sz="1500" b="1" dirty="0">
                          <a:latin typeface="+mn-lt"/>
                        </a:rPr>
                        <a:t>DRAM</a:t>
                      </a:r>
                      <a:endParaRPr lang="en-US" altLang="en-US" sz="1500" b="1" dirty="0">
                        <a:latin typeface="+mn-lt"/>
                        <a:ea typeface="Times New Roman" panose="02020603050405020304" charset="0"/>
                      </a:endParaRPr>
                    </a:p>
                  </a:txBody>
                  <a:tcPr/>
                </a:tc>
                <a:tc>
                  <a:txBody>
                    <a:bodyPr/>
                    <a:lstStyle/>
                    <a:p>
                      <a:pPr>
                        <a:buNone/>
                      </a:pPr>
                      <a:r>
                        <a:rPr lang="en-US" altLang="en-US" sz="1500" b="1" dirty="0">
                          <a:latin typeface="+mn-lt"/>
                        </a:rPr>
                        <a:t>FR-FCFS, </a:t>
                      </a:r>
                      <a:r>
                        <a:rPr lang="en-US" altLang="en-US" sz="1500" b="1" dirty="0" err="1">
                          <a:latin typeface="+mn-lt"/>
                        </a:rPr>
                        <a:t>tCL</a:t>
                      </a:r>
                      <a:r>
                        <a:rPr lang="en-US" altLang="en-US" sz="1500" b="1" dirty="0">
                          <a:latin typeface="+mn-lt"/>
                        </a:rPr>
                        <a:t>=</a:t>
                      </a:r>
                      <a:r>
                        <a:rPr lang="en-US" altLang="en-US" sz="1500" b="1" dirty="0" err="1">
                          <a:latin typeface="+mn-lt"/>
                        </a:rPr>
                        <a:t>tRCD</a:t>
                      </a:r>
                      <a:r>
                        <a:rPr lang="en-US" altLang="en-US" sz="1500" b="1" dirty="0">
                          <a:latin typeface="+mn-lt"/>
                        </a:rPr>
                        <a:t>=</a:t>
                      </a:r>
                      <a:r>
                        <a:rPr lang="en-US" altLang="en-US" sz="1500" b="1" dirty="0" err="1">
                          <a:latin typeface="+mn-lt"/>
                        </a:rPr>
                        <a:t>tRP</a:t>
                      </a:r>
                      <a:r>
                        <a:rPr lang="en-US" altLang="en-US" sz="1500" b="1" dirty="0">
                          <a:latin typeface="+mn-lt"/>
                        </a:rPr>
                        <a:t>=17ns, </a:t>
                      </a:r>
                      <a:r>
                        <a:rPr lang="en-US" altLang="en-US" sz="1500" b="1" dirty="0" err="1">
                          <a:latin typeface="+mn-lt"/>
                        </a:rPr>
                        <a:t>tCWL</a:t>
                      </a:r>
                      <a:r>
                        <a:rPr lang="en-US" altLang="en-US" sz="1500" b="1" dirty="0">
                          <a:latin typeface="+mn-lt"/>
                        </a:rPr>
                        <a:t>=13ns</a:t>
                      </a:r>
                      <a:endParaRPr lang="en-US" altLang="en-US" sz="1500" b="1" dirty="0">
                        <a:latin typeface="+mn-lt"/>
                        <a:ea typeface="Times New Roman" panose="02020603050405020304" charset="0"/>
                      </a:endParaRPr>
                    </a:p>
                  </a:txBody>
                  <a:tcPr/>
                </a:tc>
                <a:extLst>
                  <a:ext uri="{0D108BD9-81ED-4DB2-BD59-A6C34878D82A}">
                    <a16:rowId xmlns:a16="http://schemas.microsoft.com/office/drawing/2014/main" val="10005"/>
                  </a:ext>
                </a:extLst>
              </a:tr>
              <a:tr h="287007">
                <a:tc rowSpan="5">
                  <a:txBody>
                    <a:bodyPr/>
                    <a:lstStyle/>
                    <a:p>
                      <a:pPr algn="ctr">
                        <a:buNone/>
                      </a:pPr>
                      <a:r>
                        <a:rPr lang="en-US" altLang="en-US" sz="1500" b="1" dirty="0">
                          <a:latin typeface="+mn-lt"/>
                        </a:rPr>
                        <a:t>PIM Core</a:t>
                      </a:r>
                      <a:endParaRPr lang="en-US" altLang="en-US" sz="1500" b="1" dirty="0">
                        <a:latin typeface="+mn-lt"/>
                        <a:ea typeface="Times New Roman" panose="02020603050405020304" charset="0"/>
                      </a:endParaRPr>
                    </a:p>
                  </a:txBody>
                  <a:tcPr anchor="ctr"/>
                </a:tc>
                <a:tc>
                  <a:txBody>
                    <a:bodyPr/>
                    <a:lstStyle/>
                    <a:p>
                      <a:pPr>
                        <a:buNone/>
                      </a:pPr>
                      <a:r>
                        <a:rPr lang="en-US" altLang="en-US" sz="1500" b="1" dirty="0">
                          <a:latin typeface="+mn-lt"/>
                        </a:rPr>
                        <a:t>Type</a:t>
                      </a:r>
                      <a:endParaRPr lang="en-US" altLang="en-US" sz="1500" b="1" dirty="0">
                        <a:latin typeface="+mn-lt"/>
                        <a:ea typeface="Times New Roman" panose="02020603050405020304" charset="0"/>
                      </a:endParaRPr>
                    </a:p>
                  </a:txBody>
                  <a:tcPr/>
                </a:tc>
                <a:tc>
                  <a:txBody>
                    <a:bodyPr/>
                    <a:lstStyle/>
                    <a:p>
                      <a:pPr>
                        <a:buNone/>
                      </a:pPr>
                      <a:r>
                        <a:rPr lang="en-US" altLang="en-US" sz="1500" b="1" dirty="0">
                          <a:latin typeface="+mn-lt"/>
                        </a:rPr>
                        <a:t>In-order, 1 issue @ 2000MHZ</a:t>
                      </a:r>
                      <a:endParaRPr lang="en-US" altLang="en-US" sz="1500" b="1" dirty="0">
                        <a:latin typeface="+mn-lt"/>
                        <a:ea typeface="Times New Roman" panose="02020603050405020304" charset="0"/>
                      </a:endParaRPr>
                    </a:p>
                  </a:txBody>
                  <a:tcPr/>
                </a:tc>
                <a:extLst>
                  <a:ext uri="{0D108BD9-81ED-4DB2-BD59-A6C34878D82A}">
                    <a16:rowId xmlns:a16="http://schemas.microsoft.com/office/drawing/2014/main" val="10012"/>
                  </a:ext>
                </a:extLst>
              </a:tr>
              <a:tr h="335452">
                <a:tc vMerge="1">
                  <a:txBody>
                    <a:bodyPr/>
                    <a:lstStyle/>
                    <a:p>
                      <a:endParaRPr lang="en-US"/>
                    </a:p>
                  </a:txBody>
                  <a:tcPr/>
                </a:tc>
                <a:tc>
                  <a:txBody>
                    <a:bodyPr/>
                    <a:lstStyle/>
                    <a:p>
                      <a:pPr>
                        <a:buNone/>
                      </a:pPr>
                      <a:r>
                        <a:rPr lang="en-US" altLang="en-US" sz="1500" b="1" dirty="0">
                          <a:latin typeface="+mn-lt"/>
                        </a:rPr>
                        <a:t>L1I/D-Cache</a:t>
                      </a:r>
                      <a:endParaRPr lang="en-US" altLang="en-US" sz="1500" b="1" dirty="0">
                        <a:latin typeface="+mn-lt"/>
                        <a:ea typeface="Times New Roman" panose="02020603050405020304" charset="0"/>
                      </a:endParaRPr>
                    </a:p>
                  </a:txBody>
                  <a:tcPr/>
                </a:tc>
                <a:tc>
                  <a:txBody>
                    <a:bodyPr/>
                    <a:lstStyle/>
                    <a:p>
                      <a:pPr>
                        <a:buNone/>
                      </a:pPr>
                      <a:r>
                        <a:rPr lang="en-US" altLang="en-US" sz="1500" b="1" dirty="0">
                          <a:latin typeface="+mn-lt"/>
                        </a:rPr>
                        <a:t>Split 32KB, 4ways, 64B </a:t>
                      </a:r>
                      <a:r>
                        <a:rPr lang="en-US" altLang="en-US" sz="1500" b="1" dirty="0" err="1">
                          <a:latin typeface="+mn-lt"/>
                        </a:rPr>
                        <a:t>cacheline</a:t>
                      </a:r>
                      <a:r>
                        <a:rPr lang="en-US" altLang="en-US" sz="1500" b="1" dirty="0">
                          <a:latin typeface="+mn-lt"/>
                        </a:rPr>
                        <a:t>, LRU, write-back, MESI</a:t>
                      </a:r>
                      <a:endParaRPr lang="en-US" altLang="en-US" sz="1500" b="1" dirty="0">
                        <a:latin typeface="+mn-lt"/>
                        <a:ea typeface="Times New Roman" panose="02020603050405020304" charset="0"/>
                      </a:endParaRPr>
                    </a:p>
                  </a:txBody>
                  <a:tcPr/>
                </a:tc>
                <a:extLst>
                  <a:ext uri="{0D108BD9-81ED-4DB2-BD59-A6C34878D82A}">
                    <a16:rowId xmlns:a16="http://schemas.microsoft.com/office/drawing/2014/main" val="10013"/>
                  </a:ext>
                </a:extLst>
              </a:tr>
              <a:tr h="287007">
                <a:tc vMerge="1">
                  <a:txBody>
                    <a:bodyPr/>
                    <a:lstStyle/>
                    <a:p>
                      <a:endParaRPr lang="en-US"/>
                    </a:p>
                  </a:txBody>
                  <a:tcPr/>
                </a:tc>
                <a:tc>
                  <a:txBody>
                    <a:bodyPr/>
                    <a:lstStyle/>
                    <a:p>
                      <a:pPr>
                        <a:buNone/>
                      </a:pPr>
                      <a:r>
                        <a:rPr lang="en-US" altLang="en-US" sz="1500" b="1" dirty="0">
                          <a:latin typeface="+mn-lt"/>
                        </a:rPr>
                        <a:t>I/D-TLB</a:t>
                      </a:r>
                      <a:endParaRPr lang="en-US" altLang="en-US" sz="1500" b="1" dirty="0">
                        <a:latin typeface="+mn-lt"/>
                        <a:ea typeface="Times New Roman" panose="02020603050405020304" charset="0"/>
                      </a:endParaRPr>
                    </a:p>
                  </a:txBody>
                  <a:tcPr/>
                </a:tc>
                <a:tc>
                  <a:txBody>
                    <a:bodyPr/>
                    <a:lstStyle/>
                    <a:p>
                      <a:pPr>
                        <a:buNone/>
                      </a:pPr>
                      <a:r>
                        <a:rPr lang="en-US" altLang="en-US" sz="1500" b="1" dirty="0">
                          <a:latin typeface="+mn-lt"/>
                        </a:rPr>
                        <a:t>Split 64 entries, LRU</a:t>
                      </a:r>
                      <a:endParaRPr lang="en-US" altLang="en-US" sz="1500" b="1" dirty="0">
                        <a:latin typeface="+mn-lt"/>
                        <a:ea typeface="Times New Roman" panose="02020603050405020304" charset="0"/>
                      </a:endParaRPr>
                    </a:p>
                  </a:txBody>
                  <a:tcPr/>
                </a:tc>
                <a:extLst>
                  <a:ext uri="{0D108BD9-81ED-4DB2-BD59-A6C34878D82A}">
                    <a16:rowId xmlns:a16="http://schemas.microsoft.com/office/drawing/2014/main" val="10014"/>
                  </a:ext>
                </a:extLst>
              </a:tr>
              <a:tr h="160020">
                <a:tc vMerge="1">
                  <a:txBody>
                    <a:bodyPr/>
                    <a:lstStyle/>
                    <a:p>
                      <a:endParaRPr lang="en-US"/>
                    </a:p>
                  </a:txBody>
                  <a:tcPr/>
                </a:tc>
                <a:tc>
                  <a:txBody>
                    <a:bodyPr/>
                    <a:lstStyle/>
                    <a:p>
                      <a:pPr>
                        <a:buNone/>
                      </a:pPr>
                      <a:r>
                        <a:rPr lang="en-US" altLang="en-US" sz="1500" b="1" dirty="0">
                          <a:latin typeface="+mn-lt"/>
                        </a:rPr>
                        <a:t>Page table walker</a:t>
                      </a:r>
                      <a:endParaRPr lang="en-US" altLang="en-US" sz="1500" b="1" dirty="0">
                        <a:latin typeface="+mn-lt"/>
                        <a:ea typeface="Times New Roman" panose="02020603050405020304" charset="0"/>
                      </a:endParaRPr>
                    </a:p>
                  </a:txBody>
                  <a:tcPr/>
                </a:tc>
                <a:tc>
                  <a:txBody>
                    <a:bodyPr/>
                    <a:lstStyle/>
                    <a:p>
                      <a:pPr>
                        <a:buNone/>
                      </a:pPr>
                      <a:r>
                        <a:rPr lang="en-US" altLang="en-US" sz="1500" b="1" dirty="0">
                          <a:latin typeface="+mn-lt"/>
                        </a:rPr>
                        <a:t>1</a:t>
                      </a:r>
                      <a:endParaRPr lang="en-US" altLang="en-US" sz="1500" b="1" dirty="0">
                        <a:latin typeface="+mn-lt"/>
                        <a:ea typeface="Times New Roman" panose="02020603050405020304" charset="0"/>
                      </a:endParaRPr>
                    </a:p>
                  </a:txBody>
                  <a:tcPr/>
                </a:tc>
                <a:extLst>
                  <a:ext uri="{0D108BD9-81ED-4DB2-BD59-A6C34878D82A}">
                    <a16:rowId xmlns:a16="http://schemas.microsoft.com/office/drawing/2014/main" val="10015"/>
                  </a:ext>
                </a:extLst>
              </a:tr>
              <a:tr h="160020">
                <a:tc vMerge="1">
                  <a:txBody>
                    <a:bodyPr/>
                    <a:lstStyle/>
                    <a:p>
                      <a:endParaRPr lang="en-US"/>
                    </a:p>
                  </a:txBody>
                  <a:tcPr/>
                </a:tc>
                <a:tc>
                  <a:txBody>
                    <a:bodyPr/>
                    <a:lstStyle/>
                    <a:p>
                      <a:pPr>
                        <a:buNone/>
                      </a:pPr>
                      <a:r>
                        <a:rPr lang="en-US" altLang="en-US" sz="1500" b="1" dirty="0">
                          <a:latin typeface="+mn-lt"/>
                          <a:ea typeface="Times New Roman" panose="02020603050405020304" charset="0"/>
                        </a:rPr>
                        <a:t>Pre-Translation Buffer Size</a:t>
                      </a:r>
                    </a:p>
                  </a:txBody>
                  <a:tcPr/>
                </a:tc>
                <a:tc>
                  <a:txBody>
                    <a:bodyPr/>
                    <a:lstStyle/>
                    <a:p>
                      <a:pPr>
                        <a:buNone/>
                      </a:pPr>
                      <a:r>
                        <a:rPr lang="en-US" altLang="en-US" sz="1500" b="1" dirty="0">
                          <a:latin typeface="+mn-lt"/>
                          <a:ea typeface="Times New Roman" panose="02020603050405020304" charset="0"/>
                        </a:rPr>
                        <a:t>1024 entries per stack</a:t>
                      </a:r>
                    </a:p>
                  </a:txBody>
                  <a:tcPr/>
                </a:tc>
                <a:extLst>
                  <a:ext uri="{0D108BD9-81ED-4DB2-BD59-A6C34878D82A}">
                    <a16:rowId xmlns:a16="http://schemas.microsoft.com/office/drawing/2014/main" val="3074416811"/>
                  </a:ext>
                </a:extLst>
              </a:tr>
            </a:tbl>
          </a:graphicData>
        </a:graphic>
      </p:graphicFrame>
      <p:sp>
        <p:nvSpPr>
          <p:cNvPr id="8" name="TextBox 7">
            <a:extLst>
              <a:ext uri="{FF2B5EF4-FFF2-40B4-BE49-F238E27FC236}">
                <a16:creationId xmlns:a16="http://schemas.microsoft.com/office/drawing/2014/main" id="{E35C7B7B-437E-219F-3072-C6CA8E66DB78}"/>
              </a:ext>
            </a:extLst>
          </p:cNvPr>
          <p:cNvSpPr txBox="1"/>
          <p:nvPr/>
        </p:nvSpPr>
        <p:spPr>
          <a:xfrm>
            <a:off x="838200" y="1106108"/>
            <a:ext cx="5824751" cy="861774"/>
          </a:xfrm>
          <a:prstGeom prst="rect">
            <a:avLst/>
          </a:prstGeom>
          <a:noFill/>
        </p:spPr>
        <p:txBody>
          <a:bodyPr wrap="square" rtlCol="0">
            <a:spAutoFit/>
          </a:bodyPr>
          <a:lstStyle/>
          <a:p>
            <a:r>
              <a:rPr lang="en-US" sz="2500" spc="-10" dirty="0">
                <a:cs typeface="Calibri"/>
              </a:rPr>
              <a:t>Simulation Infrastructure (</a:t>
            </a:r>
            <a:r>
              <a:rPr lang="en-US" sz="2500" spc="-10" dirty="0" err="1">
                <a:cs typeface="Calibri"/>
              </a:rPr>
              <a:t>MultiPIM</a:t>
            </a:r>
            <a:r>
              <a:rPr lang="en-US" sz="2500" spc="-10" dirty="0">
                <a:cs typeface="Calibri"/>
              </a:rPr>
              <a:t>) </a:t>
            </a:r>
          </a:p>
          <a:p>
            <a:endParaRPr lang="en-US" sz="2500" dirty="0"/>
          </a:p>
        </p:txBody>
      </p:sp>
    </p:spTree>
    <p:extLst>
      <p:ext uri="{BB962C8B-B14F-4D97-AF65-F5344CB8AC3E}">
        <p14:creationId xmlns:p14="http://schemas.microsoft.com/office/powerpoint/2010/main" val="17816963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9|14.4|9.4|7.1|6.1|5.5|6.6|6.4|5.1|2.8|2.9|5.8|3.4|6.2|6.1"/>
</p:tagLst>
</file>

<file path=ppt/tags/tag10.xml><?xml version="1.0" encoding="utf-8"?>
<p:tagLst xmlns:a="http://schemas.openxmlformats.org/drawingml/2006/main" xmlns:r="http://schemas.openxmlformats.org/officeDocument/2006/relationships" xmlns:p="http://schemas.openxmlformats.org/presentationml/2006/main">
  <p:tag name="TIMING" val="|1.2|6.2|3.9"/>
</p:tagLst>
</file>

<file path=ppt/tags/tag11.xml><?xml version="1.0" encoding="utf-8"?>
<p:tagLst xmlns:a="http://schemas.openxmlformats.org/drawingml/2006/main" xmlns:r="http://schemas.openxmlformats.org/officeDocument/2006/relationships" xmlns:p="http://schemas.openxmlformats.org/presentationml/2006/main">
  <p:tag name="TIMING" val="|1.2|6.2|3.9"/>
</p:tagLst>
</file>

<file path=ppt/tags/tag12.xml><?xml version="1.0" encoding="utf-8"?>
<p:tagLst xmlns:a="http://schemas.openxmlformats.org/drawingml/2006/main" xmlns:r="http://schemas.openxmlformats.org/officeDocument/2006/relationships" xmlns:p="http://schemas.openxmlformats.org/presentationml/2006/main">
  <p:tag name="TIMING" val="|1.2|6.2|3.9"/>
</p:tagLst>
</file>

<file path=ppt/tags/tag13.xml><?xml version="1.0" encoding="utf-8"?>
<p:tagLst xmlns:a="http://schemas.openxmlformats.org/drawingml/2006/main" xmlns:r="http://schemas.openxmlformats.org/officeDocument/2006/relationships" xmlns:p="http://schemas.openxmlformats.org/presentationml/2006/main">
  <p:tag name="TIMING" val="|1.7|4.7|2.7|3.9|7.1|6.3|2|2.9"/>
</p:tagLst>
</file>

<file path=ppt/tags/tag14.xml><?xml version="1.0" encoding="utf-8"?>
<p:tagLst xmlns:a="http://schemas.openxmlformats.org/drawingml/2006/main" xmlns:r="http://schemas.openxmlformats.org/officeDocument/2006/relationships" xmlns:p="http://schemas.openxmlformats.org/presentationml/2006/main">
  <p:tag name="TIMING" val="|1.7|4.7|2.7|3.9|7.1|6.3|2|2.9"/>
</p:tagLst>
</file>

<file path=ppt/tags/tag15.xml><?xml version="1.0" encoding="utf-8"?>
<p:tagLst xmlns:a="http://schemas.openxmlformats.org/drawingml/2006/main" xmlns:r="http://schemas.openxmlformats.org/officeDocument/2006/relationships" xmlns:p="http://schemas.openxmlformats.org/presentationml/2006/main">
  <p:tag name="TIMING" val="|1.7|4.7|2.7|3.9|7.1|6.3|2|2.9"/>
</p:tagLst>
</file>

<file path=ppt/tags/tag16.xml><?xml version="1.0" encoding="utf-8"?>
<p:tagLst xmlns:a="http://schemas.openxmlformats.org/drawingml/2006/main" xmlns:r="http://schemas.openxmlformats.org/officeDocument/2006/relationships" xmlns:p="http://schemas.openxmlformats.org/presentationml/2006/main">
  <p:tag name="TIMING" val="|1.7|4.7|2.7|3.9|7.1|6.3|2|2.9"/>
</p:tagLst>
</file>

<file path=ppt/tags/tag17.xml><?xml version="1.0" encoding="utf-8"?>
<p:tagLst xmlns:a="http://schemas.openxmlformats.org/drawingml/2006/main" xmlns:r="http://schemas.openxmlformats.org/officeDocument/2006/relationships" xmlns:p="http://schemas.openxmlformats.org/presentationml/2006/main">
  <p:tag name="TIMING" val="|1.7|4.7|2.7|3.9|7.1|6.3|2|2.9"/>
</p:tagLst>
</file>

<file path=ppt/tags/tag18.xml><?xml version="1.0" encoding="utf-8"?>
<p:tagLst xmlns:a="http://schemas.openxmlformats.org/drawingml/2006/main" xmlns:r="http://schemas.openxmlformats.org/officeDocument/2006/relationships" xmlns:p="http://schemas.openxmlformats.org/presentationml/2006/main">
  <p:tag name="TIMING" val="|1.7|4.7|2.7|3.9|7.1|6.3|2|2.9"/>
</p:tagLst>
</file>

<file path=ppt/tags/tag19.xml><?xml version="1.0" encoding="utf-8"?>
<p:tagLst xmlns:a="http://schemas.openxmlformats.org/drawingml/2006/main" xmlns:r="http://schemas.openxmlformats.org/officeDocument/2006/relationships" xmlns:p="http://schemas.openxmlformats.org/presentationml/2006/main">
  <p:tag name="TIMING" val="|1.7|4.7|2.7|3.9|7.1|6.3|2|2.9"/>
</p:tagLst>
</file>

<file path=ppt/tags/tag2.xml><?xml version="1.0" encoding="utf-8"?>
<p:tagLst xmlns:a="http://schemas.openxmlformats.org/drawingml/2006/main" xmlns:r="http://schemas.openxmlformats.org/officeDocument/2006/relationships" xmlns:p="http://schemas.openxmlformats.org/presentationml/2006/main">
  <p:tag name="TIMING" val="|3.1|1.5|1.8|4.3|4.6"/>
</p:tagLst>
</file>

<file path=ppt/tags/tag20.xml><?xml version="1.0" encoding="utf-8"?>
<p:tagLst xmlns:a="http://schemas.openxmlformats.org/drawingml/2006/main" xmlns:r="http://schemas.openxmlformats.org/officeDocument/2006/relationships" xmlns:p="http://schemas.openxmlformats.org/presentationml/2006/main">
  <p:tag name="TIMING" val="|1.7|4.7|2.7|3.9|7.1|6.3|2|2.9"/>
</p:tagLst>
</file>

<file path=ppt/tags/tag21.xml><?xml version="1.0" encoding="utf-8"?>
<p:tagLst xmlns:a="http://schemas.openxmlformats.org/drawingml/2006/main" xmlns:r="http://schemas.openxmlformats.org/officeDocument/2006/relationships" xmlns:p="http://schemas.openxmlformats.org/presentationml/2006/main">
  <p:tag name="TIMING" val="|4.7|1.2"/>
</p:tagLst>
</file>

<file path=ppt/tags/tag22.xml><?xml version="1.0" encoding="utf-8"?>
<p:tagLst xmlns:a="http://schemas.openxmlformats.org/drawingml/2006/main" xmlns:r="http://schemas.openxmlformats.org/officeDocument/2006/relationships" xmlns:p="http://schemas.openxmlformats.org/presentationml/2006/main">
  <p:tag name="TIMING" val="|4.7|1.2"/>
</p:tagLst>
</file>

<file path=ppt/tags/tag23.xml><?xml version="1.0" encoding="utf-8"?>
<p:tagLst xmlns:a="http://schemas.openxmlformats.org/drawingml/2006/main" xmlns:r="http://schemas.openxmlformats.org/officeDocument/2006/relationships" xmlns:p="http://schemas.openxmlformats.org/presentationml/2006/main">
  <p:tag name="TIMING" val="|4.7|1.2"/>
</p:tagLst>
</file>

<file path=ppt/tags/tag24.xml><?xml version="1.0" encoding="utf-8"?>
<p:tagLst xmlns:a="http://schemas.openxmlformats.org/drawingml/2006/main" xmlns:r="http://schemas.openxmlformats.org/officeDocument/2006/relationships" xmlns:p="http://schemas.openxmlformats.org/presentationml/2006/main">
  <p:tag name="TIMING" val="|3.5|6.7|1.5|0.8|0.9|3.4"/>
</p:tagLst>
</file>

<file path=ppt/tags/tag25.xml><?xml version="1.0" encoding="utf-8"?>
<p:tagLst xmlns:a="http://schemas.openxmlformats.org/drawingml/2006/main" xmlns:r="http://schemas.openxmlformats.org/officeDocument/2006/relationships" xmlns:p="http://schemas.openxmlformats.org/presentationml/2006/main">
  <p:tag name="TIMING" val="|3.5|6.7|1.5|0.8|0.9|3.4"/>
</p:tagLst>
</file>

<file path=ppt/tags/tag26.xml><?xml version="1.0" encoding="utf-8"?>
<p:tagLst xmlns:a="http://schemas.openxmlformats.org/drawingml/2006/main" xmlns:r="http://schemas.openxmlformats.org/officeDocument/2006/relationships" xmlns:p="http://schemas.openxmlformats.org/presentationml/2006/main">
  <p:tag name="TIMING" val="|3.5|6.7|1.5|0.8|0.9|3.4"/>
</p:tagLst>
</file>

<file path=ppt/tags/tag27.xml><?xml version="1.0" encoding="utf-8"?>
<p:tagLst xmlns:a="http://schemas.openxmlformats.org/drawingml/2006/main" xmlns:r="http://schemas.openxmlformats.org/officeDocument/2006/relationships" xmlns:p="http://schemas.openxmlformats.org/presentationml/2006/main">
  <p:tag name="TIMING" val="|3.5|6.7|1.5|0.8|0.9|3.4"/>
</p:tagLst>
</file>

<file path=ppt/tags/tag28.xml><?xml version="1.0" encoding="utf-8"?>
<p:tagLst xmlns:a="http://schemas.openxmlformats.org/drawingml/2006/main" xmlns:r="http://schemas.openxmlformats.org/officeDocument/2006/relationships" xmlns:p="http://schemas.openxmlformats.org/presentationml/2006/main">
  <p:tag name="TIMING" val="|3.5|6.7|1.5|0.8|0.9|3.4"/>
</p:tagLst>
</file>

<file path=ppt/tags/tag29.xml><?xml version="1.0" encoding="utf-8"?>
<p:tagLst xmlns:a="http://schemas.openxmlformats.org/drawingml/2006/main" xmlns:r="http://schemas.openxmlformats.org/officeDocument/2006/relationships" xmlns:p="http://schemas.openxmlformats.org/presentationml/2006/main">
  <p:tag name="TIMING" val="|3.5|6.7|1.5|0.8|0.9|3.4"/>
</p:tagLst>
</file>

<file path=ppt/tags/tag3.xml><?xml version="1.0" encoding="utf-8"?>
<p:tagLst xmlns:a="http://schemas.openxmlformats.org/drawingml/2006/main" xmlns:r="http://schemas.openxmlformats.org/officeDocument/2006/relationships" xmlns:p="http://schemas.openxmlformats.org/presentationml/2006/main">
  <p:tag name="TIMING" val="|3.1|1.5|1.8|4.3|4.6"/>
</p:tagLst>
</file>

<file path=ppt/tags/tag30.xml><?xml version="1.0" encoding="utf-8"?>
<p:tagLst xmlns:a="http://schemas.openxmlformats.org/drawingml/2006/main" xmlns:r="http://schemas.openxmlformats.org/officeDocument/2006/relationships" xmlns:p="http://schemas.openxmlformats.org/presentationml/2006/main">
  <p:tag name="TIMING" val="|3.5|6.7|1.5|0.8|0.9|3.4"/>
</p:tagLst>
</file>

<file path=ppt/tags/tag31.xml><?xml version="1.0" encoding="utf-8"?>
<p:tagLst xmlns:a="http://schemas.openxmlformats.org/drawingml/2006/main" xmlns:r="http://schemas.openxmlformats.org/officeDocument/2006/relationships" xmlns:p="http://schemas.openxmlformats.org/presentationml/2006/main">
  <p:tag name="TIMING" val="|7.4|0.8|3.4|3.1|4.2"/>
</p:tagLst>
</file>

<file path=ppt/tags/tag32.xml><?xml version="1.0" encoding="utf-8"?>
<p:tagLst xmlns:a="http://schemas.openxmlformats.org/drawingml/2006/main" xmlns:r="http://schemas.openxmlformats.org/officeDocument/2006/relationships" xmlns:p="http://schemas.openxmlformats.org/presentationml/2006/main">
  <p:tag name="TIMING" val="|7.4|0.8|3.4|3.1|4.2"/>
</p:tagLst>
</file>

<file path=ppt/tags/tag33.xml><?xml version="1.0" encoding="utf-8"?>
<p:tagLst xmlns:a="http://schemas.openxmlformats.org/drawingml/2006/main" xmlns:r="http://schemas.openxmlformats.org/officeDocument/2006/relationships" xmlns:p="http://schemas.openxmlformats.org/presentationml/2006/main">
  <p:tag name="TIMING" val="|7.4|0.8|3.4|3.1|4.2"/>
</p:tagLst>
</file>

<file path=ppt/tags/tag34.xml><?xml version="1.0" encoding="utf-8"?>
<p:tagLst xmlns:a="http://schemas.openxmlformats.org/drawingml/2006/main" xmlns:r="http://schemas.openxmlformats.org/officeDocument/2006/relationships" xmlns:p="http://schemas.openxmlformats.org/presentationml/2006/main">
  <p:tag name="TIMING" val="|7.4|0.8|3.4|3.1|4.2"/>
</p:tagLst>
</file>

<file path=ppt/tags/tag35.xml><?xml version="1.0" encoding="utf-8"?>
<p:tagLst xmlns:a="http://schemas.openxmlformats.org/drawingml/2006/main" xmlns:r="http://schemas.openxmlformats.org/officeDocument/2006/relationships" xmlns:p="http://schemas.openxmlformats.org/presentationml/2006/main">
  <p:tag name="TIMING" val="|7.4|0.8|3.4|3.1|4.2"/>
</p:tagLst>
</file>

<file path=ppt/tags/tag36.xml><?xml version="1.0" encoding="utf-8"?>
<p:tagLst xmlns:a="http://schemas.openxmlformats.org/drawingml/2006/main" xmlns:r="http://schemas.openxmlformats.org/officeDocument/2006/relationships" xmlns:p="http://schemas.openxmlformats.org/presentationml/2006/main">
  <p:tag name="TIMING" val="|7.8|1.1|3.3"/>
</p:tagLst>
</file>

<file path=ppt/tags/tag37.xml><?xml version="1.0" encoding="utf-8"?>
<p:tagLst xmlns:a="http://schemas.openxmlformats.org/drawingml/2006/main" xmlns:r="http://schemas.openxmlformats.org/officeDocument/2006/relationships" xmlns:p="http://schemas.openxmlformats.org/presentationml/2006/main">
  <p:tag name="TIMING" val="|7.8|1.1|3.3"/>
</p:tagLst>
</file>

<file path=ppt/tags/tag38.xml><?xml version="1.0" encoding="utf-8"?>
<p:tagLst xmlns:a="http://schemas.openxmlformats.org/drawingml/2006/main" xmlns:r="http://schemas.openxmlformats.org/officeDocument/2006/relationships" xmlns:p="http://schemas.openxmlformats.org/presentationml/2006/main">
  <p:tag name="TIMING" val="|7.8|1.1|3.3"/>
</p:tagLst>
</file>

<file path=ppt/tags/tag39.xml><?xml version="1.0" encoding="utf-8"?>
<p:tagLst xmlns:a="http://schemas.openxmlformats.org/drawingml/2006/main" xmlns:r="http://schemas.openxmlformats.org/officeDocument/2006/relationships" xmlns:p="http://schemas.openxmlformats.org/presentationml/2006/main">
  <p:tag name="TIMING" val="|7.8|1.1|3.3"/>
</p:tagLst>
</file>

<file path=ppt/tags/tag4.xml><?xml version="1.0" encoding="utf-8"?>
<p:tagLst xmlns:a="http://schemas.openxmlformats.org/drawingml/2006/main" xmlns:r="http://schemas.openxmlformats.org/officeDocument/2006/relationships" xmlns:p="http://schemas.openxmlformats.org/presentationml/2006/main">
  <p:tag name="TIMING" val="|3.1|1.5|1.8|4.3|4.6"/>
</p:tagLst>
</file>

<file path=ppt/tags/tag40.xml><?xml version="1.0" encoding="utf-8"?>
<p:tagLst xmlns:a="http://schemas.openxmlformats.org/drawingml/2006/main" xmlns:r="http://schemas.openxmlformats.org/officeDocument/2006/relationships" xmlns:p="http://schemas.openxmlformats.org/presentationml/2006/main">
  <p:tag name="TIMING" val="|5.7|7.2"/>
</p:tagLst>
</file>

<file path=ppt/tags/tag41.xml><?xml version="1.0" encoding="utf-8"?>
<p:tagLst xmlns:a="http://schemas.openxmlformats.org/drawingml/2006/main" xmlns:r="http://schemas.openxmlformats.org/officeDocument/2006/relationships" xmlns:p="http://schemas.openxmlformats.org/presentationml/2006/main">
  <p:tag name="TIMING" val="|5.7|7.2"/>
</p:tagLst>
</file>

<file path=ppt/tags/tag42.xml><?xml version="1.0" encoding="utf-8"?>
<p:tagLst xmlns:a="http://schemas.openxmlformats.org/drawingml/2006/main" xmlns:r="http://schemas.openxmlformats.org/officeDocument/2006/relationships" xmlns:p="http://schemas.openxmlformats.org/presentationml/2006/main">
  <p:tag name="TIMING" val="|5.7|7.2"/>
</p:tagLst>
</file>

<file path=ppt/tags/tag43.xml><?xml version="1.0" encoding="utf-8"?>
<p:tagLst xmlns:a="http://schemas.openxmlformats.org/drawingml/2006/main" xmlns:r="http://schemas.openxmlformats.org/officeDocument/2006/relationships" xmlns:p="http://schemas.openxmlformats.org/presentationml/2006/main">
  <p:tag name="TIMING" val="|4.6|5.7"/>
</p:tagLst>
</file>

<file path=ppt/tags/tag44.xml><?xml version="1.0" encoding="utf-8"?>
<p:tagLst xmlns:a="http://schemas.openxmlformats.org/drawingml/2006/main" xmlns:r="http://schemas.openxmlformats.org/officeDocument/2006/relationships" xmlns:p="http://schemas.openxmlformats.org/presentationml/2006/main">
  <p:tag name="TIMING" val="|4.6|5.7"/>
</p:tagLst>
</file>

<file path=ppt/tags/tag45.xml><?xml version="1.0" encoding="utf-8"?>
<p:tagLst xmlns:a="http://schemas.openxmlformats.org/drawingml/2006/main" xmlns:r="http://schemas.openxmlformats.org/officeDocument/2006/relationships" xmlns:p="http://schemas.openxmlformats.org/presentationml/2006/main">
  <p:tag name="TIMING" val="|4.6|5.7"/>
</p:tagLst>
</file>

<file path=ppt/tags/tag46.xml><?xml version="1.0" encoding="utf-8"?>
<p:tagLst xmlns:a="http://schemas.openxmlformats.org/drawingml/2006/main" xmlns:r="http://schemas.openxmlformats.org/officeDocument/2006/relationships" xmlns:p="http://schemas.openxmlformats.org/presentationml/2006/main">
  <p:tag name="TIMING" val="|1.6"/>
</p:tagLst>
</file>

<file path=ppt/tags/tag47.xml><?xml version="1.0" encoding="utf-8"?>
<p:tagLst xmlns:a="http://schemas.openxmlformats.org/drawingml/2006/main" xmlns:r="http://schemas.openxmlformats.org/officeDocument/2006/relationships" xmlns:p="http://schemas.openxmlformats.org/presentationml/2006/main">
  <p:tag name="TIMING" val="|1.6"/>
</p:tagLst>
</file>

<file path=ppt/tags/tag48.xml><?xml version="1.0" encoding="utf-8"?>
<p:tagLst xmlns:a="http://schemas.openxmlformats.org/drawingml/2006/main" xmlns:r="http://schemas.openxmlformats.org/officeDocument/2006/relationships" xmlns:p="http://schemas.openxmlformats.org/presentationml/2006/main">
  <p:tag name="TIMING" val="|6.1|12.1|1.7"/>
</p:tagLst>
</file>

<file path=ppt/tags/tag49.xml><?xml version="1.0" encoding="utf-8"?>
<p:tagLst xmlns:a="http://schemas.openxmlformats.org/drawingml/2006/main" xmlns:r="http://schemas.openxmlformats.org/officeDocument/2006/relationships" xmlns:p="http://schemas.openxmlformats.org/presentationml/2006/main">
  <p:tag name="TIMING" val="|6.1|12.1|1.7"/>
</p:tagLst>
</file>

<file path=ppt/tags/tag5.xml><?xml version="1.0" encoding="utf-8"?>
<p:tagLst xmlns:a="http://schemas.openxmlformats.org/drawingml/2006/main" xmlns:r="http://schemas.openxmlformats.org/officeDocument/2006/relationships" xmlns:p="http://schemas.openxmlformats.org/presentationml/2006/main">
  <p:tag name="TIMING" val="|3.1|1.5|1.8|4.3|4.6"/>
</p:tagLst>
</file>

<file path=ppt/tags/tag50.xml><?xml version="1.0" encoding="utf-8"?>
<p:tagLst xmlns:a="http://schemas.openxmlformats.org/drawingml/2006/main" xmlns:r="http://schemas.openxmlformats.org/officeDocument/2006/relationships" xmlns:p="http://schemas.openxmlformats.org/presentationml/2006/main">
  <p:tag name="TIMING" val="|6.1|12.1|1.7"/>
</p:tagLst>
</file>

<file path=ppt/tags/tag51.xml><?xml version="1.0" encoding="utf-8"?>
<p:tagLst xmlns:a="http://schemas.openxmlformats.org/drawingml/2006/main" xmlns:r="http://schemas.openxmlformats.org/officeDocument/2006/relationships" xmlns:p="http://schemas.openxmlformats.org/presentationml/2006/main">
  <p:tag name="TIMING" val="|6.1|12.1|1.7"/>
</p:tagLst>
</file>

<file path=ppt/tags/tag52.xml><?xml version="1.0" encoding="utf-8"?>
<p:tagLst xmlns:a="http://schemas.openxmlformats.org/drawingml/2006/main" xmlns:r="http://schemas.openxmlformats.org/officeDocument/2006/relationships" xmlns:p="http://schemas.openxmlformats.org/presentationml/2006/main">
  <p:tag name="TIMING" val="|5.7|1.7|4.2|1.6"/>
</p:tagLst>
</file>

<file path=ppt/tags/tag53.xml><?xml version="1.0" encoding="utf-8"?>
<p:tagLst xmlns:a="http://schemas.openxmlformats.org/drawingml/2006/main" xmlns:r="http://schemas.openxmlformats.org/officeDocument/2006/relationships" xmlns:p="http://schemas.openxmlformats.org/presentationml/2006/main">
  <p:tag name="TIMING" val="|5.7|1.7|4.2|1.6"/>
</p:tagLst>
</file>

<file path=ppt/tags/tag54.xml><?xml version="1.0" encoding="utf-8"?>
<p:tagLst xmlns:a="http://schemas.openxmlformats.org/drawingml/2006/main" xmlns:r="http://schemas.openxmlformats.org/officeDocument/2006/relationships" xmlns:p="http://schemas.openxmlformats.org/presentationml/2006/main">
  <p:tag name="TIMING" val="|5.7|1.7|4.2|1.6"/>
</p:tagLst>
</file>

<file path=ppt/tags/tag55.xml><?xml version="1.0" encoding="utf-8"?>
<p:tagLst xmlns:a="http://schemas.openxmlformats.org/drawingml/2006/main" xmlns:r="http://schemas.openxmlformats.org/officeDocument/2006/relationships" xmlns:p="http://schemas.openxmlformats.org/presentationml/2006/main">
  <p:tag name="TIMING" val="|5.7|1.7|4.2|1.6"/>
</p:tagLst>
</file>

<file path=ppt/tags/tag56.xml><?xml version="1.0" encoding="utf-8"?>
<p:tagLst xmlns:a="http://schemas.openxmlformats.org/drawingml/2006/main" xmlns:r="http://schemas.openxmlformats.org/officeDocument/2006/relationships" xmlns:p="http://schemas.openxmlformats.org/presentationml/2006/main">
  <p:tag name="TIMING" val="|5.7|1.7|4.2|1.6"/>
</p:tagLst>
</file>

<file path=ppt/tags/tag57.xml><?xml version="1.0" encoding="utf-8"?>
<p:tagLst xmlns:a="http://schemas.openxmlformats.org/drawingml/2006/main" xmlns:r="http://schemas.openxmlformats.org/officeDocument/2006/relationships" xmlns:p="http://schemas.openxmlformats.org/presentationml/2006/main">
  <p:tag name="TIMING" val="|8.2|4.2|4.9|7.8"/>
</p:tagLst>
</file>

<file path=ppt/tags/tag58.xml><?xml version="1.0" encoding="utf-8"?>
<p:tagLst xmlns:a="http://schemas.openxmlformats.org/drawingml/2006/main" xmlns:r="http://schemas.openxmlformats.org/officeDocument/2006/relationships" xmlns:p="http://schemas.openxmlformats.org/presentationml/2006/main">
  <p:tag name="TIMING" val="|8.2|4.2|4.9|7.8"/>
</p:tagLst>
</file>

<file path=ppt/tags/tag59.xml><?xml version="1.0" encoding="utf-8"?>
<p:tagLst xmlns:a="http://schemas.openxmlformats.org/drawingml/2006/main" xmlns:r="http://schemas.openxmlformats.org/officeDocument/2006/relationships" xmlns:p="http://schemas.openxmlformats.org/presentationml/2006/main">
  <p:tag name="TIMING" val="|8.2|4.2|4.9|7.8"/>
</p:tagLst>
</file>

<file path=ppt/tags/tag6.xml><?xml version="1.0" encoding="utf-8"?>
<p:tagLst xmlns:a="http://schemas.openxmlformats.org/drawingml/2006/main" xmlns:r="http://schemas.openxmlformats.org/officeDocument/2006/relationships" xmlns:p="http://schemas.openxmlformats.org/presentationml/2006/main">
  <p:tag name="TIMING" val="|3.1|1.5|1.8|4.3|4.6"/>
</p:tagLst>
</file>

<file path=ppt/tags/tag60.xml><?xml version="1.0" encoding="utf-8"?>
<p:tagLst xmlns:a="http://schemas.openxmlformats.org/drawingml/2006/main" xmlns:r="http://schemas.openxmlformats.org/officeDocument/2006/relationships" xmlns:p="http://schemas.openxmlformats.org/presentationml/2006/main">
  <p:tag name="TIMING" val="|8.2|4.2|4.9|7.8"/>
</p:tagLst>
</file>

<file path=ppt/tags/tag61.xml><?xml version="1.0" encoding="utf-8"?>
<p:tagLst xmlns:a="http://schemas.openxmlformats.org/drawingml/2006/main" xmlns:r="http://schemas.openxmlformats.org/officeDocument/2006/relationships" xmlns:p="http://schemas.openxmlformats.org/presentationml/2006/main">
  <p:tag name="TIMING" val="|8.2|4.2|4.9|7.8"/>
</p:tagLst>
</file>

<file path=ppt/tags/tag62.xml><?xml version="1.0" encoding="utf-8"?>
<p:tagLst xmlns:a="http://schemas.openxmlformats.org/drawingml/2006/main" xmlns:r="http://schemas.openxmlformats.org/officeDocument/2006/relationships" xmlns:p="http://schemas.openxmlformats.org/presentationml/2006/main">
  <p:tag name="TIMING" val="|7|1.3|5.2"/>
</p:tagLst>
</file>

<file path=ppt/tags/tag63.xml><?xml version="1.0" encoding="utf-8"?>
<p:tagLst xmlns:a="http://schemas.openxmlformats.org/drawingml/2006/main" xmlns:r="http://schemas.openxmlformats.org/officeDocument/2006/relationships" xmlns:p="http://schemas.openxmlformats.org/presentationml/2006/main">
  <p:tag name="TIMING" val="|3.9"/>
</p:tagLst>
</file>

<file path=ppt/tags/tag64.xml><?xml version="1.0" encoding="utf-8"?>
<p:tagLst xmlns:a="http://schemas.openxmlformats.org/drawingml/2006/main" xmlns:r="http://schemas.openxmlformats.org/officeDocument/2006/relationships" xmlns:p="http://schemas.openxmlformats.org/presentationml/2006/main">
  <p:tag name="TIMING" val="|3.9"/>
</p:tagLst>
</file>

<file path=ppt/tags/tag65.xml><?xml version="1.0" encoding="utf-8"?>
<p:tagLst xmlns:a="http://schemas.openxmlformats.org/drawingml/2006/main" xmlns:r="http://schemas.openxmlformats.org/officeDocument/2006/relationships" xmlns:p="http://schemas.openxmlformats.org/presentationml/2006/main">
  <p:tag name="TIMING" val="|13.9|2.7"/>
</p:tagLst>
</file>

<file path=ppt/tags/tag66.xml><?xml version="1.0" encoding="utf-8"?>
<p:tagLst xmlns:a="http://schemas.openxmlformats.org/drawingml/2006/main" xmlns:r="http://schemas.openxmlformats.org/officeDocument/2006/relationships" xmlns:p="http://schemas.openxmlformats.org/presentationml/2006/main">
  <p:tag name="TIMING" val="|13.9|2.7"/>
</p:tagLst>
</file>

<file path=ppt/tags/tag67.xml><?xml version="1.0" encoding="utf-8"?>
<p:tagLst xmlns:a="http://schemas.openxmlformats.org/drawingml/2006/main" xmlns:r="http://schemas.openxmlformats.org/officeDocument/2006/relationships" xmlns:p="http://schemas.openxmlformats.org/presentationml/2006/main">
  <p:tag name="TIMING" val="|13.9|2.7"/>
</p:tagLst>
</file>

<file path=ppt/tags/tag68.xml><?xml version="1.0" encoding="utf-8"?>
<p:tagLst xmlns:a="http://schemas.openxmlformats.org/drawingml/2006/main" xmlns:r="http://schemas.openxmlformats.org/officeDocument/2006/relationships" xmlns:p="http://schemas.openxmlformats.org/presentationml/2006/main">
  <p:tag name="TIMING" val="|13.9|2.7"/>
</p:tagLst>
</file>

<file path=ppt/tags/tag69.xml><?xml version="1.0" encoding="utf-8"?>
<p:tagLst xmlns:a="http://schemas.openxmlformats.org/drawingml/2006/main" xmlns:r="http://schemas.openxmlformats.org/officeDocument/2006/relationships" xmlns:p="http://schemas.openxmlformats.org/presentationml/2006/main">
  <p:tag name="TIMING" val="|3.5|6.7"/>
</p:tagLst>
</file>

<file path=ppt/tags/tag7.xml><?xml version="1.0" encoding="utf-8"?>
<p:tagLst xmlns:a="http://schemas.openxmlformats.org/drawingml/2006/main" xmlns:r="http://schemas.openxmlformats.org/officeDocument/2006/relationships" xmlns:p="http://schemas.openxmlformats.org/presentationml/2006/main">
  <p:tag name="TIMING" val="|7.1|5.3"/>
</p:tagLst>
</file>

<file path=ppt/tags/tag70.xml><?xml version="1.0" encoding="utf-8"?>
<p:tagLst xmlns:a="http://schemas.openxmlformats.org/drawingml/2006/main" xmlns:r="http://schemas.openxmlformats.org/officeDocument/2006/relationships" xmlns:p="http://schemas.openxmlformats.org/presentationml/2006/main">
  <p:tag name="TIMING" val="|3.5|6.7"/>
</p:tagLst>
</file>

<file path=ppt/tags/tag71.xml><?xml version="1.0" encoding="utf-8"?>
<p:tagLst xmlns:a="http://schemas.openxmlformats.org/drawingml/2006/main" xmlns:r="http://schemas.openxmlformats.org/officeDocument/2006/relationships" xmlns:p="http://schemas.openxmlformats.org/presentationml/2006/main">
  <p:tag name="TIMING" val="|3.5|6.7"/>
</p:tagLst>
</file>

<file path=ppt/tags/tag72.xml><?xml version="1.0" encoding="utf-8"?>
<p:tagLst xmlns:a="http://schemas.openxmlformats.org/drawingml/2006/main" xmlns:r="http://schemas.openxmlformats.org/officeDocument/2006/relationships" xmlns:p="http://schemas.openxmlformats.org/presentationml/2006/main">
  <p:tag name="TIMING" val="|8.7|9.3"/>
</p:tagLst>
</file>

<file path=ppt/tags/tag73.xml><?xml version="1.0" encoding="utf-8"?>
<p:tagLst xmlns:a="http://schemas.openxmlformats.org/drawingml/2006/main" xmlns:r="http://schemas.openxmlformats.org/officeDocument/2006/relationships" xmlns:p="http://schemas.openxmlformats.org/presentationml/2006/main">
  <p:tag name="TIMING" val="|8.7|9.3"/>
</p:tagLst>
</file>

<file path=ppt/tags/tag74.xml><?xml version="1.0" encoding="utf-8"?>
<p:tagLst xmlns:a="http://schemas.openxmlformats.org/drawingml/2006/main" xmlns:r="http://schemas.openxmlformats.org/officeDocument/2006/relationships" xmlns:p="http://schemas.openxmlformats.org/presentationml/2006/main">
  <p:tag name="TIMING" val="|8.7|9.3"/>
</p:tagLst>
</file>

<file path=ppt/tags/tag75.xml><?xml version="1.0" encoding="utf-8"?>
<p:tagLst xmlns:a="http://schemas.openxmlformats.org/drawingml/2006/main" xmlns:r="http://schemas.openxmlformats.org/officeDocument/2006/relationships" xmlns:p="http://schemas.openxmlformats.org/presentationml/2006/main">
  <p:tag name="TIMING" val="|1.6|6.2"/>
</p:tagLst>
</file>

<file path=ppt/tags/tag76.xml><?xml version="1.0" encoding="utf-8"?>
<p:tagLst xmlns:a="http://schemas.openxmlformats.org/drawingml/2006/main" xmlns:r="http://schemas.openxmlformats.org/officeDocument/2006/relationships" xmlns:p="http://schemas.openxmlformats.org/presentationml/2006/main">
  <p:tag name="TIMING" val="|1.6|6.2"/>
</p:tagLst>
</file>

<file path=ppt/tags/tag77.xml><?xml version="1.0" encoding="utf-8"?>
<p:tagLst xmlns:a="http://schemas.openxmlformats.org/drawingml/2006/main" xmlns:r="http://schemas.openxmlformats.org/officeDocument/2006/relationships" xmlns:p="http://schemas.openxmlformats.org/presentationml/2006/main">
  <p:tag name="TIMING" val="|9.4|2.6|9.2|4.8|5.4"/>
</p:tagLst>
</file>

<file path=ppt/tags/tag78.xml><?xml version="1.0" encoding="utf-8"?>
<p:tagLst xmlns:a="http://schemas.openxmlformats.org/drawingml/2006/main" xmlns:r="http://schemas.openxmlformats.org/officeDocument/2006/relationships" xmlns:p="http://schemas.openxmlformats.org/presentationml/2006/main">
  <p:tag name="TIMING" val="|9.4|2.6|9.2|4.8|5.4"/>
</p:tagLst>
</file>

<file path=ppt/tags/tag79.xml><?xml version="1.0" encoding="utf-8"?>
<p:tagLst xmlns:a="http://schemas.openxmlformats.org/drawingml/2006/main" xmlns:r="http://schemas.openxmlformats.org/officeDocument/2006/relationships" xmlns:p="http://schemas.openxmlformats.org/presentationml/2006/main">
  <p:tag name="TIMING" val="|9.4|2.6|9.2|4.8|5.4"/>
</p:tagLst>
</file>

<file path=ppt/tags/tag8.xml><?xml version="1.0" encoding="utf-8"?>
<p:tagLst xmlns:a="http://schemas.openxmlformats.org/drawingml/2006/main" xmlns:r="http://schemas.openxmlformats.org/officeDocument/2006/relationships" xmlns:p="http://schemas.openxmlformats.org/presentationml/2006/main">
  <p:tag name="TIMING" val="|7.1|5.3"/>
</p:tagLst>
</file>

<file path=ppt/tags/tag80.xml><?xml version="1.0" encoding="utf-8"?>
<p:tagLst xmlns:a="http://schemas.openxmlformats.org/drawingml/2006/main" xmlns:r="http://schemas.openxmlformats.org/officeDocument/2006/relationships" xmlns:p="http://schemas.openxmlformats.org/presentationml/2006/main">
  <p:tag name="TIMING" val="|9.4|2.6|9.2|4.8|5.4"/>
</p:tagLst>
</file>

<file path=ppt/tags/tag81.xml><?xml version="1.0" encoding="utf-8"?>
<p:tagLst xmlns:a="http://schemas.openxmlformats.org/drawingml/2006/main" xmlns:r="http://schemas.openxmlformats.org/officeDocument/2006/relationships" xmlns:p="http://schemas.openxmlformats.org/presentationml/2006/main">
  <p:tag name="TIMING" val="|9.4|2.6|9.2|4.8|5.4"/>
</p:tagLst>
</file>

<file path=ppt/tags/tag82.xml><?xml version="1.0" encoding="utf-8"?>
<p:tagLst xmlns:a="http://schemas.openxmlformats.org/drawingml/2006/main" xmlns:r="http://schemas.openxmlformats.org/officeDocument/2006/relationships" xmlns:p="http://schemas.openxmlformats.org/presentationml/2006/main">
  <p:tag name="TIMING" val="|9.4|2.6|9.2|4.8|5.4"/>
</p:tagLst>
</file>

<file path=ppt/tags/tag83.xml><?xml version="1.0" encoding="utf-8"?>
<p:tagLst xmlns:a="http://schemas.openxmlformats.org/drawingml/2006/main" xmlns:r="http://schemas.openxmlformats.org/officeDocument/2006/relationships" xmlns:p="http://schemas.openxmlformats.org/presentationml/2006/main">
  <p:tag name="TIMING" val="|3.3|7.7|7.1|22.4"/>
</p:tagLst>
</file>

<file path=ppt/tags/tag84.xml><?xml version="1.0" encoding="utf-8"?>
<p:tagLst xmlns:a="http://schemas.openxmlformats.org/drawingml/2006/main" xmlns:r="http://schemas.openxmlformats.org/officeDocument/2006/relationships" xmlns:p="http://schemas.openxmlformats.org/presentationml/2006/main">
  <p:tag name="TIMING" val="|3.3|7.7|7.1|22.4"/>
</p:tagLst>
</file>

<file path=ppt/tags/tag85.xml><?xml version="1.0" encoding="utf-8"?>
<p:tagLst xmlns:a="http://schemas.openxmlformats.org/drawingml/2006/main" xmlns:r="http://schemas.openxmlformats.org/officeDocument/2006/relationships" xmlns:p="http://schemas.openxmlformats.org/presentationml/2006/main">
  <p:tag name="TIMING" val="|3.3|7.7|7.1|22.4"/>
</p:tagLst>
</file>

<file path=ppt/tags/tag86.xml><?xml version="1.0" encoding="utf-8"?>
<p:tagLst xmlns:a="http://schemas.openxmlformats.org/drawingml/2006/main" xmlns:r="http://schemas.openxmlformats.org/officeDocument/2006/relationships" xmlns:p="http://schemas.openxmlformats.org/presentationml/2006/main">
  <p:tag name="TIMING" val="|3.3|7.7|7.1|22.4"/>
</p:tagLst>
</file>

<file path=ppt/tags/tag87.xml><?xml version="1.0" encoding="utf-8"?>
<p:tagLst xmlns:a="http://schemas.openxmlformats.org/drawingml/2006/main" xmlns:r="http://schemas.openxmlformats.org/officeDocument/2006/relationships" xmlns:p="http://schemas.openxmlformats.org/presentationml/2006/main">
  <p:tag name="TIMING" val="|3.3|7.7|7.1|22.4"/>
</p:tagLst>
</file>

<file path=ppt/tags/tag88.xml><?xml version="1.0" encoding="utf-8"?>
<p:tagLst xmlns:a="http://schemas.openxmlformats.org/drawingml/2006/main" xmlns:r="http://schemas.openxmlformats.org/officeDocument/2006/relationships" xmlns:p="http://schemas.openxmlformats.org/presentationml/2006/main">
  <p:tag name="TIMING" val="|1.5|1.2|1.9"/>
</p:tagLst>
</file>

<file path=ppt/tags/tag89.xml><?xml version="1.0" encoding="utf-8"?>
<p:tagLst xmlns:a="http://schemas.openxmlformats.org/drawingml/2006/main" xmlns:r="http://schemas.openxmlformats.org/officeDocument/2006/relationships" xmlns:p="http://schemas.openxmlformats.org/presentationml/2006/main">
  <p:tag name="TIMING" val="|15.8"/>
</p:tagLst>
</file>

<file path=ppt/tags/tag9.xml><?xml version="1.0" encoding="utf-8"?>
<p:tagLst xmlns:a="http://schemas.openxmlformats.org/drawingml/2006/main" xmlns:r="http://schemas.openxmlformats.org/officeDocument/2006/relationships" xmlns:p="http://schemas.openxmlformats.org/presentationml/2006/main">
  <p:tag name="TIMING" val="|7.1|5.3"/>
</p:tagLst>
</file>

<file path=ppt/tags/tag90.xml><?xml version="1.0" encoding="utf-8"?>
<p:tagLst xmlns:a="http://schemas.openxmlformats.org/drawingml/2006/main" xmlns:r="http://schemas.openxmlformats.org/officeDocument/2006/relationships" xmlns:p="http://schemas.openxmlformats.org/presentationml/2006/main">
  <p:tag name="TIMING" val="|15.8"/>
</p:tagLst>
</file>

<file path=ppt/tags/tag91.xml><?xml version="1.0" encoding="utf-8"?>
<p:tagLst xmlns:a="http://schemas.openxmlformats.org/drawingml/2006/main" xmlns:r="http://schemas.openxmlformats.org/officeDocument/2006/relationships" xmlns:p="http://schemas.openxmlformats.org/presentationml/2006/main">
  <p:tag name="TIMING" val="|5.4"/>
</p:tagLst>
</file>

<file path=ppt/tags/tag92.xml><?xml version="1.0" encoding="utf-8"?>
<p:tagLst xmlns:a="http://schemas.openxmlformats.org/drawingml/2006/main" xmlns:r="http://schemas.openxmlformats.org/officeDocument/2006/relationships" xmlns:p="http://schemas.openxmlformats.org/presentationml/2006/main">
  <p:tag name="TIMING" val="|5.4"/>
</p:tagLst>
</file>

<file path=ppt/tags/tag93.xml><?xml version="1.0" encoding="utf-8"?>
<p:tagLst xmlns:a="http://schemas.openxmlformats.org/drawingml/2006/main" xmlns:r="http://schemas.openxmlformats.org/officeDocument/2006/relationships" xmlns:p="http://schemas.openxmlformats.org/presentationml/2006/main">
  <p:tag name="TIMING" val="|2.4"/>
</p:tagLst>
</file>

<file path=ppt/tags/tag94.xml><?xml version="1.0" encoding="utf-8"?>
<p:tagLst xmlns:a="http://schemas.openxmlformats.org/drawingml/2006/main" xmlns:r="http://schemas.openxmlformats.org/officeDocument/2006/relationships" xmlns:p="http://schemas.openxmlformats.org/presentationml/2006/main">
  <p:tag name="TIMING" val="|2.4"/>
</p:tagLst>
</file>

<file path=ppt/tags/tag95.xml><?xml version="1.0" encoding="utf-8"?>
<p:tagLst xmlns:a="http://schemas.openxmlformats.org/drawingml/2006/main" xmlns:r="http://schemas.openxmlformats.org/officeDocument/2006/relationships" xmlns:p="http://schemas.openxmlformats.org/presentationml/2006/main">
  <p:tag name="TIMING" val="|6.7|5.3"/>
</p:tagLst>
</file>

<file path=ppt/tags/tag96.xml><?xml version="1.0" encoding="utf-8"?>
<p:tagLst xmlns:a="http://schemas.openxmlformats.org/drawingml/2006/main" xmlns:r="http://schemas.openxmlformats.org/officeDocument/2006/relationships" xmlns:p="http://schemas.openxmlformats.org/presentationml/2006/main">
  <p:tag name="TIMING" val="|6.7|5.3"/>
</p:tagLst>
</file>

<file path=ppt/tags/tag97.xml><?xml version="1.0" encoding="utf-8"?>
<p:tagLst xmlns:a="http://schemas.openxmlformats.org/drawingml/2006/main" xmlns:r="http://schemas.openxmlformats.org/officeDocument/2006/relationships" xmlns:p="http://schemas.openxmlformats.org/presentationml/2006/main">
  <p:tag name="TIMING" val="|6.7|5.3"/>
</p:tagLst>
</file>

<file path=ppt/tags/tag98.xml><?xml version="1.0" encoding="utf-8"?>
<p:tagLst xmlns:a="http://schemas.openxmlformats.org/drawingml/2006/main" xmlns:r="http://schemas.openxmlformats.org/officeDocument/2006/relationships" xmlns:p="http://schemas.openxmlformats.org/presentationml/2006/main">
  <p:tag name="TIMING" val="|8.8"/>
</p:tagLst>
</file>

<file path=ppt/tags/tag99.xml><?xml version="1.0" encoding="utf-8"?>
<p:tagLst xmlns:a="http://schemas.openxmlformats.org/drawingml/2006/main" xmlns:r="http://schemas.openxmlformats.org/officeDocument/2006/relationships" xmlns:p="http://schemas.openxmlformats.org/presentationml/2006/main">
  <p:tag name="TIMING" val="|8.8"/>
</p:tagLst>
</file>

<file path=ppt/theme/theme1.xml><?xml version="1.0" encoding="utf-8"?>
<a:theme xmlns:a="http://schemas.openxmlformats.org/drawingml/2006/main" name="Office Theme">
  <a:themeElements>
    <a:clrScheme name="DAC 1">
      <a:dk1>
        <a:srgbClr val="000000"/>
      </a:dk1>
      <a:lt1>
        <a:srgbClr val="FFFFFF"/>
      </a:lt1>
      <a:dk2>
        <a:srgbClr val="44546A"/>
      </a:dk2>
      <a:lt2>
        <a:srgbClr val="E7E6E6"/>
      </a:lt2>
      <a:accent1>
        <a:srgbClr val="A5DDEE"/>
      </a:accent1>
      <a:accent2>
        <a:srgbClr val="ED7D31"/>
      </a:accent2>
      <a:accent3>
        <a:srgbClr val="C2D833"/>
      </a:accent3>
      <a:accent4>
        <a:srgbClr val="BFDCE0"/>
      </a:accent4>
      <a:accent5>
        <a:srgbClr val="8CCDA3"/>
      </a:accent5>
      <a:accent6>
        <a:srgbClr val="3F97D3"/>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C_Presentation_Template" id="{939683AA-3F2C-1E4F-9204-1D68920D80E8}" vid="{0992AA60-087F-644D-9697-50BCB6F1F1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DAC_Presentation_Template</Template>
  <TotalTime>3298</TotalTime>
  <Words>8854</Words>
  <Application>Microsoft Macintosh PowerPoint</Application>
  <PresentationFormat>Widescreen</PresentationFormat>
  <Paragraphs>3020</Paragraphs>
  <Slides>113</Slides>
  <Notes>113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113</vt:i4>
      </vt:variant>
    </vt:vector>
  </HeadingPairs>
  <TitlesOfParts>
    <vt:vector size="120" baseType="lpstr">
      <vt:lpstr>Arial</vt:lpstr>
      <vt:lpstr>Calibri</vt:lpstr>
      <vt:lpstr>Courier New</vt:lpstr>
      <vt:lpstr>Franklin Gothic Book</vt:lpstr>
      <vt:lpstr>Franklin Gothic Medium</vt:lpstr>
      <vt:lpstr>Times New Roman</vt:lpstr>
      <vt:lpstr>Office Theme</vt:lpstr>
      <vt:lpstr>PowerPoint Presentation</vt:lpstr>
      <vt:lpstr>Summary</vt:lpstr>
      <vt:lpstr>Outline</vt:lpstr>
      <vt:lpstr>Outline</vt:lpstr>
      <vt:lpstr>Processing in Memory (PIM) </vt:lpstr>
      <vt:lpstr>Processing in Memory (PIM) </vt:lpstr>
      <vt:lpstr>Processing in Memory (PIM) </vt:lpstr>
      <vt:lpstr>Processing in Memory (PIM) </vt:lpstr>
      <vt:lpstr>Processing in Memory (PIM) </vt:lpstr>
      <vt:lpstr>Processing in Memory (PIM) </vt:lpstr>
      <vt:lpstr>Processing in Memory (PIM) </vt:lpstr>
      <vt:lpstr>Processing in Memory (PIM) </vt:lpstr>
      <vt:lpstr>Outline</vt:lpstr>
      <vt:lpstr>Memory Management in PIM</vt:lpstr>
      <vt:lpstr>Memory Management in PIM</vt:lpstr>
      <vt:lpstr>Memory Management in PIM</vt:lpstr>
      <vt:lpstr>Address Translation</vt:lpstr>
      <vt:lpstr>Address Translation</vt:lpstr>
      <vt:lpstr>Address Translation</vt:lpstr>
      <vt:lpstr>Address Translation</vt:lpstr>
      <vt:lpstr>Address Translation</vt:lpstr>
      <vt:lpstr>Address Translation</vt:lpstr>
      <vt:lpstr>Address Translation</vt:lpstr>
      <vt:lpstr>Address Translation</vt:lpstr>
      <vt:lpstr>Radix Based Address Translation</vt:lpstr>
      <vt:lpstr>Radix Based Address Translation</vt:lpstr>
      <vt:lpstr>Radix Based Address Translation</vt:lpstr>
      <vt:lpstr>Radix Based Translation in PIM</vt:lpstr>
      <vt:lpstr>Radix Based Translation in PIM</vt:lpstr>
      <vt:lpstr>Radix Based Translation in PIM</vt:lpstr>
      <vt:lpstr>Radix Based Translation in PIM</vt:lpstr>
      <vt:lpstr>Radix Based Translation in PIM</vt:lpstr>
      <vt:lpstr>Radix Based Translation in PIM</vt:lpstr>
      <vt:lpstr>Radix Based Translation in PIM</vt:lpstr>
      <vt:lpstr>Hash Based Address Translation </vt:lpstr>
      <vt:lpstr>Hash Based Address Translation </vt:lpstr>
      <vt:lpstr>Hash Based Address Translation </vt:lpstr>
      <vt:lpstr>Hash Based Address Translation </vt:lpstr>
      <vt:lpstr>Hash Based Address Translation </vt:lpstr>
      <vt:lpstr>Alternative: Cuckoo Hash Table</vt:lpstr>
      <vt:lpstr>Alternative: Cuckoo Hash Table</vt:lpstr>
      <vt:lpstr>Alternative: Cuckoo Hash Table</vt:lpstr>
      <vt:lpstr>Alternative: Cuckoo Hash Table</vt:lpstr>
      <vt:lpstr>Alternative: Cuckoo Hash Table in PIM</vt:lpstr>
      <vt:lpstr>Alternative: Cuckoo Hash Table in PIM</vt:lpstr>
      <vt:lpstr>Alternative: Cuckoo Hash Table in PIM</vt:lpstr>
      <vt:lpstr>Overhead of Hash and Radix Translation in PIM</vt:lpstr>
      <vt:lpstr>Overhead of Hash and Radix Translation in PIM</vt:lpstr>
      <vt:lpstr>Overhead of Hash and Radix Translation in PIM</vt:lpstr>
      <vt:lpstr>Goal</vt:lpstr>
      <vt:lpstr>Goal</vt:lpstr>
      <vt:lpstr>Outline</vt:lpstr>
      <vt:lpstr>Challenge: Parallel lookups increase contention</vt:lpstr>
      <vt:lpstr>Challenge: Parallel lookups increase contention</vt:lpstr>
      <vt:lpstr>Challenge: Parallel lookups increase contention</vt:lpstr>
      <vt:lpstr>Challenge: Parallel lookups increase contention</vt:lpstr>
      <vt:lpstr>Observation: Massive parallelism inside stack</vt:lpstr>
      <vt:lpstr>Observation: Massive parallelism inside stack</vt:lpstr>
      <vt:lpstr>Observation: Massive parallelism inside stack</vt:lpstr>
      <vt:lpstr>Observation: Massive parallelism inside stack</vt:lpstr>
      <vt:lpstr>Observation: Massive parallelism inside stack</vt:lpstr>
      <vt:lpstr>Key Idea: Network-contention-aware hash</vt:lpstr>
      <vt:lpstr>Key Idea: Network-contention-aware hash</vt:lpstr>
      <vt:lpstr>Key Idea: Network-contention-aware hash</vt:lpstr>
      <vt:lpstr>Key Idea: Network-contention-aware hash</vt:lpstr>
      <vt:lpstr>Key Idea: Network-contention-aware hash</vt:lpstr>
      <vt:lpstr>Benefit and Opportunity</vt:lpstr>
      <vt:lpstr>Benefit and Opportunity</vt:lpstr>
      <vt:lpstr>Benefit and Opportunity</vt:lpstr>
      <vt:lpstr>Benefit and Opportunity</vt:lpstr>
      <vt:lpstr>Observation: PIM programs feature high parallelism  </vt:lpstr>
      <vt:lpstr>PowerPoint Presentation</vt:lpstr>
      <vt:lpstr>PowerPoint Presentation</vt:lpstr>
      <vt:lpstr>PowerPoint Presentation</vt:lpstr>
      <vt:lpstr>Page table walk overhead</vt:lpstr>
      <vt:lpstr>Page table walk overhead</vt:lpstr>
      <vt:lpstr>Page table walk overhead</vt:lpstr>
      <vt:lpstr>Key Idea: Pre-translation of page table walks</vt:lpstr>
      <vt:lpstr>Key Idea: Pre-translation of page table walks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Idea: Pre-translation of page table walks</vt:lpstr>
      <vt:lpstr>PowerPoint Presentation</vt:lpstr>
      <vt:lpstr>Key Idea: Pre-translation of page table walks</vt:lpstr>
      <vt:lpstr>Key Idea: Pre-translation of page table walks</vt:lpstr>
      <vt:lpstr>Key Idea: Pre-translation of page table walks</vt:lpstr>
      <vt:lpstr>Key Idea: Pre-translation of page table walks</vt:lpstr>
      <vt:lpstr>Key Idea: Pre-translation of page table walks</vt:lpstr>
      <vt:lpstr>Summary of our approaches</vt:lpstr>
      <vt:lpstr>Summary of our approaches</vt:lpstr>
      <vt:lpstr>Summary of our approaches</vt:lpstr>
      <vt:lpstr>Outline</vt:lpstr>
      <vt:lpstr>Methodology</vt:lpstr>
      <vt:lpstr>Methodology</vt:lpstr>
      <vt:lpstr>Performance Improvement</vt:lpstr>
      <vt:lpstr>Performance Improvement</vt:lpstr>
      <vt:lpstr>Performance Improvement</vt:lpstr>
      <vt:lpstr>Performance Improvement</vt:lpstr>
      <vt:lpstr>Performance Improvement</vt:lpstr>
      <vt:lpstr>Performance Improvement</vt:lpstr>
      <vt:lpstr>Sensitivity Results</vt:lpstr>
      <vt:lpstr>Sensitivity Results</vt:lpstr>
      <vt:lpstr>Sensitivity Results</vt:lpstr>
      <vt:lpstr>Sensitivity Results</vt:lpstr>
      <vt:lpstr>Sensitivity Results</vt:lpstr>
      <vt:lpstr>Outline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Fatima, Amel (af3szr)</dc:creator>
  <cp:lastModifiedBy>Fatima, Amel (af3szr)</cp:lastModifiedBy>
  <cp:revision>86</cp:revision>
  <dcterms:created xsi:type="dcterms:W3CDTF">2023-05-16T03:55:59Z</dcterms:created>
  <dcterms:modified xsi:type="dcterms:W3CDTF">2023-11-17T21:56:16Z</dcterms:modified>
</cp:coreProperties>
</file>